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7" r:id="rId2"/>
    <p:sldId id="307" r:id="rId3"/>
    <p:sldId id="258" r:id="rId4"/>
    <p:sldId id="358" r:id="rId5"/>
    <p:sldId id="365" r:id="rId6"/>
    <p:sldId id="366" r:id="rId7"/>
    <p:sldId id="262" r:id="rId8"/>
    <p:sldId id="260" r:id="rId9"/>
    <p:sldId id="309" r:id="rId10"/>
    <p:sldId id="380" r:id="rId11"/>
    <p:sldId id="343" r:id="rId12"/>
    <p:sldId id="280" r:id="rId13"/>
    <p:sldId id="308" r:id="rId14"/>
    <p:sldId id="341" r:id="rId15"/>
    <p:sldId id="342" r:id="rId16"/>
    <p:sldId id="376" r:id="rId17"/>
    <p:sldId id="377" r:id="rId18"/>
    <p:sldId id="378" r:id="rId19"/>
    <p:sldId id="355" r:id="rId20"/>
    <p:sldId id="312" r:id="rId21"/>
    <p:sldId id="354" r:id="rId22"/>
    <p:sldId id="379" r:id="rId23"/>
    <p:sldId id="370" r:id="rId24"/>
    <p:sldId id="371" r:id="rId25"/>
    <p:sldId id="344" r:id="rId26"/>
    <p:sldId id="345" r:id="rId27"/>
    <p:sldId id="347" r:id="rId28"/>
    <p:sldId id="373" r:id="rId29"/>
    <p:sldId id="359" r:id="rId30"/>
    <p:sldId id="348" r:id="rId31"/>
    <p:sldId id="349" r:id="rId32"/>
    <p:sldId id="325" r:id="rId33"/>
    <p:sldId id="326" r:id="rId34"/>
    <p:sldId id="327" r:id="rId35"/>
    <p:sldId id="328" r:id="rId36"/>
    <p:sldId id="334" r:id="rId37"/>
    <p:sldId id="335" r:id="rId38"/>
    <p:sldId id="361" r:id="rId39"/>
    <p:sldId id="336" r:id="rId40"/>
    <p:sldId id="337" r:id="rId41"/>
    <p:sldId id="339" r:id="rId42"/>
    <p:sldId id="357" r:id="rId43"/>
    <p:sldId id="362" r:id="rId44"/>
    <p:sldId id="375" r:id="rId45"/>
    <p:sldId id="364" r:id="rId46"/>
    <p:sldId id="363" r:id="rId47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098A7EB7-703E-42E2-AE5F-8F1EA8A2E1D3}">
          <p14:sldIdLst>
            <p14:sldId id="257"/>
            <p14:sldId id="307"/>
            <p14:sldId id="258"/>
            <p14:sldId id="358"/>
            <p14:sldId id="365"/>
            <p14:sldId id="366"/>
            <p14:sldId id="262"/>
            <p14:sldId id="260"/>
            <p14:sldId id="309"/>
            <p14:sldId id="380"/>
            <p14:sldId id="343"/>
            <p14:sldId id="280"/>
            <p14:sldId id="308"/>
            <p14:sldId id="341"/>
            <p14:sldId id="342"/>
            <p14:sldId id="376"/>
            <p14:sldId id="377"/>
            <p14:sldId id="378"/>
            <p14:sldId id="355"/>
          </p14:sldIdLst>
        </p14:section>
        <p14:section name="Oddíl bez názvu" id="{CFB58E09-DA55-4CC7-B8DF-BD1007FE2835}">
          <p14:sldIdLst>
            <p14:sldId id="312"/>
            <p14:sldId id="354"/>
            <p14:sldId id="379"/>
            <p14:sldId id="370"/>
            <p14:sldId id="371"/>
            <p14:sldId id="344"/>
            <p14:sldId id="345"/>
            <p14:sldId id="347"/>
            <p14:sldId id="373"/>
            <p14:sldId id="359"/>
            <p14:sldId id="348"/>
            <p14:sldId id="349"/>
            <p14:sldId id="325"/>
            <p14:sldId id="326"/>
            <p14:sldId id="327"/>
            <p14:sldId id="328"/>
            <p14:sldId id="334"/>
            <p14:sldId id="335"/>
            <p14:sldId id="361"/>
            <p14:sldId id="336"/>
            <p14:sldId id="337"/>
            <p14:sldId id="339"/>
            <p14:sldId id="357"/>
            <p14:sldId id="362"/>
            <p14:sldId id="375"/>
            <p14:sldId id="364"/>
            <p14:sldId id="36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3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12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400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D7D52AF5-747F-4706-8FFD-D50B63EEC6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4902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A43DD938-FDB9-4E54-97EF-DF2F999825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4902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fld id="{1FAC2A4A-3517-48E7-9981-7A61C2108C0C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87F0563-779F-4149-ABEB-A8BC267488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411"/>
            <a:ext cx="2919565" cy="494902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782C1A8-729C-4852-85A4-6A3583AFF9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626" y="9371411"/>
            <a:ext cx="2919565" cy="494902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fld id="{844BCD1A-6FC8-429D-AB5F-7E4FDE9601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86757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FFCC8-AF69-48D3-96CD-D0D1F98261BE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E8594-ADD3-4041-80C7-0B35C43170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2813881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6E10F6-4AD4-4C4D-98C2-004AB43D8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B7938BB-C77E-4D34-A7C1-8DE0EEE27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5A4CE87-DF67-4BE7-8BCA-2D3646DD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C80A915-B453-4DA2-BF7A-2D8710F8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8FEAE48-A98E-486D-8D15-B2ACE4D2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5963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08C328-B365-4DAF-B5DC-B76D1B13EB2F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pic="http://schemas.openxmlformats.org/drawingml/2006/picture" xmlns="" xmlns:a14="http://schemas.microsoft.com/office/drawing/2010/main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pic="http://schemas.openxmlformats.org/drawingml/2006/picture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432245" y="188454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34669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F05DEA-20CB-4A73-905F-175BBDD2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3D01AFE-21D7-43EA-9E94-CE27C1E35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437A5D7-9B37-4F4B-9959-CECC8559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BE62970-9B88-44C8-A5B1-8F5C633B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9DE1E96-BF03-449C-8E17-F10FFE15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0113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263A1330-0EF4-48D9-9C62-7468B925E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D9D46084-4CCD-41DC-A5BB-01F9DA70D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F852AC7-8735-4CBB-B1A9-823648E0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917D545-BCA3-4BB1-B6E3-1527AC97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C199F44-6BD5-4585-B1FF-B74EB10E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361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2B7E2E-1043-4399-91CB-264B751A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9EE504-0855-4B3F-A4BB-69D5BFD74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C2CD5B0-55C3-4FD9-AC07-019DE56F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4DEA6FF-858A-4CED-B9FC-3BE01E4F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8F651D8-E523-445D-B70F-2565C275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1493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08C328-B365-4DAF-B5DC-B76D1B13EB2F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pic="http://schemas.openxmlformats.org/drawingml/2006/picture" xmlns="" xmlns:a14="http://schemas.microsoft.com/office/drawing/2010/main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pic="http://schemas.openxmlformats.org/drawingml/2006/picture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737045" y="20170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403594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A54EAE-AC08-468C-8130-CCC154A9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91828BFA-D30F-4779-8389-409FE421D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E2AD497-62D0-4AFF-8589-2C9BF55B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28E610F-D558-4466-8CE8-EE7BCF86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D3AEFC8-522E-4F9B-B7E2-7144F09C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5607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1AE784-EAFC-4C09-8917-D391F4C5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EEA23DF-2553-423B-A1A3-6462AC6E3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14CC840D-EE65-44A6-8450-A3A664A2C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C6FF790-7070-495B-AA0C-A0D0C9DA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00F37C4-6CB7-4707-AA34-9B6D19A8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65CBC80-DF8B-479A-B909-D843BF14C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7337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E8A670-00B3-46B5-BBBF-DCA32731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6B424EBF-13CA-438C-AC2B-C357F39D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547DE518-F9A3-40CA-889C-E8BCE04C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544B1AFA-4B27-47A9-A7E9-62C77A1A2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73BABA32-707F-4E66-9F03-DEC7A46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400111D4-A2A9-45A5-A7DB-BCCB2D07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D7949A5-9B73-41B7-88DD-23231177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87A12960-D529-4D9C-B495-21973BBD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2480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8CBB60-86B9-4F67-A51A-B3CA9C57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34489F9-6E11-422F-8E8D-47513E5E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14F9E48-114E-4AE7-9ACB-A6C7FA10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6BEA274-6566-4D78-AC87-50AA37ED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5782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5DD03299-FACC-4E32-9C0A-2CC8EAB2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02F3E680-5A36-434F-BBC7-F5747655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0DC26D7-6FDA-4BDA-8F6B-8B36F7B3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9308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2568CC-635D-4E8D-A119-089B2106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A280DB2-4BD3-46B5-9587-CFAC9C61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546F73BF-0740-40CF-86E6-00FF89FC8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A5AE3A0-6A5F-498B-AB3C-2FE0BD60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316B531-7194-4454-B80D-93E2A60E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C50F52B-FCE7-4A56-9768-AC776D47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0144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D55E24E-0FE4-4F71-AE7A-1F4FF29D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A782CF3F-9B32-4244-8A73-0F732F973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6A969B85-BABA-4777-8C54-D03E96F2C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98CF909-7994-4FE3-90E8-F576F059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108792A-0689-4F5A-A438-F79C953C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0475032-941D-404A-9079-9DD0DEC29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792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xmlns="" id="{3A8D1AF4-2F62-46AB-8757-AD9BFFE9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19749708-1DCD-470C-A52C-E9A0DCDFF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86C07B2-7C0E-47E1-9CAE-CF6C191FF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EEDF829-39B4-48B3-8E0C-EFA882D4C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EFC2F4F-7620-4190-8AE4-160796E95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734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ceskyles.cz/strategie-2014-2020/opz/vyzvy-mas" TargetMode="External"/><Relationship Id="rId2" Type="http://schemas.openxmlformats.org/officeDocument/2006/relationships/hyperlink" Target="https://www.esfcr.cz/pravidla-pro-zadatele-a-prijemce-opz" TargetMode="Externa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ukturalni-fondy.cz/cs/Jak-na-projekt/Elektronicka-zadost/Edukacni-videa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sfcr.cz/dokumenty-opz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heidlerova@tiscali.cz" TargetMode="External"/><Relationship Id="rId2" Type="http://schemas.openxmlformats.org/officeDocument/2006/relationships/hyperlink" Target="mailto:pulchartova@masceskyles.cz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6364" y="1819564"/>
            <a:ext cx="9051636" cy="2080642"/>
          </a:xfrm>
        </p:spPr>
        <p:txBody>
          <a:bodyPr>
            <a:normAutofit fontScale="90000"/>
          </a:bodyPr>
          <a:lstStyle/>
          <a:p>
            <a:r>
              <a:rPr lang="cs-CZ" sz="3600" b="1" dirty="0"/>
              <a:t>Seminář pro žadatele a příjemce v rámci realizace </a:t>
            </a:r>
            <a:br>
              <a:rPr lang="cs-CZ" sz="3600" b="1" dirty="0"/>
            </a:br>
            <a:r>
              <a:rPr lang="cs-CZ" sz="3600" b="1" dirty="0"/>
              <a:t>SCLLD</a:t>
            </a:r>
            <a:r>
              <a:rPr lang="cs-CZ" sz="5400" b="1" dirty="0"/>
              <a:t> </a:t>
            </a:r>
            <a:br>
              <a:rPr lang="cs-CZ" sz="5400" b="1" dirty="0"/>
            </a:br>
            <a:r>
              <a:rPr lang="cs-CZ" sz="1800" b="1" dirty="0">
                <a:solidFill>
                  <a:prstClr val="black"/>
                </a:solidFill>
              </a:rPr>
              <a:t>(Strategie komunitně vedeného místního rozvoje)</a:t>
            </a:r>
            <a:r>
              <a:rPr lang="cs-CZ" sz="5400" b="1" dirty="0"/>
              <a:t/>
            </a:r>
            <a:br>
              <a:rPr lang="cs-CZ" sz="5400" b="1" dirty="0"/>
            </a:br>
            <a:r>
              <a:rPr lang="cs-CZ" sz="1800" b="1" dirty="0"/>
              <a:t/>
            </a:r>
            <a:br>
              <a:rPr lang="cs-CZ" sz="1800" b="1" dirty="0"/>
            </a:br>
            <a:r>
              <a:rPr lang="cs-CZ" sz="3600" b="1" dirty="0"/>
              <a:t>MAS Český les, z. s.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92593"/>
            <a:ext cx="9144000" cy="688608"/>
          </a:xfrm>
        </p:spPr>
        <p:txBody>
          <a:bodyPr>
            <a:noAutofit/>
          </a:bodyPr>
          <a:lstStyle/>
          <a:p>
            <a:r>
              <a:rPr lang="cs-CZ" sz="3600" b="1" dirty="0"/>
              <a:t>OPERAČNÍ PROGRAM ZAMĚSTNANOST (OPZ)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685309" y="4987464"/>
            <a:ext cx="461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7. dubna 2019 </a:t>
            </a:r>
          </a:p>
        </p:txBody>
      </p:sp>
    </p:spTree>
    <p:extLst>
      <p:ext uri="{BB962C8B-B14F-4D97-AF65-F5344CB8AC3E}">
        <p14:creationId xmlns:p14="http://schemas.microsoft.com/office/powerpoint/2010/main" xmlns="" val="96698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Oprávnění </a:t>
            </a:r>
            <a:r>
              <a:rPr lang="cs-CZ" b="1" dirty="0"/>
              <a:t>žadatelé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514763" y="1423854"/>
            <a:ext cx="935437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/>
              <a:t>Pro projekty zaměřené na činnosti, které jsou v souladu se zákonem č. 108/2006 Sb., o sociálních službách: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b="1" dirty="0"/>
              <a:t>Oprávněnými žadateli jsou pouze poskytovatelé sociálních služeb registrovaní podle zákona č. 108/2006 Sb., o sociálních službách. </a:t>
            </a:r>
            <a:endParaRPr lang="cs-CZ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dirty="0"/>
              <a:t>Pro projekty zahrnující činnosti, které jsou nad rámec základních činností sociálních služeb uvedených v zákoně č. 108/2006 Sb., o sociálních službách: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b="1" dirty="0"/>
              <a:t>Oprávněnými žadateli jsou obce; organizace zřizované obcemi; nestátní neziskové organizace; obchodní korporace a OSVČ. </a:t>
            </a:r>
            <a:endParaRPr lang="cs-CZ" sz="2600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pic="http://schemas.openxmlformats.org/drawingml/2006/picture" xmlns="" xmlns:a14="http://schemas.microsoft.com/office/drawing/2010/main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pic="http://schemas.openxmlformats.org/drawingml/2006/picture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321010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FD77B92C-69FF-42BB-A01F-E7E2B9DC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Oprávnění partneři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908F2982-77B9-4DE4-933F-1D36B32C7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/>
              <a:t>Pro projekty s činnostmi, které v souladu se zák. 108/2006 Sb.:</a:t>
            </a:r>
          </a:p>
          <a:p>
            <a:pPr marL="0" indent="0">
              <a:buNone/>
            </a:pPr>
            <a:r>
              <a:rPr lang="cs-CZ" dirty="0"/>
              <a:t>	Pouze partneři bez finančního příspěvku.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Pro projekty s činnostmi, které nad rámec zákl. činností soc. služeb uvedených v zák. 108/2006 Sb., o soc. službách:</a:t>
            </a:r>
          </a:p>
          <a:p>
            <a:pPr marL="0" indent="0">
              <a:buNone/>
            </a:pPr>
            <a:r>
              <a:rPr lang="cs-CZ" dirty="0"/>
              <a:t>	Partneři bez finančního příspěvku i s finančním příspěvkem.</a:t>
            </a:r>
          </a:p>
          <a:p>
            <a:pPr marL="0" indent="0">
              <a:buNone/>
            </a:pPr>
            <a:endParaRPr lang="cs-CZ" dirty="0"/>
          </a:p>
          <a:p>
            <a:pPr marL="571500" indent="-571500">
              <a:buFont typeface="+mj-lt"/>
              <a:buAutoNum type="romanUcPeriod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72101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Cílové </a:t>
            </a:r>
            <a:r>
              <a:rPr lang="cs-CZ" b="1" dirty="0"/>
              <a:t>skupiny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50461" y="1879286"/>
            <a:ext cx="895562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sociálně vyloučené a osoby ohrožené sociálním vyloučením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se zdravotním postižením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s kombinovanými diagnózami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ohrožené specifickými zdravotními riziky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žijící v sociálně vyloučených lokalitách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Bezdomovci a osoby žijící v nevyhovujícím nebo nejistém ubytování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pečující o jiné závislé osoby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pečující o malé děti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Rodiče samoživitelé</a:t>
            </a:r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pic="http://schemas.openxmlformats.org/drawingml/2006/picture" xmlns="" xmlns:a14="http://schemas.microsoft.com/office/drawing/2010/main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pic="http://schemas.openxmlformats.org/drawingml/2006/picture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00987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Cílové </a:t>
            </a:r>
            <a:r>
              <a:rPr lang="cs-CZ" b="1" dirty="0"/>
              <a:t>skupiny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50461" y="1879286"/>
            <a:ext cx="89556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Oběti trestné činnosti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ohrožené domácím násilím a závislostmi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ohrožené předlužeností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ohrožené vícenásobnými riziky (</a:t>
            </a:r>
            <a:r>
              <a:rPr lang="cs-CZ" sz="2800" dirty="0" err="1"/>
              <a:t>nefunční</a:t>
            </a:r>
            <a:r>
              <a:rPr lang="cs-CZ" sz="2800" dirty="0"/>
              <a:t> rodiny, rodiny ohrožené chudobou,…)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v nebo po výkonu trestu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Osoby opouštějící institucionální zařízení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Sociální pracovníci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Pracovníci v sociálních službách</a:t>
            </a:r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pic="http://schemas.openxmlformats.org/drawingml/2006/picture" xmlns="" xmlns:a14="http://schemas.microsoft.com/office/drawing/2010/main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pic="http://schemas.openxmlformats.org/drawingml/2006/picture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2644931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9786F2-F216-4919-A981-A4B2A54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Podporované 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FF2FC4B-5D0A-49D4-83D8-A86B6D53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11200" b="1" dirty="0"/>
              <a:t>A) </a:t>
            </a:r>
            <a:r>
              <a:rPr lang="cs-CZ" sz="9600" b="1" dirty="0"/>
              <a:t>Vybrané sociální služby v souladu se zákonem č. 108/2006 Sb., o sociálních službách</a:t>
            </a:r>
            <a:r>
              <a:rPr lang="cs-CZ" sz="9600" dirty="0"/>
              <a:t>, u nichž cílem: sociální začlenění sociálně vyloučených osob a prevence sociálního vyloučení osob sociálním vyloučením ohrožených: </a:t>
            </a:r>
          </a:p>
          <a:p>
            <a:pPr marL="0" indent="0">
              <a:buNone/>
            </a:pPr>
            <a:endParaRPr lang="cs-CZ" sz="11200" dirty="0"/>
          </a:p>
          <a:p>
            <a:pPr marL="0" indent="0">
              <a:buNone/>
            </a:pPr>
            <a:r>
              <a:rPr lang="cs-CZ" sz="11200" dirty="0"/>
              <a:t>a) </a:t>
            </a:r>
            <a:r>
              <a:rPr lang="cs-CZ" sz="11200" b="1" dirty="0"/>
              <a:t>Odborné sociální poradenství </a:t>
            </a:r>
            <a:r>
              <a:rPr lang="cs-CZ" sz="11200" dirty="0"/>
              <a:t>- např. poradny pro osoby se ZP, </a:t>
            </a:r>
          </a:p>
          <a:p>
            <a:pPr marL="0" indent="0">
              <a:buNone/>
            </a:pPr>
            <a:r>
              <a:rPr lang="cs-CZ" sz="11200" dirty="0"/>
              <a:t>b) </a:t>
            </a:r>
            <a:r>
              <a:rPr lang="cs-CZ" sz="11200" b="1" dirty="0"/>
              <a:t>Terénní programy </a:t>
            </a:r>
            <a:r>
              <a:rPr lang="cs-CZ" sz="11200" dirty="0"/>
              <a:t>- např. pro uživatele návykových látek</a:t>
            </a:r>
          </a:p>
          <a:p>
            <a:pPr marL="0" indent="0">
              <a:buNone/>
            </a:pPr>
            <a:r>
              <a:rPr lang="cs-CZ" sz="11200" dirty="0"/>
              <a:t>c) </a:t>
            </a:r>
            <a:r>
              <a:rPr lang="cs-CZ" sz="11200" b="1" dirty="0"/>
              <a:t>Sociálně aktivizační služby pro rodiny s dětmi </a:t>
            </a:r>
            <a:endParaRPr lang="cs-CZ" sz="11200" dirty="0"/>
          </a:p>
          <a:p>
            <a:pPr marL="0" indent="0">
              <a:buNone/>
            </a:pPr>
            <a:r>
              <a:rPr lang="cs-CZ" sz="11200" dirty="0"/>
              <a:t>d) </a:t>
            </a:r>
            <a:r>
              <a:rPr lang="cs-CZ" sz="11200" b="1" dirty="0"/>
              <a:t>Raná péče</a:t>
            </a:r>
            <a:r>
              <a:rPr lang="cs-CZ" sz="11200" dirty="0"/>
              <a:t>-rodiče a dítě do 7 let se ZP nebo nepříznivý </a:t>
            </a:r>
            <a:r>
              <a:rPr lang="cs-CZ" sz="11200" dirty="0" err="1"/>
              <a:t>zdr</a:t>
            </a:r>
            <a:r>
              <a:rPr lang="cs-CZ" sz="11200" dirty="0"/>
              <a:t>. stav</a:t>
            </a:r>
          </a:p>
          <a:p>
            <a:pPr marL="0" indent="0">
              <a:buNone/>
            </a:pPr>
            <a:r>
              <a:rPr lang="cs-CZ" sz="11200" dirty="0"/>
              <a:t>e) </a:t>
            </a:r>
            <a:r>
              <a:rPr lang="cs-CZ" sz="11200" b="1" dirty="0"/>
              <a:t>Krizová pomoc</a:t>
            </a:r>
            <a:r>
              <a:rPr lang="cs-CZ" sz="11200" dirty="0"/>
              <a:t> - několik intervencí s osobou v krizi</a:t>
            </a:r>
          </a:p>
          <a:p>
            <a:pPr marL="0" indent="0">
              <a:buNone/>
            </a:pPr>
            <a:r>
              <a:rPr lang="cs-CZ" sz="11200" dirty="0"/>
              <a:t>f) </a:t>
            </a:r>
            <a:r>
              <a:rPr lang="cs-CZ" sz="11200" b="1" dirty="0"/>
              <a:t>Kontaktní centra </a:t>
            </a:r>
            <a:r>
              <a:rPr lang="cs-CZ" sz="11200" dirty="0"/>
              <a:t>- osoby </a:t>
            </a:r>
            <a:r>
              <a:rPr lang="cs-CZ" sz="11200" dirty="0" err="1"/>
              <a:t>ohrož</a:t>
            </a:r>
            <a:r>
              <a:rPr lang="cs-CZ" sz="11200" dirty="0"/>
              <a:t>. závislostí na </a:t>
            </a:r>
            <a:r>
              <a:rPr lang="cs-CZ" sz="11200" dirty="0" err="1"/>
              <a:t>náv</a:t>
            </a:r>
            <a:r>
              <a:rPr lang="cs-CZ" sz="11200" dirty="0"/>
              <a:t>. látkách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58805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9786F2-F216-4919-A981-A4B2A54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Podporované 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FF2FC4B-5D0A-49D4-83D8-A86B6D53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11200" dirty="0"/>
              <a:t>g) </a:t>
            </a:r>
            <a:r>
              <a:rPr lang="cs-CZ" sz="11200" b="1" dirty="0"/>
              <a:t>Nízkoprahová zařízení pro děti a mládež </a:t>
            </a:r>
            <a:r>
              <a:rPr lang="cs-CZ" sz="11200" dirty="0"/>
              <a:t>– 15-26 let – k lepší orientaci v soc. prostředí – trh práce</a:t>
            </a:r>
          </a:p>
          <a:p>
            <a:pPr marL="0" indent="0">
              <a:buNone/>
            </a:pPr>
            <a:r>
              <a:rPr lang="cs-CZ" sz="11200" dirty="0"/>
              <a:t>h) </a:t>
            </a:r>
            <a:r>
              <a:rPr lang="cs-CZ" sz="11200" b="1" dirty="0"/>
              <a:t>Sociální rehabilitace </a:t>
            </a:r>
            <a:r>
              <a:rPr lang="cs-CZ" sz="11200" dirty="0"/>
              <a:t>– samostatnost, soběstačnost osob</a:t>
            </a:r>
          </a:p>
          <a:p>
            <a:pPr marL="0" indent="0">
              <a:buNone/>
            </a:pPr>
            <a:r>
              <a:rPr lang="cs-CZ" sz="11200" dirty="0"/>
              <a:t>i)  </a:t>
            </a:r>
            <a:r>
              <a:rPr lang="cs-CZ" sz="11200" b="1" dirty="0"/>
              <a:t>Sociálně terapeutické dílny</a:t>
            </a:r>
            <a:r>
              <a:rPr lang="cs-CZ" sz="11200" dirty="0"/>
              <a:t> – osoby se ZP</a:t>
            </a:r>
          </a:p>
          <a:p>
            <a:pPr marL="0" indent="0">
              <a:buNone/>
            </a:pPr>
            <a:r>
              <a:rPr lang="cs-CZ" sz="11200" dirty="0"/>
              <a:t>j)  </a:t>
            </a:r>
            <a:r>
              <a:rPr lang="cs-CZ" sz="11200" b="1" dirty="0"/>
              <a:t>Služby následné péče </a:t>
            </a:r>
            <a:r>
              <a:rPr lang="cs-CZ" sz="11200" dirty="0"/>
              <a:t>– osoby s </a:t>
            </a:r>
            <a:r>
              <a:rPr lang="cs-CZ" sz="11200" dirty="0" err="1"/>
              <a:t>dušev</a:t>
            </a:r>
            <a:r>
              <a:rPr lang="cs-CZ" sz="11200" dirty="0"/>
              <a:t>. </a:t>
            </a:r>
            <a:r>
              <a:rPr lang="cs-CZ" sz="11200" dirty="0" err="1"/>
              <a:t>onem</a:t>
            </a:r>
            <a:r>
              <a:rPr lang="cs-CZ" sz="11200" dirty="0"/>
              <a:t>. nebo závislostí po </a:t>
            </a:r>
            <a:r>
              <a:rPr lang="cs-CZ" sz="11200" dirty="0" err="1"/>
              <a:t>lůžk</a:t>
            </a:r>
            <a:r>
              <a:rPr lang="cs-CZ" sz="11200" dirty="0"/>
              <a:t>. nebo </a:t>
            </a:r>
            <a:r>
              <a:rPr lang="cs-CZ" sz="11200" dirty="0" err="1"/>
              <a:t>ambul</a:t>
            </a:r>
            <a:r>
              <a:rPr lang="cs-CZ" sz="11200" dirty="0"/>
              <a:t>. péči</a:t>
            </a:r>
          </a:p>
          <a:p>
            <a:pPr marL="0" indent="0">
              <a:buNone/>
            </a:pPr>
            <a:r>
              <a:rPr lang="cs-CZ" sz="11200" dirty="0"/>
              <a:t>k) </a:t>
            </a:r>
            <a:r>
              <a:rPr lang="cs-CZ" sz="11200" b="1" dirty="0"/>
              <a:t>Osobní asistence </a:t>
            </a:r>
            <a:r>
              <a:rPr lang="cs-CZ" sz="11200" dirty="0"/>
              <a:t>– </a:t>
            </a:r>
            <a:r>
              <a:rPr lang="cs-CZ" sz="11200" dirty="0" err="1"/>
              <a:t>chron</a:t>
            </a:r>
            <a:r>
              <a:rPr lang="cs-CZ" sz="11200" dirty="0"/>
              <a:t>. </a:t>
            </a:r>
            <a:r>
              <a:rPr lang="cs-CZ" sz="11200" dirty="0" err="1"/>
              <a:t>onem</a:t>
            </a:r>
            <a:r>
              <a:rPr lang="cs-CZ" sz="11200" dirty="0"/>
              <a:t>. nebo ZP</a:t>
            </a:r>
          </a:p>
          <a:p>
            <a:pPr marL="0" indent="0">
              <a:buNone/>
            </a:pPr>
            <a:r>
              <a:rPr lang="cs-CZ" sz="11200" dirty="0"/>
              <a:t>l)  </a:t>
            </a:r>
            <a:r>
              <a:rPr lang="cs-CZ" sz="11200" b="1" dirty="0"/>
              <a:t>Odlehčovací služby</a:t>
            </a:r>
            <a:r>
              <a:rPr lang="cs-CZ" sz="11200" dirty="0"/>
              <a:t> – osoby peč. o osoby se </a:t>
            </a:r>
            <a:r>
              <a:rPr lang="cs-CZ" sz="11200" dirty="0" err="1"/>
              <a:t>sníž</a:t>
            </a:r>
            <a:r>
              <a:rPr lang="cs-CZ" sz="11200" dirty="0"/>
              <a:t>. </a:t>
            </a:r>
            <a:r>
              <a:rPr lang="cs-CZ" sz="11200" dirty="0" err="1"/>
              <a:t>soběst</a:t>
            </a:r>
            <a:r>
              <a:rPr lang="cs-CZ" sz="11200" dirty="0"/>
              <a:t>. (věk, ZP, ch. </a:t>
            </a:r>
            <a:r>
              <a:rPr lang="cs-CZ" sz="11200" dirty="0" err="1"/>
              <a:t>onem</a:t>
            </a:r>
            <a:r>
              <a:rPr lang="cs-CZ" sz="11200" dirty="0"/>
              <a:t>.)</a:t>
            </a:r>
          </a:p>
          <a:p>
            <a:pPr marL="0" indent="0">
              <a:buNone/>
            </a:pPr>
            <a:r>
              <a:rPr lang="cs-CZ" sz="9600" dirty="0"/>
              <a:t>Podporovány budou pouze sociální služby poskytované</a:t>
            </a:r>
            <a:r>
              <a:rPr lang="cs-CZ" sz="9600" u="sng" dirty="0"/>
              <a:t> terénní a ambulantní formou.</a:t>
            </a:r>
            <a:r>
              <a:rPr lang="cs-CZ" sz="9600" dirty="0"/>
              <a:t> Jako </a:t>
            </a:r>
            <a:r>
              <a:rPr lang="cs-CZ" sz="9600" u="sng" dirty="0"/>
              <a:t>pobytové</a:t>
            </a:r>
            <a:r>
              <a:rPr lang="cs-CZ" sz="9600" dirty="0"/>
              <a:t> budou podporovány jen </a:t>
            </a:r>
            <a:r>
              <a:rPr lang="cs-CZ" sz="9600" u="sng" dirty="0"/>
              <a:t>odlehčovací služby</a:t>
            </a:r>
            <a:r>
              <a:rPr lang="cs-CZ" sz="9600" dirty="0"/>
              <a:t> podle § 44 zákona č. 108/2006 Sb</a:t>
            </a:r>
            <a:r>
              <a:rPr lang="cs-CZ" sz="11200" dirty="0"/>
              <a:t>.</a:t>
            </a:r>
          </a:p>
          <a:p>
            <a:pPr marL="0" indent="0">
              <a:buNone/>
            </a:pPr>
            <a:endParaRPr lang="cs-CZ" sz="11200" dirty="0"/>
          </a:p>
          <a:p>
            <a:pPr marL="0" indent="0">
              <a:buNone/>
            </a:pPr>
            <a:r>
              <a:rPr lang="cs-CZ" sz="11200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34425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9786F2-F216-4919-A981-A4B2A54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Podporované 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FF2FC4B-5D0A-49D4-83D8-A86B6D539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509"/>
            <a:ext cx="10515600" cy="5320146"/>
          </a:xfrm>
        </p:spPr>
        <p:txBody>
          <a:bodyPr>
            <a:normAutofit fontScale="47500" lnSpcReduction="20000"/>
          </a:bodyPr>
          <a:lstStyle/>
          <a:p>
            <a:r>
              <a:rPr lang="cs-CZ" sz="3400" b="1" dirty="0"/>
              <a:t>A) Vybrané sociální služby v souladu se zákonem č. 108/2006 Sb., o sociálních službách</a:t>
            </a:r>
            <a:r>
              <a:rPr lang="cs-CZ" sz="3400" dirty="0"/>
              <a:t>, s cílem sociálního začlenění a prevence sociálního vyloučení osob sociálně vyloučených a sociálním vyloučením ohrožených: </a:t>
            </a:r>
          </a:p>
          <a:p>
            <a:r>
              <a:rPr lang="cs-CZ" sz="3400" dirty="0"/>
              <a:t>a) Odborné sociální poradenství</a:t>
            </a:r>
          </a:p>
          <a:p>
            <a:r>
              <a:rPr lang="cs-CZ" sz="3400" dirty="0"/>
              <a:t>b) Terénní programy</a:t>
            </a:r>
          </a:p>
          <a:p>
            <a:r>
              <a:rPr lang="cs-CZ" sz="3400" dirty="0"/>
              <a:t>c) Sociálně aktivizační služby pro rodiny s dětmi</a:t>
            </a:r>
          </a:p>
          <a:p>
            <a:r>
              <a:rPr lang="cs-CZ" sz="3400" dirty="0"/>
              <a:t>d) Raná péče</a:t>
            </a:r>
          </a:p>
          <a:p>
            <a:r>
              <a:rPr lang="cs-CZ" sz="3400" dirty="0"/>
              <a:t>e) Krizová pomoc</a:t>
            </a:r>
          </a:p>
          <a:p>
            <a:r>
              <a:rPr lang="cs-CZ" sz="3400" dirty="0"/>
              <a:t>f) Kontaktní centra</a:t>
            </a:r>
          </a:p>
          <a:p>
            <a:r>
              <a:rPr lang="cs-CZ" sz="3400" dirty="0"/>
              <a:t>g) Nízkoprahová zařízení pro děti a mládež</a:t>
            </a:r>
          </a:p>
          <a:p>
            <a:r>
              <a:rPr lang="cs-CZ" sz="3400" dirty="0"/>
              <a:t>h) Sociální rehabilitace</a:t>
            </a:r>
          </a:p>
          <a:p>
            <a:r>
              <a:rPr lang="cs-CZ" sz="3400" dirty="0"/>
              <a:t>i) Sociálně terapeutické dílny</a:t>
            </a:r>
          </a:p>
          <a:p>
            <a:r>
              <a:rPr lang="cs-CZ" sz="3400" dirty="0"/>
              <a:t>j) Služby následné péče</a:t>
            </a:r>
          </a:p>
          <a:p>
            <a:r>
              <a:rPr lang="cs-CZ" sz="3400" dirty="0"/>
              <a:t>k) Osobní asistence</a:t>
            </a:r>
          </a:p>
          <a:p>
            <a:r>
              <a:rPr lang="cs-CZ" sz="3400" dirty="0"/>
              <a:t>l) Odlehčovací služby</a:t>
            </a:r>
          </a:p>
          <a:p>
            <a:r>
              <a:rPr lang="cs-CZ" sz="3400" dirty="0"/>
              <a:t>Podporovány budou pouze sociální služby poskytované</a:t>
            </a:r>
            <a:r>
              <a:rPr lang="cs-CZ" sz="3400" u="sng" dirty="0"/>
              <a:t> terénní a ambulantní formou.</a:t>
            </a:r>
            <a:r>
              <a:rPr lang="cs-CZ" sz="3400" dirty="0"/>
              <a:t> </a:t>
            </a:r>
            <a:br>
              <a:rPr lang="cs-CZ" sz="3400" dirty="0"/>
            </a:br>
            <a:r>
              <a:rPr lang="cs-CZ" sz="3400" dirty="0"/>
              <a:t>Jako </a:t>
            </a:r>
            <a:r>
              <a:rPr lang="cs-CZ" sz="3400" u="sng" dirty="0"/>
              <a:t>pobytové</a:t>
            </a:r>
            <a:r>
              <a:rPr lang="cs-CZ" sz="3400" dirty="0"/>
              <a:t> budou podporovány jen </a:t>
            </a:r>
            <a:r>
              <a:rPr lang="cs-CZ" sz="3400" u="sng" dirty="0"/>
              <a:t>odlehčovací služby</a:t>
            </a:r>
            <a:r>
              <a:rPr lang="cs-CZ" sz="3400" dirty="0"/>
              <a:t> podle § 44 zákona č. 108/2006 Sb.</a:t>
            </a:r>
          </a:p>
          <a:p>
            <a:r>
              <a:rPr lang="cs-CZ" sz="3400" b="1" dirty="0"/>
              <a:t>B) Další programy a činnosti v rámci sociálního začleňování, které jsou nad rámec zákona č. 108/2006 Sb., o sociálních službách</a:t>
            </a:r>
            <a:endParaRPr lang="cs-CZ" sz="3400" dirty="0"/>
          </a:p>
          <a:p>
            <a:endParaRPr lang="cs-CZ" sz="35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xmlns="" val="1230607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9786F2-F216-4919-A981-A4B2A54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Podporované 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FF2FC4B-5D0A-49D4-83D8-A86B6D53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Programy prevence pro </a:t>
            </a:r>
            <a:r>
              <a:rPr lang="cs-CZ" u="sng" dirty="0"/>
              <a:t>osoby ohrožené závislostmi </a:t>
            </a:r>
            <a:r>
              <a:rPr lang="cs-CZ" dirty="0"/>
              <a:t>- např. doléčovací programy pro osoby opouštějící terapeutickou komunitu</a:t>
            </a:r>
          </a:p>
          <a:p>
            <a:r>
              <a:rPr lang="cs-CZ" dirty="0"/>
              <a:t>Programy pro osoby </a:t>
            </a:r>
            <a:r>
              <a:rPr lang="cs-CZ" u="sng" dirty="0"/>
              <a:t>opouštějící zařízení pro výkon trestu</a:t>
            </a:r>
            <a:r>
              <a:rPr lang="cs-CZ" dirty="0"/>
              <a:t>, </a:t>
            </a:r>
            <a:r>
              <a:rPr lang="cs-CZ" u="sng" dirty="0"/>
              <a:t>ve výkonu trestu</a:t>
            </a:r>
          </a:p>
          <a:p>
            <a:r>
              <a:rPr lang="cs-CZ" u="sng" dirty="0"/>
              <a:t>Motivační programy </a:t>
            </a:r>
            <a:r>
              <a:rPr lang="cs-CZ" dirty="0"/>
              <a:t>(podpora právního povědomí, doprovody při jednání   s institucemi apod.)</a:t>
            </a:r>
          </a:p>
          <a:p>
            <a:r>
              <a:rPr lang="cs-CZ" dirty="0"/>
              <a:t>Aktivity v oblasti </a:t>
            </a:r>
            <a:r>
              <a:rPr lang="cs-CZ" u="sng" dirty="0"/>
              <a:t>soc. právní ochrany dětí </a:t>
            </a:r>
            <a:r>
              <a:rPr lang="cs-CZ" dirty="0"/>
              <a:t>– programy na podporu ohrožených rodin,…</a:t>
            </a:r>
          </a:p>
          <a:p>
            <a:r>
              <a:rPr lang="cs-CZ" dirty="0"/>
              <a:t>Aktivity zaměřené na podporu </a:t>
            </a:r>
            <a:r>
              <a:rPr lang="cs-CZ" u="sng" dirty="0"/>
              <a:t>pečujících osob a neformální péče </a:t>
            </a:r>
            <a:r>
              <a:rPr lang="cs-CZ" dirty="0"/>
              <a:t>– zvýšení informovanosti pečujících osob o svých možnostech</a:t>
            </a:r>
          </a:p>
          <a:p>
            <a:r>
              <a:rPr lang="cs-CZ" dirty="0"/>
              <a:t>Aktivity zaměřené na </a:t>
            </a:r>
            <a:r>
              <a:rPr lang="cs-CZ" u="sng" dirty="0"/>
              <a:t>předcházení </a:t>
            </a:r>
            <a:r>
              <a:rPr lang="cs-CZ" u="sng" dirty="0" err="1"/>
              <a:t>ekon</a:t>
            </a:r>
            <a:r>
              <a:rPr lang="cs-CZ" u="sng" dirty="0"/>
              <a:t>. nestability osob </a:t>
            </a:r>
            <a:r>
              <a:rPr lang="cs-CZ" dirty="0"/>
              <a:t>– posilování finanční gramotnosti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95179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9786F2-F216-4919-A981-A4B2A54B9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Podporované aktivity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FF2FC4B-5D0A-49D4-83D8-A86B6D539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Aktivity – </a:t>
            </a:r>
            <a:r>
              <a:rPr lang="cs-CZ" u="sng" dirty="0"/>
              <a:t>boj s diskriminací</a:t>
            </a:r>
            <a:r>
              <a:rPr lang="cs-CZ" dirty="0"/>
              <a:t>- ne kampaně bez vztahu k přímé podpoře cílové skupiny na území MAS</a:t>
            </a:r>
          </a:p>
          <a:p>
            <a:r>
              <a:rPr lang="cs-CZ" dirty="0"/>
              <a:t>Aktivity </a:t>
            </a:r>
            <a:r>
              <a:rPr lang="cs-CZ" u="sng" dirty="0"/>
              <a:t>samospráv </a:t>
            </a:r>
            <a:r>
              <a:rPr lang="cs-CZ" dirty="0"/>
              <a:t>– optimalizace sociální práce na svém území – koordinace nástrojů pomoci, rozvoj síťování služeb – </a:t>
            </a:r>
            <a:r>
              <a:rPr lang="cs-CZ" b="1" dirty="0"/>
              <a:t>vždy s vazbou na cílovou skupinu</a:t>
            </a:r>
          </a:p>
          <a:p>
            <a:r>
              <a:rPr lang="cs-CZ" dirty="0"/>
              <a:t>Pouze doplňkově je možné </a:t>
            </a:r>
            <a:r>
              <a:rPr lang="cs-CZ" u="sng" dirty="0"/>
              <a:t>vzdělávání pracovníků</a:t>
            </a:r>
            <a:r>
              <a:rPr lang="cs-CZ" dirty="0"/>
              <a:t>, kteří vykonávají přímou práci s klienty z cílových skupin</a:t>
            </a:r>
          </a:p>
          <a:p>
            <a:pPr marL="0" indent="0">
              <a:buNone/>
            </a:pPr>
            <a:r>
              <a:rPr lang="cs-CZ" dirty="0"/>
              <a:t>	-min. 40 hod/období realizace projektu</a:t>
            </a:r>
          </a:p>
        </p:txBody>
      </p:sp>
    </p:spTree>
    <p:extLst>
      <p:ext uri="{BB962C8B-B14F-4D97-AF65-F5344CB8AC3E}">
        <p14:creationId xmlns:p14="http://schemas.microsoft.com/office/powerpoint/2010/main" xmlns="" val="3598828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5B5D6B-B38F-4276-9F47-9D0E9192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Formy financování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9E7E07A-05A8-4E5C-985D-2697B79E2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a) Ex ante </a:t>
            </a:r>
            <a:r>
              <a:rPr lang="cs-CZ" dirty="0"/>
              <a:t>– příjemce obdrží platbu předem (po uzavření práv. aktu       o </a:t>
            </a:r>
            <a:r>
              <a:rPr lang="cs-CZ" dirty="0" err="1"/>
              <a:t>poskytytnutí</a:t>
            </a:r>
            <a:r>
              <a:rPr lang="cs-CZ" dirty="0"/>
              <a:t> podpory), tzn. než jakákoli aktivita projektu začne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b) Ex post </a:t>
            </a:r>
            <a:r>
              <a:rPr lang="cs-CZ" dirty="0"/>
              <a:t>– příjemce podá žádost o platbu až po realizaci projekt. aktivit s doložením dokladů prokazujících úhradu vynaložených výdajů</a:t>
            </a:r>
          </a:p>
        </p:txBody>
      </p:sp>
    </p:spTree>
    <p:extLst>
      <p:ext uri="{BB962C8B-B14F-4D97-AF65-F5344CB8AC3E}">
        <p14:creationId xmlns:p14="http://schemas.microsoft.com/office/powerpoint/2010/main" xmlns="" val="216598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A5BE3D3-1CEE-4A78-947D-00446D382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536" y="1846912"/>
            <a:ext cx="976514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3600" b="1" dirty="0"/>
              <a:t>14. Výzva MAS Český les, </a:t>
            </a:r>
            <a:r>
              <a:rPr lang="cs-CZ" sz="3600" b="1" dirty="0" err="1"/>
              <a:t>z.s</a:t>
            </a:r>
            <a:r>
              <a:rPr lang="cs-CZ" sz="3600" b="1" dirty="0"/>
              <a:t>.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sz="2700" b="1" dirty="0"/>
              <a:t>v rámci 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OPERAČNÍHO PROGRAMU ZAMĚSTNANOST: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F822EEB-6972-46A4-AB23-6E34691A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672" y="2706255"/>
            <a:ext cx="10116127" cy="3470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b="1" dirty="0"/>
          </a:p>
          <a:p>
            <a:pPr marL="0" indent="0" algn="ctr">
              <a:buNone/>
            </a:pPr>
            <a:r>
              <a:rPr lang="cs-CZ" sz="4400" b="1" dirty="0"/>
              <a:t>Rozvoj a zkvalitnění infrastruktury </a:t>
            </a:r>
          </a:p>
          <a:p>
            <a:pPr marL="0" indent="0" algn="ctr">
              <a:buNone/>
            </a:pPr>
            <a:r>
              <a:rPr lang="cs-CZ" sz="4400" b="1" dirty="0"/>
              <a:t>pro poskytování sociálních služeb - (IV.)</a:t>
            </a:r>
          </a:p>
        </p:txBody>
      </p:sp>
    </p:spTree>
    <p:extLst>
      <p:ext uri="{BB962C8B-B14F-4D97-AF65-F5344CB8AC3E}">
        <p14:creationId xmlns:p14="http://schemas.microsoft.com/office/powerpoint/2010/main" xmlns="" val="3100100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6C5CBD-759C-4A45-9B87-A5128CDFD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553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Zdroje </a:t>
            </a:r>
            <a:r>
              <a:rPr lang="cs-CZ" sz="4000" b="1" dirty="0"/>
              <a:t>financování: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CCB9467-F220-454C-8D88-F4693D975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dirty="0"/>
              <a:t>	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xmlns="" id="{526EBFCC-9E43-42F3-8DF8-D660BC677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8683974"/>
              </p:ext>
            </p:extLst>
          </p:nvPr>
        </p:nvGraphicFramePr>
        <p:xfrm>
          <a:off x="6069494" y="795129"/>
          <a:ext cx="4412175" cy="786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467">
                  <a:extLst>
                    <a:ext uri="{9D8B030D-6E8A-4147-A177-3AD203B41FA5}">
                      <a16:colId xmlns:a16="http://schemas.microsoft.com/office/drawing/2014/main" xmlns="" val="3730018447"/>
                    </a:ext>
                  </a:extLst>
                </a:gridCol>
                <a:gridCol w="970120">
                  <a:extLst>
                    <a:ext uri="{9D8B030D-6E8A-4147-A177-3AD203B41FA5}">
                      <a16:colId xmlns:a16="http://schemas.microsoft.com/office/drawing/2014/main" xmlns="" val="2103561489"/>
                    </a:ext>
                  </a:extLst>
                </a:gridCol>
                <a:gridCol w="833113">
                  <a:extLst>
                    <a:ext uri="{9D8B030D-6E8A-4147-A177-3AD203B41FA5}">
                      <a16:colId xmlns:a16="http://schemas.microsoft.com/office/drawing/2014/main" xmlns="" val="1841949713"/>
                    </a:ext>
                  </a:extLst>
                </a:gridCol>
                <a:gridCol w="599475">
                  <a:extLst>
                    <a:ext uri="{9D8B030D-6E8A-4147-A177-3AD203B41FA5}">
                      <a16:colId xmlns:a16="http://schemas.microsoft.com/office/drawing/2014/main" xmlns="" val="963916044"/>
                    </a:ext>
                  </a:extLst>
                </a:gridCol>
              </a:tblGrid>
              <a:tr h="321790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Typ příjemce dle pravidel spolufinancování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Evropský podíl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Příjemce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Státní rozpočet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extLst>
                  <a:ext uri="{0D108BD9-81ED-4DB2-BD59-A6C34878D82A}">
                    <a16:rowId xmlns:a16="http://schemas.microsoft.com/office/drawing/2014/main" xmlns="" val="3729062951"/>
                  </a:ext>
                </a:extLst>
              </a:tr>
              <a:tr h="26815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Školy a školská zařízení zřizovaná ministerstvy dle školského zákona (č. 561/2004 Sb.)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85 %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extLst>
                  <a:ext uri="{0D108BD9-81ED-4DB2-BD59-A6C34878D82A}">
                    <a16:rowId xmlns:a16="http://schemas.microsoft.com/office/drawing/2014/main" xmlns="" val="674261412"/>
                  </a:ext>
                </a:extLst>
              </a:tr>
              <a:tr h="603356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Obce 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Příspěvkové organizace zřizované kraji a obcemi (s výjimkou škol a školských zařízení)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Dobrovolné svazky obcí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85 %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5 %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extLst>
                  <a:ext uri="{0D108BD9-81ED-4DB2-BD59-A6C34878D82A}">
                    <a16:rowId xmlns:a16="http://schemas.microsoft.com/office/drawing/2014/main" xmlns="" val="1598779593"/>
                  </a:ext>
                </a:extLst>
              </a:tr>
              <a:tr h="402237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Právnické osoby vykonávající činnost škol a školských zařízení (zapsané ve školském rejstříku)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85 %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extLst>
                  <a:ext uri="{0D108BD9-81ED-4DB2-BD59-A6C34878D82A}">
                    <a16:rowId xmlns:a16="http://schemas.microsoft.com/office/drawing/2014/main" xmlns="" val="2728221790"/>
                  </a:ext>
                </a:extLst>
              </a:tr>
              <a:tr h="1608948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Soukromoprávní subjekty vykonávající veřejně prospěšnou činnost: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Obecně prospěšné společnosti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Spolky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Ústavy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Církve a náboženské společnosti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Nadace a nadační fondy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Místní akční skupiny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Hospodářská komora, Agrární komora 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Svazy, asociace 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85 %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15 %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extLst>
                  <a:ext uri="{0D108BD9-81ED-4DB2-BD59-A6C34878D82A}">
                    <a16:rowId xmlns:a16="http://schemas.microsoft.com/office/drawing/2014/main" xmlns="" val="786716595"/>
                  </a:ext>
                </a:extLst>
              </a:tr>
              <a:tr h="2614541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Ostatní subjekty neobsažené ve výše uvedených kategoriích: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Obchodní společnosti: 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veřejná obchodní společnost 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komanditní společnost 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společnost s ručením omezeným 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akciová společnost 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evropská společnost  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evropské hospodářské zájmové sdružení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Státní podniky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Družstva: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družstvo 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evropská družstevní společnost</a:t>
                      </a:r>
                    </a:p>
                    <a:p>
                      <a:pPr marL="342900" marR="36195" lvl="0" indent="-342900"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r>
                        <a:rPr lang="cs-CZ" sz="1000" dirty="0">
                          <a:effectLst/>
                        </a:rPr>
                        <a:t>sociální družstvo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OSVČ</a:t>
                      </a:r>
                    </a:p>
                    <a:p>
                      <a:pPr marL="36195" marR="3619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Profesní komory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85 %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0 %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62" marR="39162" marT="0" marB="0" anchor="ctr"/>
                </a:tc>
                <a:extLst>
                  <a:ext uri="{0D108BD9-81ED-4DB2-BD59-A6C34878D82A}">
                    <a16:rowId xmlns:a16="http://schemas.microsoft.com/office/drawing/2014/main" xmlns="" val="3849074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2203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A2BE2C-840D-4E73-A1D0-73F8C077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 smtClean="0"/>
              <a:t>Veřejná </a:t>
            </a:r>
            <a:r>
              <a:rPr lang="cs-CZ" sz="4000" b="1" dirty="0"/>
              <a:t>podpora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623C5F-8778-428C-A41B-8E8BD3E76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0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Informace o veřejné podpoře (včetně podpory de minimis) jsou k dispozici v Obecné části pravidel pro žadatele a příjemce v rámci Operačního programu Zaměstnanost.</a:t>
            </a:r>
          </a:p>
          <a:p>
            <a:pPr marL="0" indent="0">
              <a:buNone/>
            </a:pPr>
            <a:r>
              <a:rPr lang="cs-CZ" dirty="0"/>
              <a:t>Vyhlašovatel nad rámec pravidel stanovených právními předpisy pro tuto výzvu stanovuje, že prostředky, jež budou naplňovat znaky veřejné podpory, budou příjemci podpory, jeho partnerům, či dalším subjektům , poskytovány v režimu podpory </a:t>
            </a:r>
            <a:r>
              <a:rPr lang="cs-CZ" sz="3000" b="1" dirty="0"/>
              <a:t>de </a:t>
            </a:r>
            <a:r>
              <a:rPr lang="cs-CZ" sz="3000" b="1" dirty="0" err="1"/>
              <a:t>minimis</a:t>
            </a:r>
            <a:r>
              <a:rPr lang="cs-CZ" dirty="0"/>
              <a:t>, nebo případně v režimu příslušné kategorie blokové výjimky ze zákazu veřejné podpory vhodné pro aktivity Investiční priority 2.3 OPZ, nebo v režimu podpory dle Rozhodnutí Komise č. 2012/21/EU, v případě služeb obecného hospodářského zájmu (zejména sociálních služeb).</a:t>
            </a:r>
          </a:p>
          <a:p>
            <a:pPr marL="0" indent="0">
              <a:buNone/>
            </a:pPr>
            <a:r>
              <a:rPr lang="cs-CZ" b="1" dirty="0"/>
              <a:t>Poskytování finančních prostředků orgánům veřejné správy nenaplňuje kumulativně znaky veřejné podpory, a tudíž nezakládá veřejnou podporu. </a:t>
            </a:r>
          </a:p>
        </p:txBody>
      </p:sp>
    </p:spTree>
    <p:extLst>
      <p:ext uri="{BB962C8B-B14F-4D97-AF65-F5344CB8AC3E}">
        <p14:creationId xmlns:p14="http://schemas.microsoft.com/office/powerpoint/2010/main" xmlns="" val="112623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A2BE2C-840D-4E73-A1D0-73F8C077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Veřejná podpora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623C5F-8778-428C-A41B-8E8BD3E76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443" y="1568908"/>
            <a:ext cx="10515600" cy="4923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Sociální služby</a:t>
            </a:r>
            <a:r>
              <a:rPr lang="cs-CZ" dirty="0"/>
              <a:t>, které budou </a:t>
            </a:r>
            <a:r>
              <a:rPr lang="cs-CZ" b="1" dirty="0"/>
              <a:t>podpořeny v rámci této výzvy</a:t>
            </a:r>
            <a:r>
              <a:rPr lang="cs-CZ" dirty="0"/>
              <a:t>, jsou považovány za </a:t>
            </a:r>
            <a:r>
              <a:rPr lang="cs-CZ" b="1" dirty="0"/>
              <a:t>služby obecného hospodářského zájmu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Sociální služby budou financovány </a:t>
            </a:r>
            <a:r>
              <a:rPr lang="cs-CZ" b="1" dirty="0"/>
              <a:t>formou vyrovnávací platby</a:t>
            </a:r>
            <a:r>
              <a:rPr lang="cs-CZ" dirty="0"/>
              <a:t>, upravené Rozhodnutím Komise č. 2012/21/EU. </a:t>
            </a:r>
          </a:p>
          <a:p>
            <a:pPr marL="0" indent="0">
              <a:buNone/>
            </a:pPr>
            <a:r>
              <a:rPr lang="cs-CZ" b="1" dirty="0"/>
              <a:t>Poskytovatel sociálních služeb musí být pověřen objednavatelem k poskytování služby obecného hospodářského zájmu.</a:t>
            </a:r>
          </a:p>
          <a:p>
            <a:pPr marL="0" indent="0">
              <a:buNone/>
            </a:pPr>
            <a:r>
              <a:rPr lang="cs-CZ" i="1" dirty="0"/>
              <a:t>Použití finančních prostředků na aktivity spojené s poskytováním sociálních služeb zakládá veřejnou podporu slučitelnou se společným trhem pouze v případě </a:t>
            </a:r>
            <a:r>
              <a:rPr lang="cs-CZ" b="1" i="1" dirty="0"/>
              <a:t>dodržení zásad uvedených v Příloze č. 9 - Podpora sociálních služeb na území MAS z OPZ - Vyrovnávací platba</a:t>
            </a:r>
            <a:r>
              <a:rPr lang="cs-CZ" i="1" dirty="0"/>
              <a:t>, které vychází z Rozhodnutí Komise č. 2012/21/EU.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61127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A2BE2C-840D-4E73-A1D0-73F8C077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Vyrovnávací platba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623C5F-8778-428C-A41B-8E8BD3E76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Právní výjimka u veřejné podpory  - např. vyrovnávací platby za výkon veřejné služby </a:t>
            </a:r>
          </a:p>
          <a:p>
            <a:pPr marL="0" indent="0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u="sng" dirty="0"/>
              <a:t>Vyrovnávací platba = náklady na soc. služby – výnosy soc. služby</a:t>
            </a:r>
          </a:p>
          <a:p>
            <a:pPr marL="0" indent="0" algn="ctr">
              <a:buNone/>
            </a:pPr>
            <a:r>
              <a:rPr lang="cs-CZ" dirty="0"/>
              <a:t>(nikoli „výdaje – příjmy“ tzn. ne cash </a:t>
            </a:r>
            <a:r>
              <a:rPr lang="cs-CZ" dirty="0" err="1"/>
              <a:t>flow</a:t>
            </a:r>
            <a:r>
              <a:rPr lang="cs-CZ" dirty="0"/>
              <a:t>, nýbrž jde o HV)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Vyrovnávací platby </a:t>
            </a:r>
            <a:r>
              <a:rPr lang="cs-CZ" u="sng" dirty="0"/>
              <a:t>nejsou</a:t>
            </a:r>
            <a:r>
              <a:rPr lang="cs-CZ" dirty="0"/>
              <a:t> veřejnou podporou, pokud jsou splněny všechny  4 předpoklady:</a:t>
            </a:r>
          </a:p>
          <a:p>
            <a:pPr marL="514350" indent="-514350">
              <a:buAutoNum type="arabicPeriod"/>
            </a:pPr>
            <a:r>
              <a:rPr lang="cs-CZ" dirty="0"/>
              <a:t>Závazky jasně definovány (povaha služeb, rozsah, trvání,…)</a:t>
            </a:r>
          </a:p>
          <a:p>
            <a:pPr marL="514350" indent="-514350">
              <a:buAutoNum type="arabicPeriod"/>
            </a:pPr>
            <a:r>
              <a:rPr lang="cs-CZ" dirty="0"/>
              <a:t>Ukazatele pro výpočet vyrovnávací platby jasně definovány, aby nedošlo k udělení hospodářské výhody</a:t>
            </a:r>
          </a:p>
          <a:p>
            <a:pPr marL="514350" indent="-514350">
              <a:buAutoNum type="arabicPeriod"/>
            </a:pPr>
            <a:r>
              <a:rPr lang="cs-CZ" dirty="0"/>
              <a:t>Výše vyrovnávací platby omezena rozsahem nezbytným k pokrytí nákladů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81335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A2BE2C-840D-4E73-A1D0-73F8C077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Vyrovnávací platba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623C5F-8778-428C-A41B-8E8BD3E76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401"/>
            <a:ext cx="10325100" cy="403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4. </a:t>
            </a:r>
            <a:r>
              <a:rPr lang="cs-CZ" sz="3000" dirty="0"/>
              <a:t>Pokud nebyl pověřený podnik vybrán prostřednictvím zadávání veřejných zakázek, musí být výše vyrovnávací platby určena na základě analýzy nákladů, které by běžný podnik vynaložil na plnění závazků</a:t>
            </a:r>
          </a:p>
          <a:p>
            <a:pPr marL="0" indent="0">
              <a:buNone/>
            </a:pPr>
            <a:endParaRPr lang="cs-CZ" sz="3000" dirty="0"/>
          </a:p>
          <a:p>
            <a:pPr marL="0" indent="0">
              <a:buNone/>
            </a:pPr>
            <a:r>
              <a:rPr lang="cs-CZ" sz="3000" b="1" u="sng" dirty="0"/>
              <a:t>V  rámci této výzvy není možné zahrnout přiměřený zisk!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56739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AF5A60-F976-4072-993F-EA7CEA8F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Nepřímé 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5CA0CC4-C719-4D41-A238-758011C7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070"/>
            <a:ext cx="10515600" cy="5026893"/>
          </a:xfrm>
        </p:spPr>
        <p:txBody>
          <a:bodyPr>
            <a:normAutofit/>
          </a:bodyPr>
          <a:lstStyle/>
          <a:p>
            <a:r>
              <a:rPr lang="cs-CZ" b="1" u="sng" dirty="0"/>
              <a:t>Ve výši 25 % </a:t>
            </a:r>
            <a:r>
              <a:rPr lang="cs-CZ" dirty="0"/>
              <a:t>(pokud podíl nákupu služeb od externích dodavatelů na </a:t>
            </a:r>
            <a:r>
              <a:rPr lang="cs-CZ" dirty="0" err="1"/>
              <a:t>celk</a:t>
            </a:r>
            <a:r>
              <a:rPr lang="cs-CZ" dirty="0"/>
              <a:t>. přímých </a:t>
            </a:r>
            <a:r>
              <a:rPr lang="cs-CZ" dirty="0" err="1"/>
              <a:t>způs</a:t>
            </a:r>
            <a:r>
              <a:rPr lang="cs-CZ" dirty="0"/>
              <a:t>. nákladech je 60 %)</a:t>
            </a:r>
          </a:p>
          <a:p>
            <a:r>
              <a:rPr lang="cs-CZ" dirty="0"/>
              <a:t>Pokud 60 % a více nákladů formou nákupu služeb od externích dodavatelů: nepřímé náklady jsou </a:t>
            </a:r>
            <a:r>
              <a:rPr lang="cs-CZ" u="sng" dirty="0"/>
              <a:t>ve výši 15 %</a:t>
            </a:r>
          </a:p>
          <a:p>
            <a:r>
              <a:rPr lang="cs-CZ" dirty="0"/>
              <a:t>Pokud 90 % a výše: nepřímé náklady jsou </a:t>
            </a:r>
            <a:r>
              <a:rPr lang="cs-CZ" u="sng" dirty="0"/>
              <a:t>ve výši 5 %</a:t>
            </a:r>
          </a:p>
          <a:p>
            <a:pPr marL="0" indent="0">
              <a:buNone/>
            </a:pPr>
            <a:endParaRPr lang="cs-CZ" u="sng" dirty="0"/>
          </a:p>
          <a:p>
            <a:pPr marL="0" indent="0">
              <a:buNone/>
            </a:pPr>
            <a:endParaRPr lang="cs-CZ" u="sng" dirty="0"/>
          </a:p>
          <a:p>
            <a:pPr marL="0" indent="0" algn="ctr">
              <a:buNone/>
            </a:pPr>
            <a:r>
              <a:rPr lang="cs-CZ" sz="2600" b="1" u="sng" dirty="0"/>
              <a:t>Obecně platí: Čím větší nákupy služeb (přímé náklady) od externích dodavatelů tím nižší procento nepřímých nákladů</a:t>
            </a:r>
          </a:p>
          <a:p>
            <a:pPr marL="0" indent="0">
              <a:buNone/>
            </a:pPr>
            <a:endParaRPr lang="cs-CZ" u="sng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29866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AF5A60-F976-4072-993F-EA7CEA8F0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7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Nepřímé 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5CA0CC4-C719-4D41-A238-758011C7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142"/>
            <a:ext cx="10515600" cy="46498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a) administrativa, řízení projektu, účetnictví, personalistika, občerstvení, stravování</a:t>
            </a:r>
          </a:p>
          <a:p>
            <a:pPr marL="0" indent="0">
              <a:buNone/>
            </a:pPr>
            <a:r>
              <a:rPr lang="cs-CZ" dirty="0"/>
              <a:t>b) cestovní náhrady spojené s pracovními cestami realizačního týmu</a:t>
            </a:r>
          </a:p>
          <a:p>
            <a:pPr marL="0" indent="0">
              <a:buNone/>
            </a:pPr>
            <a:r>
              <a:rPr lang="cs-CZ" dirty="0"/>
              <a:t>c) spotřební materiál, zařízení a vybavení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d) prostory pro realizaci projektu (nájemné, vodné, stočné, odpisy budov,..)</a:t>
            </a:r>
          </a:p>
          <a:p>
            <a:pPr marL="0" indent="0">
              <a:buNone/>
            </a:pPr>
            <a:r>
              <a:rPr lang="cs-CZ" dirty="0"/>
              <a:t>e) ostatní provozní výdaje (poštovné, internetové připojení, bankovní poplatky, notářské poplatky,..)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Poskytovány průběžně, vždy spolu s prostředky na přímé náklady projektu - fixní podíl po celou dobu projektu - změna jedině na základě závěrečného vyúčtování projektu, změna procenta musí být </a:t>
            </a:r>
            <a:r>
              <a:rPr lang="cs-CZ" u="sng" dirty="0"/>
              <a:t>jedině směrem dolů</a:t>
            </a:r>
          </a:p>
        </p:txBody>
      </p:sp>
    </p:spTree>
    <p:extLst>
      <p:ext uri="{BB962C8B-B14F-4D97-AF65-F5344CB8AC3E}">
        <p14:creationId xmlns:p14="http://schemas.microsoft.com/office/powerpoint/2010/main" xmlns="" val="4050951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- </a:t>
            </a:r>
            <a:r>
              <a:rPr lang="cs-CZ" u="sng" dirty="0"/>
              <a:t>7 podmínek současně:</a:t>
            </a:r>
          </a:p>
          <a:p>
            <a:r>
              <a:rPr lang="cs-CZ" dirty="0"/>
              <a:t>v souladu s práv. předpisy ČR, EU</a:t>
            </a:r>
          </a:p>
          <a:p>
            <a:r>
              <a:rPr lang="cs-CZ" dirty="0"/>
              <a:t>v souladu s podmínkami poskytnutí podpory</a:t>
            </a:r>
          </a:p>
          <a:p>
            <a:r>
              <a:rPr lang="cs-CZ" dirty="0"/>
              <a:t>přiměřený</a:t>
            </a:r>
          </a:p>
          <a:p>
            <a:r>
              <a:rPr lang="cs-CZ" dirty="0"/>
              <a:t>vznik v době realizace projektu, nejpozději do ukončení administrace závěrečné zprávy</a:t>
            </a:r>
          </a:p>
          <a:p>
            <a:r>
              <a:rPr lang="cs-CZ" dirty="0"/>
              <a:t>územně způsobilý</a:t>
            </a:r>
          </a:p>
          <a:p>
            <a:r>
              <a:rPr lang="cs-CZ" dirty="0"/>
              <a:t>identifikovatelný, prokazatelný, doložitelný</a:t>
            </a:r>
          </a:p>
          <a:p>
            <a:r>
              <a:rPr lang="cs-CZ" dirty="0"/>
              <a:t>nezbytný </a:t>
            </a:r>
          </a:p>
        </p:txBody>
      </p:sp>
    </p:spTree>
    <p:extLst>
      <p:ext uri="{BB962C8B-B14F-4D97-AF65-F5344CB8AC3E}">
        <p14:creationId xmlns:p14="http://schemas.microsoft.com/office/powerpoint/2010/main" xmlns="" val="1256660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10400" b="1" dirty="0"/>
              <a:t>Osobní náklady </a:t>
            </a:r>
            <a:r>
              <a:rPr lang="cs-CZ" sz="10400" dirty="0"/>
              <a:t>(mzdy, výdaje na odměny, apod.)</a:t>
            </a:r>
          </a:p>
          <a:p>
            <a:pPr marL="0" indent="0">
              <a:buNone/>
            </a:pPr>
            <a:r>
              <a:rPr lang="cs-CZ" sz="10400" dirty="0"/>
              <a:t>–  obvyklá výše mezd/platů pro </a:t>
            </a:r>
            <a:r>
              <a:rPr lang="cs-CZ" sz="10400" dirty="0" err="1"/>
              <a:t>prac</a:t>
            </a:r>
            <a:r>
              <a:rPr lang="cs-CZ" sz="10400" dirty="0"/>
              <a:t>. pozice,  obvyklé ceny pro komodity na </a:t>
            </a:r>
            <a:r>
              <a:rPr lang="cs-CZ" sz="10400" dirty="0">
                <a:hlinkClick r:id="rId2"/>
              </a:rPr>
              <a:t>www.esfcr.cz</a:t>
            </a:r>
            <a:endParaRPr lang="cs-CZ" sz="10400" dirty="0"/>
          </a:p>
          <a:p>
            <a:r>
              <a:rPr lang="cs-CZ" sz="10400" b="1" dirty="0"/>
              <a:t>Cestovné</a:t>
            </a:r>
          </a:p>
          <a:p>
            <a:r>
              <a:rPr lang="cs-CZ" sz="10400" b="1" dirty="0"/>
              <a:t>Nákup zařízení a vybavení a spotřebního materiálu </a:t>
            </a:r>
          </a:p>
          <a:p>
            <a:pPr marL="0" indent="0">
              <a:buNone/>
            </a:pPr>
            <a:r>
              <a:rPr lang="cs-CZ" sz="10400" dirty="0"/>
              <a:t>– v případě služeb obecného hospodářského zájmu (tzn. soc. služby) nejsou způsobilým výdajem výdaje investičního charakteru spojené s nákupem dlouhodobého (hm. i </a:t>
            </a:r>
            <a:r>
              <a:rPr lang="cs-CZ" sz="10400" dirty="0" err="1"/>
              <a:t>nehm</a:t>
            </a:r>
            <a:r>
              <a:rPr lang="cs-CZ" sz="10400" dirty="0"/>
              <a:t>.) majetku. Uznatelným výdajem pouze odpisy </a:t>
            </a:r>
            <a:r>
              <a:rPr lang="cs-CZ" sz="10400" dirty="0" err="1"/>
              <a:t>dlouh</a:t>
            </a:r>
            <a:r>
              <a:rPr lang="cs-CZ" sz="10400" dirty="0"/>
              <a:t>. hm. a </a:t>
            </a:r>
            <a:r>
              <a:rPr lang="cs-CZ" sz="10400" dirty="0" err="1"/>
              <a:t>nehm</a:t>
            </a:r>
            <a:r>
              <a:rPr lang="cs-CZ" sz="10400" dirty="0"/>
              <a:t>. majetku</a:t>
            </a:r>
          </a:p>
          <a:p>
            <a:pPr marL="0" indent="0">
              <a:buNone/>
            </a:pPr>
            <a:r>
              <a:rPr lang="cs-CZ" sz="10400" dirty="0"/>
              <a:t>- nelze výdaje za nákup infrastruktury (budovy, pozemky, techn. zařízení pevně spojená např. vodovod, kanalizace,..)</a:t>
            </a:r>
          </a:p>
          <a:p>
            <a:r>
              <a:rPr lang="cs-CZ" sz="10400" b="1" dirty="0"/>
              <a:t>Nájem či leasing zařízení a vybavení budov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95702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284" y="1901039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Odpisy – </a:t>
            </a:r>
            <a:r>
              <a:rPr lang="cs-CZ" dirty="0"/>
              <a:t>dl. hm., </a:t>
            </a:r>
            <a:r>
              <a:rPr lang="cs-CZ" dirty="0" err="1"/>
              <a:t>nehm</a:t>
            </a:r>
            <a:r>
              <a:rPr lang="cs-CZ" dirty="0"/>
              <a:t>. majetek - pokud nákup není součástí </a:t>
            </a:r>
            <a:r>
              <a:rPr lang="cs-CZ" dirty="0" err="1"/>
              <a:t>způs</a:t>
            </a:r>
            <a:r>
              <a:rPr lang="cs-CZ" dirty="0"/>
              <a:t>. výdajů projektu</a:t>
            </a:r>
          </a:p>
          <a:p>
            <a:r>
              <a:rPr lang="cs-CZ" b="1" dirty="0"/>
              <a:t>Drobné stavební úpravy </a:t>
            </a:r>
            <a:r>
              <a:rPr lang="cs-CZ" dirty="0"/>
              <a:t>(do 40 tis. Kč za účetní položku v jednom zdaň. období)</a:t>
            </a:r>
          </a:p>
          <a:p>
            <a:r>
              <a:rPr lang="cs-CZ" b="1" dirty="0"/>
              <a:t>Nákup služeb </a:t>
            </a:r>
            <a:r>
              <a:rPr lang="cs-CZ" dirty="0"/>
              <a:t>(zpracování analýz, lektorské služby, školení, vytvoření nových publikací, pronájem učebny,…)</a:t>
            </a:r>
          </a:p>
          <a:p>
            <a:r>
              <a:rPr lang="cs-CZ" b="1" dirty="0"/>
              <a:t>Přímá podpora cílové skupiny </a:t>
            </a:r>
            <a:r>
              <a:rPr lang="cs-CZ" dirty="0"/>
              <a:t>(výdaje vzniklé v </a:t>
            </a:r>
            <a:r>
              <a:rPr lang="cs-CZ" dirty="0" err="1"/>
              <a:t>souv</a:t>
            </a:r>
            <a:r>
              <a:rPr lang="cs-CZ" dirty="0"/>
              <a:t>. se zapojením cílové skupiny tzn. mzdové příspěvky, cest. náhrady, příspěvek na péči o dítě, apod.)</a:t>
            </a:r>
          </a:p>
          <a:p>
            <a:r>
              <a:rPr lang="cs-CZ" b="1" dirty="0"/>
              <a:t>Finanční výdaje, správní a jiné poplatky </a:t>
            </a:r>
            <a:r>
              <a:rPr lang="cs-CZ" dirty="0"/>
              <a:t>(nejsou úroky z dlužných částek, pokuty apod.)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6153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2460" y="1155934"/>
            <a:ext cx="5847080" cy="1325563"/>
          </a:xfrm>
        </p:spPr>
        <p:txBody>
          <a:bodyPr/>
          <a:lstStyle/>
          <a:p>
            <a:pPr algn="ctr"/>
            <a:r>
              <a:rPr lang="cs-CZ" b="1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9913" y="2554317"/>
            <a:ext cx="9504680" cy="3146413"/>
          </a:xfrm>
        </p:spPr>
        <p:txBody>
          <a:bodyPr>
            <a:normAutofit/>
          </a:bodyPr>
          <a:lstStyle/>
          <a:p>
            <a:pPr lvl="0"/>
            <a:r>
              <a:rPr lang="cs-CZ" sz="3200" dirty="0"/>
              <a:t>Úvod a představení MAS Český les, </a:t>
            </a:r>
            <a:r>
              <a:rPr lang="cs-CZ" sz="3200" dirty="0" err="1"/>
              <a:t>z.s</a:t>
            </a:r>
            <a:r>
              <a:rPr lang="cs-CZ" sz="3200" dirty="0"/>
              <a:t>.</a:t>
            </a:r>
          </a:p>
          <a:p>
            <a:pPr lvl="0"/>
            <a:r>
              <a:rPr lang="cs-CZ" sz="3200" dirty="0"/>
              <a:t>Výzva:</a:t>
            </a:r>
          </a:p>
          <a:p>
            <a:pPr lvl="1"/>
            <a:r>
              <a:rPr lang="cs-CZ" sz="2800" dirty="0"/>
              <a:t>Základní údaje</a:t>
            </a:r>
          </a:p>
          <a:p>
            <a:pPr lvl="1"/>
            <a:r>
              <a:rPr lang="cs-CZ" sz="2800" dirty="0"/>
              <a:t>Oprávnění žadatelé</a:t>
            </a:r>
          </a:p>
          <a:p>
            <a:pPr lvl="1"/>
            <a:r>
              <a:rPr lang="cs-CZ" sz="2800" dirty="0"/>
              <a:t>Oprávnění partneři</a:t>
            </a:r>
          </a:p>
          <a:p>
            <a:pPr lvl="1"/>
            <a:r>
              <a:rPr lang="cs-CZ" sz="2800" dirty="0"/>
              <a:t>Cílové skupiny</a:t>
            </a:r>
          </a:p>
          <a:p>
            <a:pPr marL="0" lvl="0" indent="0">
              <a:buNone/>
            </a:pPr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1594335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DPH:</a:t>
            </a:r>
          </a:p>
          <a:p>
            <a:pPr marL="0" indent="0">
              <a:buNone/>
            </a:pPr>
            <a:r>
              <a:rPr lang="cs-CZ" u="sng" dirty="0"/>
              <a:t>Plátce DPH</a:t>
            </a:r>
            <a:r>
              <a:rPr lang="cs-CZ" dirty="0"/>
              <a:t>– DPH je </a:t>
            </a:r>
            <a:r>
              <a:rPr lang="cs-CZ" dirty="0" err="1"/>
              <a:t>způs</a:t>
            </a:r>
            <a:r>
              <a:rPr lang="cs-CZ" dirty="0"/>
              <a:t>. výdaj, pokud plátce nemá nárok na odpočet daně na vstupu podle zákona o DPH; pokud plnění použije jak pro svou </a:t>
            </a:r>
            <a:r>
              <a:rPr lang="cs-CZ" dirty="0" err="1"/>
              <a:t>ekon</a:t>
            </a:r>
            <a:r>
              <a:rPr lang="cs-CZ" dirty="0"/>
              <a:t>. činnost, tak i pro činnosti s ní nesouvisející, pak </a:t>
            </a:r>
            <a:r>
              <a:rPr lang="cs-CZ" dirty="0" err="1"/>
              <a:t>způs</a:t>
            </a:r>
            <a:r>
              <a:rPr lang="cs-CZ" dirty="0"/>
              <a:t>. výdajem jen ta část, která nesouvisí s ekonom. činností (tzn. u které není nárok na odpočet) </a:t>
            </a:r>
          </a:p>
          <a:p>
            <a:pPr marL="0" indent="0">
              <a:buNone/>
            </a:pPr>
            <a:r>
              <a:rPr lang="cs-CZ" u="sng" dirty="0"/>
              <a:t>Neplátce DPH</a:t>
            </a:r>
            <a:r>
              <a:rPr lang="cs-CZ" dirty="0"/>
              <a:t>– DPH je způsobilý výdaj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45680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0276B0-B430-4BD6-94C2-07E746A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Nezpůsobilé výdaje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B10AFD-E020-44C6-B54A-519CFB67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Úroky z dlužných částek, pokuty, penále</a:t>
            </a:r>
          </a:p>
          <a:p>
            <a:r>
              <a:rPr lang="cs-CZ" dirty="0"/>
              <a:t>DPH – pokud má plátce nárok na odpočet</a:t>
            </a:r>
          </a:p>
        </p:txBody>
      </p:sp>
    </p:spTree>
    <p:extLst>
      <p:ext uri="{BB962C8B-B14F-4D97-AF65-F5344CB8AC3E}">
        <p14:creationId xmlns:p14="http://schemas.microsoft.com/office/powerpoint/2010/main" xmlns="" val="3431961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46122C-787B-4F06-9DCA-9C655D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Indikátory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34B465D-C996-40A7-83C3-47AB99A72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= nástroje pro měření cíle/plánu, postupu či efektů jednotlivých úrovní implementace operačního programu</a:t>
            </a:r>
          </a:p>
          <a:p>
            <a:pPr>
              <a:buFontTx/>
              <a:buChar char="-"/>
            </a:pPr>
            <a:r>
              <a:rPr lang="cs-CZ" dirty="0"/>
              <a:t>definovány centrálně, aby možno hodnoty sčítat v rámci programu </a:t>
            </a:r>
          </a:p>
          <a:p>
            <a:pPr marL="0" indent="0">
              <a:buNone/>
            </a:pPr>
            <a:r>
              <a:rPr lang="cs-CZ" dirty="0"/>
              <a:t>i na vyšších úrovních</a:t>
            </a:r>
          </a:p>
          <a:p>
            <a:pPr>
              <a:buFontTx/>
              <a:buChar char="-"/>
            </a:pPr>
            <a:r>
              <a:rPr lang="cs-CZ" b="1" dirty="0"/>
              <a:t>žadatel do žádosti svůj závazek </a:t>
            </a:r>
            <a:r>
              <a:rPr lang="cs-CZ" dirty="0"/>
              <a:t>tj. cílové hodnoty několika indikátorů, kterých plánuje dosáhnout (sankce při nesplnění cílových hodnot indikátorů)</a:t>
            </a:r>
          </a:p>
          <a:p>
            <a:pPr>
              <a:buFontTx/>
              <a:buChar char="-"/>
            </a:pPr>
            <a:r>
              <a:rPr lang="cs-CZ" dirty="0"/>
              <a:t>Výchozí hodnoty všech: 0</a:t>
            </a:r>
          </a:p>
        </p:txBody>
      </p:sp>
    </p:spTree>
    <p:extLst>
      <p:ext uri="{BB962C8B-B14F-4D97-AF65-F5344CB8AC3E}">
        <p14:creationId xmlns:p14="http://schemas.microsoft.com/office/powerpoint/2010/main" xmlns="" val="1491493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46122C-787B-4F06-9DCA-9C655D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Indikátory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34B465D-C996-40A7-83C3-47AB99A72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/>
              <a:t>Celkový počet účastníků - kód 60000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měrná jednotka-</a:t>
            </a:r>
            <a:r>
              <a:rPr lang="cs-CZ" b="1" dirty="0"/>
              <a:t>osoby</a:t>
            </a:r>
            <a:r>
              <a:rPr lang="cs-CZ" dirty="0"/>
              <a:t>, typ-</a:t>
            </a:r>
            <a:r>
              <a:rPr lang="cs-CZ" b="1" dirty="0"/>
              <a:t>výstup</a:t>
            </a:r>
          </a:p>
          <a:p>
            <a:pPr marL="0" indent="0">
              <a:buNone/>
            </a:pPr>
            <a:r>
              <a:rPr lang="cs-CZ" dirty="0"/>
              <a:t>= celkový počet účastníků, kteří v rámci projektu získali jakoukoliv formu podpory; každá osoba pouze jednou bez ohledu kolik forem podpor obdržela; podpora je jakákoli aktivita financovaná z rozpočtu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Kapacita podpořených služeb – kód 67001</a:t>
            </a:r>
          </a:p>
          <a:p>
            <a:pPr marL="0" indent="0">
              <a:buNone/>
            </a:pPr>
            <a:r>
              <a:rPr lang="cs-CZ" dirty="0"/>
              <a:t> měrná jednotka-</a:t>
            </a:r>
            <a:r>
              <a:rPr lang="cs-CZ" b="1" dirty="0"/>
              <a:t>místa</a:t>
            </a:r>
            <a:r>
              <a:rPr lang="cs-CZ" dirty="0"/>
              <a:t>, typ-</a:t>
            </a:r>
            <a:r>
              <a:rPr lang="cs-CZ" b="1" dirty="0"/>
              <a:t>výstup</a:t>
            </a:r>
          </a:p>
          <a:p>
            <a:pPr marL="0" indent="0">
              <a:buNone/>
            </a:pPr>
            <a:r>
              <a:rPr lang="cs-CZ" dirty="0"/>
              <a:t>= maxim. počet osob, které může podpořená služba v danou chvíli obsloužit (omezeno personálem či fyzickým místem)</a:t>
            </a:r>
          </a:p>
        </p:txBody>
      </p:sp>
    </p:spTree>
    <p:extLst>
      <p:ext uri="{BB962C8B-B14F-4D97-AF65-F5344CB8AC3E}">
        <p14:creationId xmlns:p14="http://schemas.microsoft.com/office/powerpoint/2010/main" xmlns="" val="3537604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46122C-787B-4F06-9DCA-9C655D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Indikátory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34B465D-C996-40A7-83C3-47AB99A72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u="sng" dirty="0"/>
              <a:t>Využívání podpořených služeb – kód 67010</a:t>
            </a:r>
          </a:p>
          <a:p>
            <a:pPr marL="0" indent="0">
              <a:buNone/>
            </a:pPr>
            <a:r>
              <a:rPr lang="cs-CZ" dirty="0"/>
              <a:t> měrná jednotka-</a:t>
            </a:r>
            <a:r>
              <a:rPr lang="cs-CZ" b="1" dirty="0"/>
              <a:t>osoby</a:t>
            </a:r>
            <a:r>
              <a:rPr lang="cs-CZ" dirty="0"/>
              <a:t>, typ-</a:t>
            </a:r>
            <a:r>
              <a:rPr lang="cs-CZ" b="1" dirty="0"/>
              <a:t>výsledek</a:t>
            </a:r>
          </a:p>
          <a:p>
            <a:pPr marL="0" indent="0">
              <a:buNone/>
            </a:pPr>
            <a:r>
              <a:rPr lang="cs-CZ" dirty="0"/>
              <a:t>= počet osob, které </a:t>
            </a:r>
            <a:r>
              <a:rPr lang="cs-CZ" b="1" dirty="0"/>
              <a:t>skutečně</a:t>
            </a:r>
            <a:r>
              <a:rPr lang="cs-CZ" dirty="0"/>
              <a:t> </a:t>
            </a:r>
            <a:r>
              <a:rPr lang="cs-CZ" b="1" dirty="0"/>
              <a:t>využijí</a:t>
            </a:r>
            <a:r>
              <a:rPr lang="cs-CZ" dirty="0"/>
              <a:t> podpořenou službu během trvání projektu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Bývalí účastníci projektu v </a:t>
            </a:r>
            <a:r>
              <a:rPr lang="cs-CZ" u="sng" dirty="0" err="1"/>
              <a:t>obl</a:t>
            </a:r>
            <a:r>
              <a:rPr lang="cs-CZ" u="sng" dirty="0"/>
              <a:t>. soc. práce, u nichž intervence formou soc. práce naplnila svůj účel – kód 67315</a:t>
            </a:r>
          </a:p>
          <a:p>
            <a:pPr marL="0" indent="0">
              <a:buNone/>
            </a:pPr>
            <a:r>
              <a:rPr lang="cs-CZ" dirty="0"/>
              <a:t> měrná jednotka-</a:t>
            </a:r>
            <a:r>
              <a:rPr lang="cs-CZ" b="1" dirty="0"/>
              <a:t>osoby</a:t>
            </a:r>
            <a:r>
              <a:rPr lang="cs-CZ" dirty="0"/>
              <a:t>, typ-</a:t>
            </a:r>
            <a:r>
              <a:rPr lang="cs-CZ" b="1" dirty="0"/>
              <a:t>výsledek</a:t>
            </a:r>
          </a:p>
          <a:p>
            <a:pPr marL="0" indent="0">
              <a:buNone/>
            </a:pPr>
            <a:r>
              <a:rPr lang="cs-CZ" dirty="0"/>
              <a:t>= počet účastníků, kterým poskytovány intervence soc. práce, mají uzavřen </a:t>
            </a:r>
            <a:r>
              <a:rPr lang="cs-CZ" dirty="0" err="1"/>
              <a:t>ind</a:t>
            </a:r>
            <a:r>
              <a:rPr lang="cs-CZ" dirty="0"/>
              <a:t>. plán a jeho kladné vyhodnocení  svědčí o kvalit. změně v životě; </a:t>
            </a:r>
          </a:p>
          <a:p>
            <a:pPr marL="0" indent="0">
              <a:buNone/>
            </a:pPr>
            <a:r>
              <a:rPr lang="cs-CZ" dirty="0"/>
              <a:t>příjemce - do 1 měsíce po ukončení podpory provede zhodnocení splnění cílů intervencí soc.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50463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46122C-787B-4F06-9DCA-9C655D6D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Indikátory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34B465D-C996-40A7-83C3-47AB99A72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u="sng" dirty="0"/>
              <a:t>Bývalí účastníci projektu v </a:t>
            </a:r>
            <a:r>
              <a:rPr lang="cs-CZ" u="sng" dirty="0" err="1"/>
              <a:t>obl</a:t>
            </a:r>
            <a:r>
              <a:rPr lang="cs-CZ" u="sng" dirty="0"/>
              <a:t>. soc. služeb, u nichž služba naplnila svůj účel – kód 67310</a:t>
            </a:r>
          </a:p>
          <a:p>
            <a:pPr marL="0" indent="0">
              <a:buNone/>
            </a:pPr>
            <a:r>
              <a:rPr lang="cs-CZ" dirty="0"/>
              <a:t> měrná jednotka-</a:t>
            </a:r>
            <a:r>
              <a:rPr lang="cs-CZ" b="1" dirty="0"/>
              <a:t>osoby</a:t>
            </a:r>
            <a:r>
              <a:rPr lang="cs-CZ" dirty="0"/>
              <a:t>, typ-</a:t>
            </a:r>
            <a:r>
              <a:rPr lang="cs-CZ" b="1" dirty="0"/>
              <a:t>výsledek</a:t>
            </a:r>
          </a:p>
          <a:p>
            <a:pPr marL="0" indent="0">
              <a:buNone/>
            </a:pPr>
            <a:r>
              <a:rPr lang="cs-CZ" dirty="0"/>
              <a:t>= počet účastníků, kteří mají uzavřenou smlouvu o poskytování  sociálních služeb, uzavřen </a:t>
            </a:r>
            <a:r>
              <a:rPr lang="cs-CZ" dirty="0" err="1"/>
              <a:t>ind</a:t>
            </a:r>
            <a:r>
              <a:rPr lang="cs-CZ" dirty="0"/>
              <a:t>. plán a jeho kladné vyhodnocení  svědčí o kvalit. změně v životě; příjemce - do 1 měsíce po ukončení podpory provede zhodnocení splnění cílů poskytované služby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73755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Hodnocení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66981" y="2013527"/>
            <a:ext cx="85251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800" b="1" dirty="0"/>
              <a:t>Místní akční skupina </a:t>
            </a:r>
            <a:r>
              <a:rPr lang="cs-CZ" sz="2800" dirty="0"/>
              <a:t>– hodnocení žádostí o podporu; písemné záznamy o provedeném hodnocení; seznam žádostí, které MAS navrhuje ke schválení---předá ŘO</a:t>
            </a:r>
          </a:p>
          <a:p>
            <a:pPr marL="342900" indent="-342900">
              <a:buAutoNum type="arabicPeriod"/>
            </a:pPr>
            <a:endParaRPr lang="cs-CZ" sz="2800" dirty="0"/>
          </a:p>
          <a:p>
            <a:pPr marL="342900" indent="-342900">
              <a:buAutoNum type="arabicPeriod"/>
            </a:pPr>
            <a:r>
              <a:rPr lang="cs-CZ" sz="2800" b="1" dirty="0"/>
              <a:t>Řídící orgán</a:t>
            </a:r>
            <a:r>
              <a:rPr lang="cs-CZ" sz="2800" dirty="0"/>
              <a:t> – závěrečné ověření způsobilosti projektů a kontrola administrativních postupů MAS; k vybraným projektům vydá </a:t>
            </a:r>
            <a:r>
              <a:rPr lang="cs-CZ" sz="2800" u="sng" dirty="0"/>
              <a:t>právní akt o poskytnutí podpory</a:t>
            </a:r>
          </a:p>
          <a:p>
            <a:endParaRPr lang="cs-CZ" sz="2800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pic="http://schemas.openxmlformats.org/drawingml/2006/picture" xmlns="" xmlns:a14="http://schemas.microsoft.com/office/drawing/2010/main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pic="http://schemas.openxmlformats.org/drawingml/2006/picture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2464862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6348" y="852030"/>
            <a:ext cx="10548729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A) Hodnocení přijatelnosti a formálních náležitostí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96567" y="1916230"/>
            <a:ext cx="67691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určený pracovník MAS, ověření jiný určený pracovník MAS</a:t>
            </a:r>
          </a:p>
          <a:p>
            <a:endParaRPr lang="cs-CZ" sz="2400" dirty="0"/>
          </a:p>
          <a:p>
            <a:pPr marL="342900" indent="-342900">
              <a:buAutoNum type="alphaLcParenR"/>
            </a:pPr>
            <a:r>
              <a:rPr lang="cs-CZ" sz="2400" u="sng" dirty="0"/>
              <a:t>Kritéria přijatelnosti </a:t>
            </a:r>
            <a:r>
              <a:rPr lang="cs-CZ" sz="2400" dirty="0"/>
              <a:t> – </a:t>
            </a:r>
          </a:p>
          <a:p>
            <a:r>
              <a:rPr lang="cs-CZ" sz="2400" dirty="0"/>
              <a:t>Oprávněnost žadatele, partnerství, cílové skupiny, CZV, aktivity, horizontální principy, soulad s CLLD, ověření kapacity žadatele (pokud CZV do 2 mil. Kč pak vždy dostatečná), trestní bezúhonnost</a:t>
            </a:r>
          </a:p>
          <a:p>
            <a:endParaRPr lang="cs-CZ" sz="2400" dirty="0"/>
          </a:p>
          <a:p>
            <a:pPr marL="342900" indent="-342900">
              <a:buAutoNum type="alphaLcParenR" startAt="2"/>
            </a:pPr>
            <a:r>
              <a:rPr lang="cs-CZ" sz="2400" u="sng" dirty="0"/>
              <a:t>Kritéria formálních náležitostí  </a:t>
            </a:r>
            <a:r>
              <a:rPr lang="cs-CZ" sz="2400" dirty="0"/>
              <a:t>–úplnost a forma žádosti, podpis žádosti – při záporném hodnocení vyzván 1x k opravě do 5 pracovních dnů</a:t>
            </a:r>
          </a:p>
          <a:p>
            <a:pPr marL="342900" indent="-342900">
              <a:buAutoNum type="alphaLcParenR" startAt="2"/>
            </a:pPr>
            <a:endParaRPr lang="cs-CZ" sz="2400" dirty="0"/>
          </a:p>
          <a:p>
            <a:endParaRPr lang="cs-CZ" sz="2800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pic="http://schemas.openxmlformats.org/drawingml/2006/picture" xmlns="" xmlns:a14="http://schemas.microsoft.com/office/drawing/2010/main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pic="http://schemas.openxmlformats.org/drawingml/2006/picture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954697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5619" y="1262848"/>
            <a:ext cx="995238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A) Hodnocení přijatelnosti      a formálních náležitostí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58109" y="2368812"/>
            <a:ext cx="82757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a)b) </a:t>
            </a:r>
            <a:r>
              <a:rPr lang="cs-CZ" sz="2400" b="1" dirty="0"/>
              <a:t>do 10 </a:t>
            </a:r>
            <a:r>
              <a:rPr lang="cs-CZ" sz="2400" b="1" dirty="0" err="1"/>
              <a:t>prac</a:t>
            </a:r>
            <a:r>
              <a:rPr lang="cs-CZ" sz="2400" b="1" dirty="0"/>
              <a:t>. dnů od uzávěrky příjmu žádostí,</a:t>
            </a:r>
            <a:endParaRPr lang="cs-CZ" sz="2400" dirty="0"/>
          </a:p>
          <a:p>
            <a:r>
              <a:rPr lang="cs-CZ" sz="2400" dirty="0"/>
              <a:t>žadatelům </a:t>
            </a:r>
            <a:r>
              <a:rPr lang="cs-CZ" sz="2400" dirty="0" err="1"/>
              <a:t>info</a:t>
            </a:r>
            <a:r>
              <a:rPr lang="cs-CZ" sz="2400" dirty="0"/>
              <a:t> o výsledku hodnocení prostřednictvím MS2014+</a:t>
            </a:r>
          </a:p>
          <a:p>
            <a:endParaRPr lang="cs-CZ" sz="2400" dirty="0"/>
          </a:p>
          <a:p>
            <a:r>
              <a:rPr lang="cs-CZ" sz="2400" dirty="0"/>
              <a:t>Vyloučení žadatelé mohou do 15 kalendářních dní od doručení výsledku hodnocení podat žádost o přezkum hodnocení</a:t>
            </a:r>
          </a:p>
          <a:p>
            <a:pPr marL="342900" indent="-342900">
              <a:buAutoNum type="arabicPeriod"/>
            </a:pPr>
            <a:endParaRPr lang="cs-CZ" sz="2400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pic="http://schemas.openxmlformats.org/drawingml/2006/picture" xmlns="" xmlns:a14="http://schemas.microsoft.com/office/drawing/2010/main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pic="http://schemas.openxmlformats.org/drawingml/2006/picture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479810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B</a:t>
            </a:r>
            <a:r>
              <a:rPr lang="cs-CZ" b="1" dirty="0"/>
              <a:t>) Věcné hodnocení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03839" y="1491358"/>
            <a:ext cx="908743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  <a:p>
            <a:r>
              <a:rPr lang="cs-CZ" sz="2400" dirty="0"/>
              <a:t>Výběrová komise 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I. Potřebnost pro území 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II. Účelnost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III. Efektivnost a hospodárnost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IV. Proveditelnost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dirty="0"/>
              <a:t>max. 100 bodů, nutno min. 50 bodů</a:t>
            </a:r>
          </a:p>
          <a:p>
            <a:endParaRPr lang="cs-CZ" sz="2400" dirty="0"/>
          </a:p>
          <a:p>
            <a:r>
              <a:rPr lang="cs-CZ" sz="2400" dirty="0"/>
              <a:t>Dokončeno </a:t>
            </a:r>
            <a:r>
              <a:rPr lang="cs-CZ" sz="2400" b="1" dirty="0"/>
              <a:t>do 25 pracovních dní od hodnocení </a:t>
            </a:r>
            <a:r>
              <a:rPr lang="cs-CZ" sz="2400" b="1" dirty="0" err="1"/>
              <a:t>FNaP</a:t>
            </a: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dirty="0"/>
              <a:t>Žadatelé získají informaci o výsledku hodnocení prostřednictvím MS2014+, ode dne doručení výsledku hodnocení možno požádat o přezkum do 15 kalendářních dní. </a:t>
            </a:r>
          </a:p>
          <a:p>
            <a:pPr marL="342900" indent="-342900">
              <a:buAutoNum type="arabicPeriod"/>
            </a:pPr>
            <a:endParaRPr lang="cs-CZ" sz="2400" dirty="0"/>
          </a:p>
          <a:p>
            <a:endParaRPr lang="cs-CZ" sz="2800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pic="http://schemas.openxmlformats.org/drawingml/2006/picture" xmlns="" xmlns:a14="http://schemas.microsoft.com/office/drawing/2010/main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pic="http://schemas.openxmlformats.org/drawingml/2006/picture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96019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74155" y="1550027"/>
            <a:ext cx="5847080" cy="978824"/>
          </a:xfrm>
        </p:spPr>
        <p:txBody>
          <a:bodyPr/>
          <a:lstStyle/>
          <a:p>
            <a:pPr algn="ctr"/>
            <a:r>
              <a:rPr lang="cs-CZ" b="1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9913" y="2630484"/>
            <a:ext cx="9504680" cy="3146413"/>
          </a:xfrm>
        </p:spPr>
        <p:txBody>
          <a:bodyPr>
            <a:normAutofit fontScale="92500" lnSpcReduction="20000"/>
          </a:bodyPr>
          <a:lstStyle/>
          <a:p>
            <a:r>
              <a:rPr lang="cs-CZ" sz="3200" dirty="0"/>
              <a:t>Podporované aktivity</a:t>
            </a:r>
          </a:p>
          <a:p>
            <a:r>
              <a:rPr lang="cs-CZ" sz="3200" dirty="0"/>
              <a:t>Financování</a:t>
            </a:r>
          </a:p>
          <a:p>
            <a:r>
              <a:rPr lang="cs-CZ" sz="3200" dirty="0"/>
              <a:t>Indikátory</a:t>
            </a:r>
          </a:p>
          <a:p>
            <a:r>
              <a:rPr lang="cs-CZ" sz="3200" dirty="0"/>
              <a:t>Hodnocení</a:t>
            </a:r>
          </a:p>
          <a:p>
            <a:r>
              <a:rPr lang="cs-CZ" sz="3200" dirty="0"/>
              <a:t>Projektová žádost</a:t>
            </a:r>
          </a:p>
          <a:p>
            <a:r>
              <a:rPr lang="cs-CZ" sz="3200" dirty="0"/>
              <a:t>Odkazy</a:t>
            </a:r>
          </a:p>
          <a:p>
            <a:r>
              <a:rPr lang="cs-CZ" sz="3200" dirty="0"/>
              <a:t>Kontakty</a:t>
            </a:r>
          </a:p>
          <a:p>
            <a:pPr marL="0" indent="0">
              <a:buNone/>
            </a:pPr>
            <a:endParaRPr lang="cs-CZ" sz="3200" dirty="0"/>
          </a:p>
          <a:p>
            <a:pPr marL="0" lvl="0" indent="0">
              <a:buNone/>
            </a:pPr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  <a:p>
            <a:pPr lvl="0"/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xmlns="" val="2886445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C</a:t>
            </a:r>
            <a:r>
              <a:rPr lang="cs-CZ" b="1" dirty="0"/>
              <a:t>) Výběr projektů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17511" y="1931840"/>
            <a:ext cx="85147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-    Výkonná rada MAS</a:t>
            </a:r>
          </a:p>
          <a:p>
            <a:pPr marL="457200" indent="-457200">
              <a:buFontTx/>
              <a:buChar char="-"/>
            </a:pPr>
            <a:r>
              <a:rPr lang="cs-CZ" sz="2800" dirty="0"/>
              <a:t>Pořadí dáno bodovým ohodnocením</a:t>
            </a:r>
          </a:p>
          <a:p>
            <a:pPr marL="457200" indent="-457200">
              <a:buFontTx/>
              <a:buChar char="-"/>
            </a:pPr>
            <a:r>
              <a:rPr lang="cs-CZ" sz="2800" dirty="0"/>
              <a:t>Do 15 kalendářních dní od doručení výsledku věcného hodnocení ( výsledek přes MS2014+)</a:t>
            </a:r>
          </a:p>
          <a:p>
            <a:pPr marL="457200" indent="-457200">
              <a:buFontTx/>
              <a:buChar char="-"/>
            </a:pPr>
            <a:endParaRPr lang="cs-CZ" sz="2800" dirty="0"/>
          </a:p>
          <a:p>
            <a:pPr marL="457200" indent="-457200">
              <a:buFontTx/>
              <a:buChar char="-"/>
            </a:pPr>
            <a:r>
              <a:rPr lang="cs-CZ" sz="2800" dirty="0"/>
              <a:t>Přezkumy – dozorčí  rada MAS; MAS informuje ŘO o všech přezkumech řízeních.</a:t>
            </a:r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pic="http://schemas.openxmlformats.org/drawingml/2006/picture" xmlns="" xmlns:a14="http://schemas.microsoft.com/office/drawing/2010/main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pic="http://schemas.openxmlformats.org/drawingml/2006/picture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3121330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2</a:t>
            </a:r>
            <a:r>
              <a:rPr lang="cs-CZ" b="1" dirty="0"/>
              <a:t>. Řídící orgán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65746" y="2180923"/>
            <a:ext cx="82111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2800" u="sng" dirty="0"/>
              <a:t>Závěrečné ověření způsobilosti </a:t>
            </a:r>
            <a:r>
              <a:rPr lang="cs-CZ" sz="2800" dirty="0"/>
              <a:t>– </a:t>
            </a:r>
            <a:r>
              <a:rPr lang="cs-CZ" sz="2800" b="1" dirty="0"/>
              <a:t>kontrola procesu hodnocení</a:t>
            </a:r>
            <a:r>
              <a:rPr lang="cs-CZ" sz="2800" dirty="0"/>
              <a:t> a výběru provedeného MAS, </a:t>
            </a:r>
            <a:r>
              <a:rPr lang="cs-CZ" sz="2800" b="1" dirty="0"/>
              <a:t>kontrola</a:t>
            </a:r>
            <a:r>
              <a:rPr lang="cs-CZ" sz="2800" dirty="0"/>
              <a:t> způsobilosti </a:t>
            </a:r>
            <a:r>
              <a:rPr lang="cs-CZ" sz="2800" b="1" dirty="0"/>
              <a:t>aktivit a výdajů</a:t>
            </a:r>
            <a:r>
              <a:rPr lang="cs-CZ" sz="2800" dirty="0"/>
              <a:t> v projektu.</a:t>
            </a:r>
          </a:p>
          <a:p>
            <a:pPr marL="514350" indent="-514350">
              <a:buAutoNum type="arabicPeriod"/>
            </a:pPr>
            <a:endParaRPr lang="cs-CZ" sz="2800" dirty="0"/>
          </a:p>
          <a:p>
            <a:pPr marL="514350" indent="-514350">
              <a:buAutoNum type="arabicPeriod"/>
            </a:pPr>
            <a:r>
              <a:rPr lang="cs-CZ" sz="2800" dirty="0"/>
              <a:t>Vydá </a:t>
            </a:r>
            <a:r>
              <a:rPr lang="cs-CZ" sz="2800" u="sng" dirty="0"/>
              <a:t>právní akt o poskytnutí podpory </a:t>
            </a:r>
            <a:r>
              <a:rPr lang="cs-CZ" sz="2800" dirty="0"/>
              <a:t>zpravidla ve lhůtě </a:t>
            </a:r>
            <a:r>
              <a:rPr lang="cs-CZ" sz="2800" b="1" dirty="0"/>
              <a:t>do 3 měsíců </a:t>
            </a:r>
            <a:r>
              <a:rPr lang="cs-CZ" sz="2800" dirty="0"/>
              <a:t>od výběru žádosti.</a:t>
            </a:r>
          </a:p>
          <a:p>
            <a:endParaRPr lang="cs-CZ" sz="2800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pic="http://schemas.openxmlformats.org/drawingml/2006/picture" xmlns="" xmlns:a14="http://schemas.microsoft.com/office/drawing/2010/main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pic="http://schemas.openxmlformats.org/drawingml/2006/picture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3019686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A6F2D5-A40F-4822-9218-557FE8BB7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Projektová žádost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16138D9-7FDD-45A2-9322-B18D125D6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1.Zřízení elektronického podpisu a datové schránky</a:t>
            </a:r>
          </a:p>
          <a:p>
            <a:pPr marL="0" indent="0">
              <a:buNone/>
            </a:pPr>
            <a:r>
              <a:rPr lang="cs-CZ" dirty="0"/>
              <a:t>2.Registrace do systému IS KP14+ (</a:t>
            </a:r>
            <a:r>
              <a:rPr lang="cs-CZ" dirty="0">
                <a:hlinkClick r:id="rId2"/>
              </a:rPr>
              <a:t>https://mseu.mssf.cz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3.Vyplnění žádosti o podporu</a:t>
            </a:r>
          </a:p>
          <a:p>
            <a:pPr marL="0" indent="0">
              <a:buNone/>
            </a:pPr>
            <a:r>
              <a:rPr lang="cs-CZ" dirty="0"/>
              <a:t>4.Finalizace žádosti o podporu</a:t>
            </a:r>
          </a:p>
          <a:p>
            <a:pPr marL="0" indent="0">
              <a:buNone/>
            </a:pPr>
            <a:r>
              <a:rPr lang="cs-CZ" dirty="0"/>
              <a:t>5.Podepsání a odeslání žádosti o podporu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283345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Odkazy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701585" y="1444390"/>
            <a:ext cx="722718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b="1" dirty="0"/>
          </a:p>
          <a:p>
            <a:pPr lvl="0"/>
            <a:r>
              <a:rPr lang="cs-CZ" sz="2400" dirty="0"/>
              <a:t>Obecné části pravidel pro žadatele a příjemce v rámci OPZ:</a:t>
            </a:r>
          </a:p>
          <a:p>
            <a:pPr lvl="0"/>
            <a:r>
              <a:rPr lang="cs-CZ" sz="2400" u="sng" dirty="0">
                <a:hlinkClick r:id="rId2"/>
              </a:rPr>
              <a:t>https://www.esfcr.cz/pravidla-pro-zadatele-a-prijemce-opz</a:t>
            </a:r>
            <a:endParaRPr lang="cs-CZ" sz="2400" u="sng" dirty="0"/>
          </a:p>
          <a:p>
            <a:pPr lvl="0"/>
            <a:endParaRPr lang="cs-CZ" sz="2400" dirty="0"/>
          </a:p>
          <a:p>
            <a:pPr lvl="0"/>
            <a:r>
              <a:rPr lang="cs-CZ" sz="2400" dirty="0"/>
              <a:t>Specifické části pravidel pro žadatele a příjemce v rámci OPZ: </a:t>
            </a:r>
            <a:r>
              <a:rPr lang="cs-CZ" sz="2400" u="sng" dirty="0">
                <a:solidFill>
                  <a:schemeClr val="accent1">
                    <a:lumMod val="75000"/>
                  </a:schemeClr>
                </a:solidFill>
              </a:rPr>
              <a:t>https://www.esfcr.cz/pravidla-pro-zadatele-a-prijemce-opz/-/dokument/797817 )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400" dirty="0"/>
              <a:t> </a:t>
            </a:r>
          </a:p>
          <a:p>
            <a:r>
              <a:rPr lang="cs-CZ" sz="2400" dirty="0"/>
              <a:t>Výzva MAS Český les, </a:t>
            </a:r>
            <a:r>
              <a:rPr lang="cs-CZ" sz="2400" dirty="0" err="1"/>
              <a:t>z.s</a:t>
            </a:r>
            <a:r>
              <a:rPr lang="cs-CZ" sz="2400" dirty="0"/>
              <a:t>.</a:t>
            </a:r>
          </a:p>
          <a:p>
            <a:r>
              <a:rPr lang="cs-CZ" sz="2400" u="sng" dirty="0">
                <a:hlinkClick r:id="rId3"/>
              </a:rPr>
              <a:t>http://www.masceskyles.cz/strategie-2014-2020/opz/vyzvy-mas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pic="http://schemas.openxmlformats.org/drawingml/2006/picture" xmlns="" xmlns:a14="http://schemas.microsoft.com/office/drawing/2010/main" xmlns:lc="http://schemas.openxmlformats.org/drawingml/2006/lockedCanvas">
                  <a14:imgLayer r:embed="rId6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pic="http://schemas.openxmlformats.org/drawingml/2006/picture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884553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endParaRPr lang="cs-CZ" sz="6000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04EA123A-BBF3-4A4F-B9DB-FC9A96F13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782" y="171167"/>
            <a:ext cx="10698018" cy="6005796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Založení žádosti v IS KP+ 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https://mseu.mssf.cz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Edukační video: 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http://www.strukturalni-fondy.cz/cs/Jak-na-projekt/Elektronicka-zadost/Edukacni-videa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-jak založit žádost do IS KP+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Příručky, formuláře, čestná prohlášení, vzory, apod.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https://www.esfcr.cz/dokumenty-opz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 flipV="1">
            <a:off x="11859490" y="2552385"/>
            <a:ext cx="55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87396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9E27D2AB-1683-4FAF-90AE-984ABFCD5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Kontakty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AA4DAEF3-B6E2-451F-A0A9-B906AEF5F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000" dirty="0"/>
          </a:p>
          <a:p>
            <a:pPr algn="ctr"/>
            <a:r>
              <a:rPr lang="cs-CZ" sz="2000" dirty="0"/>
              <a:t>Ing. Olga </a:t>
            </a:r>
            <a:r>
              <a:rPr lang="cs-CZ" sz="2000" dirty="0" err="1"/>
              <a:t>Pulchartová</a:t>
            </a:r>
            <a:endParaRPr lang="cs-CZ" sz="2000" dirty="0"/>
          </a:p>
          <a:p>
            <a:pPr algn="ctr"/>
            <a:r>
              <a:rPr lang="cs-CZ" sz="2000" dirty="0"/>
              <a:t>602 168 170</a:t>
            </a:r>
          </a:p>
          <a:p>
            <a:pPr algn="ctr"/>
            <a:r>
              <a:rPr lang="cs-CZ" sz="2000" dirty="0">
                <a:hlinkClick r:id="rId2"/>
              </a:rPr>
              <a:t>pulchartova@masceskyles.cz</a:t>
            </a:r>
            <a:endParaRPr lang="cs-CZ" sz="2000" dirty="0"/>
          </a:p>
          <a:p>
            <a:pPr algn="ctr"/>
            <a:endParaRPr lang="cs-CZ" sz="2000" dirty="0"/>
          </a:p>
          <a:p>
            <a:pPr algn="ctr"/>
            <a:r>
              <a:rPr lang="cs-CZ" sz="2000" dirty="0"/>
              <a:t>Sylva Heidlerová – ředitelka MAS </a:t>
            </a:r>
          </a:p>
          <a:p>
            <a:pPr algn="ctr"/>
            <a:r>
              <a:rPr lang="cs-CZ" sz="2000" dirty="0"/>
              <a:t>602 168 171</a:t>
            </a:r>
          </a:p>
          <a:p>
            <a:pPr algn="ctr"/>
            <a:r>
              <a:rPr lang="cs-CZ" sz="2000" dirty="0">
                <a:hlinkClick r:id="rId3"/>
              </a:rPr>
              <a:t>heidlerova@tiscali.cz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672131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768DA81E-24A0-473D-A45E-4E0DB5971F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</a:t>
            </a:r>
            <a:r>
              <a:rPr lang="cs-CZ"/>
              <a:t>za </a:t>
            </a:r>
            <a:r>
              <a:rPr lang="cs-CZ" smtClean="0"/>
              <a:t>pozornost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xmlns="" id="{768B73AA-3DC3-455C-B640-8A11665792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MAS Český les, </a:t>
            </a:r>
            <a:r>
              <a:rPr lang="cs-CZ" dirty="0" err="1"/>
              <a:t>z.s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9052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39686F-C1F6-4AA8-B0E0-E9A4DF0B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0159"/>
            <a:ext cx="10515600" cy="1078115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MAS Český les, </a:t>
            </a:r>
            <a:r>
              <a:rPr lang="cs-CZ" sz="4000" b="1" dirty="0" err="1"/>
              <a:t>z.s</a:t>
            </a:r>
            <a:r>
              <a:rPr lang="cs-CZ" sz="4000" b="1" dirty="0"/>
              <a:t>.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xmlns="" id="{B0FCB06D-0CC4-49F4-B014-EE102B1CDD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4593704"/>
              </p:ext>
            </p:extLst>
          </p:nvPr>
        </p:nvGraphicFramePr>
        <p:xfrm>
          <a:off x="960583" y="4716203"/>
          <a:ext cx="5212506" cy="1579417"/>
        </p:xfrm>
        <a:graphic>
          <a:graphicData uri="http://schemas.openxmlformats.org/drawingml/2006/table">
            <a:tbl>
              <a:tblPr/>
              <a:tblGrid>
                <a:gridCol w="2513013">
                  <a:extLst>
                    <a:ext uri="{9D8B030D-6E8A-4147-A177-3AD203B41FA5}">
                      <a16:colId xmlns:a16="http://schemas.microsoft.com/office/drawing/2014/main" xmlns="" val="1819636407"/>
                    </a:ext>
                  </a:extLst>
                </a:gridCol>
                <a:gridCol w="2699493">
                  <a:extLst>
                    <a:ext uri="{9D8B030D-6E8A-4147-A177-3AD203B41FA5}">
                      <a16:colId xmlns:a16="http://schemas.microsoft.com/office/drawing/2014/main" xmlns="" val="2586996477"/>
                    </a:ext>
                  </a:extLst>
                </a:gridCol>
              </a:tblGrid>
              <a:tr h="590611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Rozloha území MAS:</a:t>
                      </a:r>
                      <a:endParaRPr lang="cs-CZ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1 498,79 km</a:t>
                      </a:r>
                      <a:r>
                        <a:rPr lang="cs-CZ" baseline="30000" dirty="0">
                          <a:effectLst/>
                        </a:rPr>
                        <a:t>2</a:t>
                      </a:r>
                      <a:endParaRPr lang="cs-CZ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610048"/>
                  </a:ext>
                </a:extLst>
              </a:tr>
              <a:tr h="398195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Počet obyvatel:</a:t>
                      </a:r>
                      <a:endParaRPr lang="cs-CZ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61 576 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7925596"/>
                  </a:ext>
                </a:extLst>
              </a:tr>
              <a:tr h="590611">
                <a:tc>
                  <a:txBody>
                    <a:bodyPr/>
                    <a:lstStyle/>
                    <a:p>
                      <a:r>
                        <a:rPr lang="pt-BR" b="1" dirty="0">
                          <a:effectLst/>
                        </a:rPr>
                        <a:t>Počet obcí na území MAS:</a:t>
                      </a:r>
                      <a:endParaRPr lang="pt-BR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77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4999259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F987D87-1B0B-4B38-ABAF-72609AB7AC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6712" y="2339326"/>
            <a:ext cx="7897091" cy="21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754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" t="9149" b="-1"/>
          <a:stretch/>
        </p:blipFill>
        <p:spPr>
          <a:xfrm>
            <a:off x="4005537" y="1219200"/>
            <a:ext cx="3492101" cy="5127148"/>
          </a:xfrm>
          <a:prstGeom prst="rect">
            <a:avLst/>
          </a:prstGeom>
        </p:spPr>
      </p:pic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9215" y="0"/>
            <a:ext cx="4219575" cy="695325"/>
          </a:xfrm>
          <a:prstGeom prst="rect">
            <a:avLst/>
          </a:prstGeom>
          <a:noFill/>
        </p:spPr>
      </p:pic>
      <p:pic>
        <p:nvPicPr>
          <p:cNvPr id="7" name="Obrázek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pic="http://schemas.openxmlformats.org/drawingml/2006/picture" xmlns="" xmlns:a14="http://schemas.microsoft.com/office/drawing/2010/main" xmlns:lc="http://schemas.openxmlformats.org/drawingml/2006/lockedCanvas">
                  <a14:imgLayer r:embed="rId5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pic="http://schemas.openxmlformats.org/drawingml/2006/picture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1055097" y="201706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279954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30E42E-FA96-43DD-B6FC-6903295E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72" y="1366982"/>
            <a:ext cx="11113655" cy="5043055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„</a:t>
            </a:r>
            <a:r>
              <a:rPr lang="cs-CZ" b="1" dirty="0"/>
              <a:t>Výzva</a:t>
            </a:r>
            <a:r>
              <a:rPr lang="cs-CZ" dirty="0"/>
              <a:t> </a:t>
            </a:r>
            <a:r>
              <a:rPr lang="cs-CZ" b="1" dirty="0"/>
              <a:t>MAS Český les, </a:t>
            </a:r>
            <a:r>
              <a:rPr lang="cs-CZ" b="1" dirty="0" err="1"/>
              <a:t>z.s</a:t>
            </a:r>
            <a:r>
              <a:rPr lang="cs-CZ" b="1" dirty="0"/>
              <a:t>. </a:t>
            </a:r>
            <a:br>
              <a:rPr lang="cs-CZ" b="1" dirty="0"/>
            </a:br>
            <a:r>
              <a:rPr lang="cs-CZ" b="1" dirty="0"/>
              <a:t>- Rozvoj a zkvalitnění  infrastruktury </a:t>
            </a:r>
            <a:br>
              <a:rPr lang="cs-CZ" b="1" dirty="0"/>
            </a:br>
            <a:r>
              <a:rPr lang="cs-CZ" b="1" dirty="0"/>
              <a:t>pro poskytování sociálních služeb (IV.)“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sz="2700" dirty="0"/>
              <a:t>VAZBA NA VÝZVU ŘO OPZ</a:t>
            </a:r>
            <a:r>
              <a:rPr lang="cs-CZ" sz="2700" b="1" dirty="0"/>
              <a:t> č. 03_16_047 </a:t>
            </a:r>
            <a:br>
              <a:rPr lang="cs-CZ" sz="2700" b="1" dirty="0"/>
            </a:br>
            <a:r>
              <a:rPr lang="cs-CZ" sz="2700" b="1" dirty="0"/>
              <a:t>„Výzva pro MAS na podporu strategií komunitně vedeného místního rozvoje</a:t>
            </a:r>
            <a:r>
              <a:rPr lang="cs-CZ" sz="2700" dirty="0"/>
              <a:t>.“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pic="http://schemas.openxmlformats.org/drawingml/2006/picture" xmlns="" xmlns:a14="http://schemas.microsoft.com/office/drawing/2010/main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pic="http://schemas.openxmlformats.org/drawingml/2006/picture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14484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Základní údaje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05165" y="1879286"/>
            <a:ext cx="104740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Vyhlášení výzvy: 24. září 2019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Příjem žádostí: 24. 9. 2019 – 31. 10. 2019 do 12:00 hod.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Způsob podání: IS KP14+ ( MS2014+)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Celková částka alokace: 1 109 650 Kč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Výše podpory: 85 %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Min. výše způsobilých výdajů: 400 000 Kč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Max. výše způsobilých výdajů: 1 109 650 Kč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Nejzazší datum pro ukončení fyzické realizace projektu: 31. 12. 2022</a:t>
            </a:r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pic="http://schemas.openxmlformats.org/drawingml/2006/picture" xmlns="" xmlns:a14="http://schemas.microsoft.com/office/drawing/2010/main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pic="http://schemas.openxmlformats.org/drawingml/2006/picture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2308008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4829" y="653012"/>
            <a:ext cx="434386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Oprávnění </a:t>
            </a:r>
            <a:r>
              <a:rPr lang="cs-CZ" b="1" dirty="0"/>
              <a:t>žadatelé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348949" y="1509832"/>
            <a:ext cx="895562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600" dirty="0"/>
              <a:t>osoba (právnická nebo fyzická), která je registrovaným subjektem v ČR, tj. osoba, která má vlastní</a:t>
            </a:r>
          </a:p>
          <a:p>
            <a:pPr lvl="1"/>
            <a:endParaRPr lang="cs-CZ" sz="2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600" dirty="0"/>
              <a:t>identifikační číslo (tzv. IČO někdy také IČ);</a:t>
            </a:r>
          </a:p>
          <a:p>
            <a:pPr lvl="1"/>
            <a:endParaRPr lang="cs-CZ" sz="2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600" dirty="0"/>
              <a:t>osoba, která má aktivní datovou schránku1;</a:t>
            </a:r>
          </a:p>
          <a:p>
            <a:pPr lvl="1"/>
            <a:endParaRPr lang="cs-CZ" sz="2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600" dirty="0"/>
              <a:t>osoba, která nepatří mezi subjekty, které se nemohou výzvy účastnit z důvodů insolvence, pokut,</a:t>
            </a:r>
          </a:p>
          <a:p>
            <a:pPr lvl="1"/>
            <a:endParaRPr lang="cs-CZ" sz="2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600" dirty="0"/>
              <a:t>dluhu aj. dle následujícího odstavce.</a:t>
            </a:r>
          </a:p>
        </p:txBody>
      </p:sp>
      <p:pic>
        <p:nvPicPr>
          <p:cNvPr id="5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224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6408C328-B365-4DAF-B5DC-B76D1B13EB2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pic="http://schemas.openxmlformats.org/drawingml/2006/picture" xmlns="" xmlns:a14="http://schemas.microsoft.com/office/drawing/2010/main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pic="http://schemas.openxmlformats.org/drawingml/2006/picture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472002" y="175201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1961040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4152</TotalTime>
  <Words>2470</Words>
  <Application>Microsoft Office PowerPoint</Application>
  <PresentationFormat>Vlastní</PresentationFormat>
  <Paragraphs>377</Paragraphs>
  <Slides>46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Motiv Office</vt:lpstr>
      <vt:lpstr>Seminář pro žadatele a příjemce v rámci realizace  SCLLD  (Strategie komunitně vedeného místního rozvoje)  MAS Český les, z. s.</vt:lpstr>
      <vt:lpstr>  14. Výzva MAS Český les, z.s.  v rámci  OPERAČNÍHO PROGRAMU ZAMĚSTNANOST:  </vt:lpstr>
      <vt:lpstr>Program semináře</vt:lpstr>
      <vt:lpstr>Program semináře</vt:lpstr>
      <vt:lpstr>MAS Český les, z.s.</vt:lpstr>
      <vt:lpstr>Snímek 6</vt:lpstr>
      <vt:lpstr>  „Výzva MAS Český les, z.s.  - Rozvoj a zkvalitnění  infrastruktury  pro poskytování sociálních služeb (IV.)“  VAZBA NA VÝZVU ŘO OPZ č. 03_16_047  „Výzva pro MAS na podporu strategií komunitně vedeného místního rozvoje.“  </vt:lpstr>
      <vt:lpstr> Základní údaje </vt:lpstr>
      <vt:lpstr>  Oprávnění žadatelé </vt:lpstr>
      <vt:lpstr>  Oprávnění žadatelé </vt:lpstr>
      <vt:lpstr>Oprávnění partneři</vt:lpstr>
      <vt:lpstr>  Cílové skupiny </vt:lpstr>
      <vt:lpstr>  Cílové skupiny </vt:lpstr>
      <vt:lpstr>Podporované aktivity</vt:lpstr>
      <vt:lpstr>Podporované aktivity</vt:lpstr>
      <vt:lpstr>Podporované aktivity</vt:lpstr>
      <vt:lpstr>Podporované aktivity</vt:lpstr>
      <vt:lpstr>Podporované aktivity</vt:lpstr>
      <vt:lpstr>Formy financování</vt:lpstr>
      <vt:lpstr>   Zdroje financování:</vt:lpstr>
      <vt:lpstr> Veřejná podpora</vt:lpstr>
      <vt:lpstr>Veřejná podpora</vt:lpstr>
      <vt:lpstr>Vyrovnávací platba</vt:lpstr>
      <vt:lpstr>Vyrovnávací platba</vt:lpstr>
      <vt:lpstr>Nepřímé náklady</vt:lpstr>
      <vt:lpstr>Nepřímé náklady</vt:lpstr>
      <vt:lpstr>Způsobilé výdaje</vt:lpstr>
      <vt:lpstr>Způsobilé výdaje</vt:lpstr>
      <vt:lpstr>Způsobilé výdaje</vt:lpstr>
      <vt:lpstr>Způsobilé výdaje</vt:lpstr>
      <vt:lpstr>Nezpůsobilé výdaje</vt:lpstr>
      <vt:lpstr>Indikátory</vt:lpstr>
      <vt:lpstr>Indikátory</vt:lpstr>
      <vt:lpstr>Indikátory</vt:lpstr>
      <vt:lpstr>Indikátory</vt:lpstr>
      <vt:lpstr>  Hodnocení </vt:lpstr>
      <vt:lpstr> A) Hodnocení přijatelnosti a formálních náležitostí </vt:lpstr>
      <vt:lpstr> A) Hodnocení přijatelnosti      a formálních náležitostí </vt:lpstr>
      <vt:lpstr>  B) Věcné hodnocení </vt:lpstr>
      <vt:lpstr>  C) Výběr projektů </vt:lpstr>
      <vt:lpstr>  2. Řídící orgán </vt:lpstr>
      <vt:lpstr>Projektová žádost</vt:lpstr>
      <vt:lpstr>  Odkazy </vt:lpstr>
      <vt:lpstr> </vt:lpstr>
      <vt:lpstr>Kontakty</vt:lpstr>
      <vt:lpstr>Děkujeme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v rámci realizace SCLLD MAS Český les</dc:title>
  <dc:creator>Filip Unzeitig</dc:creator>
  <cp:lastModifiedBy>Olga Pulchartová</cp:lastModifiedBy>
  <cp:revision>199</cp:revision>
  <cp:lastPrinted>2017-11-21T08:45:42Z</cp:lastPrinted>
  <dcterms:created xsi:type="dcterms:W3CDTF">2017-07-26T13:09:51Z</dcterms:created>
  <dcterms:modified xsi:type="dcterms:W3CDTF">2020-03-24T14:24:59Z</dcterms:modified>
</cp:coreProperties>
</file>