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685" r:id="rId3"/>
    <p:sldMasterId id="2147483673" r:id="rId4"/>
    <p:sldMasterId id="2147483661" r:id="rId5"/>
  </p:sldMasterIdLst>
  <p:handoutMasterIdLst>
    <p:handoutMasterId r:id="rId53"/>
  </p:handoutMasterIdLst>
  <p:sldIdLst>
    <p:sldId id="256" r:id="rId6"/>
    <p:sldId id="257" r:id="rId7"/>
    <p:sldId id="259" r:id="rId8"/>
    <p:sldId id="260" r:id="rId9"/>
    <p:sldId id="258" r:id="rId10"/>
    <p:sldId id="261" r:id="rId11"/>
    <p:sldId id="306" r:id="rId12"/>
    <p:sldId id="262" r:id="rId13"/>
    <p:sldId id="264" r:id="rId14"/>
    <p:sldId id="296" r:id="rId15"/>
    <p:sldId id="265" r:id="rId16"/>
    <p:sldId id="266" r:id="rId17"/>
    <p:sldId id="307" r:id="rId18"/>
    <p:sldId id="263" r:id="rId19"/>
    <p:sldId id="267" r:id="rId20"/>
    <p:sldId id="268" r:id="rId21"/>
    <p:sldId id="269" r:id="rId22"/>
    <p:sldId id="270" r:id="rId23"/>
    <p:sldId id="299" r:id="rId24"/>
    <p:sldId id="271" r:id="rId25"/>
    <p:sldId id="272" r:id="rId26"/>
    <p:sldId id="273" r:id="rId27"/>
    <p:sldId id="300" r:id="rId28"/>
    <p:sldId id="274" r:id="rId29"/>
    <p:sldId id="276" r:id="rId30"/>
    <p:sldId id="301" r:id="rId31"/>
    <p:sldId id="278" r:id="rId32"/>
    <p:sldId id="279" r:id="rId33"/>
    <p:sldId id="277" r:id="rId34"/>
    <p:sldId id="303" r:id="rId35"/>
    <p:sldId id="282" r:id="rId36"/>
    <p:sldId id="283" r:id="rId37"/>
    <p:sldId id="304" r:id="rId38"/>
    <p:sldId id="284" r:id="rId39"/>
    <p:sldId id="285" r:id="rId40"/>
    <p:sldId id="286" r:id="rId41"/>
    <p:sldId id="288" r:id="rId42"/>
    <p:sldId id="287" r:id="rId43"/>
    <p:sldId id="289" r:id="rId44"/>
    <p:sldId id="305" r:id="rId45"/>
    <p:sldId id="290" r:id="rId46"/>
    <p:sldId id="291" r:id="rId47"/>
    <p:sldId id="298" r:id="rId48"/>
    <p:sldId id="292" r:id="rId49"/>
    <p:sldId id="293" r:id="rId50"/>
    <p:sldId id="294" r:id="rId51"/>
    <p:sldId id="297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32" autoAdjust="0"/>
  </p:normalViewPr>
  <p:slideViewPr>
    <p:cSldViewPr snapToGrid="0">
      <p:cViewPr varScale="1">
        <p:scale>
          <a:sx n="69" d="100"/>
          <a:sy n="69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pic>
        <p:nvPicPr>
          <p:cNvPr id="1026" name="Picture 2" descr="C:\Users\x\Downloads\IROP_CZ_RO_B_C RGB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95015" cy="196127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016" y="193184"/>
            <a:ext cx="829696" cy="50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38" y="0"/>
            <a:ext cx="4625266" cy="762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545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4852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40321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4675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2" descr="logo_MAS Čl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22" y="193185"/>
            <a:ext cx="875901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"/>
            <a:ext cx="4882843" cy="80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6264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62842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3520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5298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9883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Obrázek 4" descr="IROP_CZ_RO_B_C RGB (1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4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6824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90B9-843A-4C26-A7D2-E6706BA4A1B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96DE-F5B0-4ABE-8D59-06064FEDD8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431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A93C-9BB3-4A2E-B0BB-C92159A3C714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CC48-A73D-41D3-8E42-DB281693FE75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C95E-72F0-48CD-8D30-DA072E75494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8A93-D7C9-4D2C-A082-EDEFB8BFCA8F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5802-221C-410D-8D3F-3B31B2BA29F6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CFC1-4930-4196-9F81-79E58C7ADA9B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DA48D-2E26-441A-A00F-96803887A438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1B9F-50AC-46B9-AF44-453B479A5946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 descr="IROP_CZ_RO_B_C RGB (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zif.cz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0" y="5727715"/>
            <a:ext cx="1720627" cy="70335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/>
          </a:bodyPr>
          <a:lstStyle/>
          <a:p>
            <a:r>
              <a:rPr lang="cs-CZ" sz="3600" dirty="0"/>
              <a:t>Program rozvoje venkova (PRV)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II MAS ČESKÝ LES, Z. S.</a:t>
            </a:r>
            <a:endParaRPr lang="cs-CZ" sz="1600" dirty="0"/>
          </a:p>
          <a:p>
            <a:pPr algn="ctr"/>
            <a:endParaRPr lang="cs-CZ" sz="16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89513" y="4987465"/>
            <a:ext cx="44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10. 01. 2019 – Domažlice a Staré Sedliště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3" y="5848461"/>
            <a:ext cx="521854" cy="522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6834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Způsobilé </a:t>
            </a:r>
            <a:r>
              <a:rPr lang="cs-CZ" b="1" dirty="0"/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2724" y="1807779"/>
            <a:ext cx="10206182" cy="3798970"/>
          </a:xfrm>
        </p:spPr>
        <p:txBody>
          <a:bodyPr anchor="ctr">
            <a:noAutofit/>
          </a:bodyPr>
          <a:lstStyle/>
          <a:p>
            <a:r>
              <a:rPr lang="cs-CZ" sz="2400" dirty="0"/>
              <a:t>Výdaje, které vznikly </a:t>
            </a:r>
            <a:r>
              <a:rPr lang="cs-CZ" sz="2400" b="1" dirty="0"/>
              <a:t>nejdříve ke dni podání </a:t>
            </a:r>
            <a:r>
              <a:rPr lang="cs-CZ" sz="2400" b="1" dirty="0" err="1"/>
              <a:t>ŽoD</a:t>
            </a:r>
            <a:r>
              <a:rPr lang="cs-CZ" sz="2400" b="1" dirty="0"/>
              <a:t> </a:t>
            </a:r>
            <a:r>
              <a:rPr lang="cs-CZ" sz="2400" dirty="0"/>
              <a:t>na MAS a byly skutečně uhrazeny nejpozději k datu předložení Žádosti o platbu</a:t>
            </a:r>
          </a:p>
          <a:p>
            <a:pPr marL="0" indent="0">
              <a:buNone/>
            </a:pPr>
            <a:r>
              <a:rPr lang="cs-CZ" sz="2400" b="1" dirty="0"/>
              <a:t>Přehled maximálních hodnot výdajů – Příloha č. 3 Pravidel </a:t>
            </a:r>
            <a:r>
              <a:rPr lang="cs-CZ" sz="1800" dirty="0"/>
              <a:t>(od str. 90)</a:t>
            </a:r>
          </a:p>
          <a:p>
            <a:pPr marL="0" indent="0">
              <a:buNone/>
            </a:pPr>
            <a:r>
              <a:rPr lang="cs-CZ" sz="2400" dirty="0"/>
              <a:t>V případě pořízení předmětu dotace v cizí měně se používá kurz přepočtu ČNB ke dni úhrady částky.</a:t>
            </a:r>
          </a:p>
          <a:p>
            <a:pPr marL="0" indent="0">
              <a:buNone/>
            </a:pPr>
            <a:r>
              <a:rPr lang="cs-CZ" sz="2400" dirty="0"/>
              <a:t>Nákup nemovitosti </a:t>
            </a:r>
            <a:r>
              <a:rPr lang="cs-CZ" sz="2000" dirty="0"/>
              <a:t>(jen do výše znaleckého posudku):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nelze využít na nákup spoluvlastnických podílů,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žadatel nesmí být akcionářem, společníkem, manželem/manželkou atd. která je vztahu s  prodávajícím</a:t>
            </a:r>
          </a:p>
        </p:txBody>
      </p:sp>
    </p:spTree>
    <p:extLst>
      <p:ext uri="{BB962C8B-B14F-4D97-AF65-F5344CB8AC3E}">
        <p14:creationId xmlns="" xmlns:p14="http://schemas.microsoft.com/office/powerpoint/2010/main" val="131603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2358" y="1355834"/>
            <a:ext cx="10481441" cy="4821129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Pořízení použitého movitého majetku </a:t>
            </a:r>
            <a:r>
              <a:rPr lang="cs-CZ" sz="2000" dirty="0"/>
              <a:t>(nepoužitý – nákup stroje, kdy žadatel figuruje v TP na prvním místě, případně na místě druhém po prodejci stroje a zároveň stroj musí být vyroben do 3 let před rokem podání ŽOD; stroj, který nemá TP – pak rok výroby – do 3 let před rokem podání ŽOD)</a:t>
            </a:r>
            <a:endParaRPr lang="cs-CZ" dirty="0"/>
          </a:p>
          <a:p>
            <a:r>
              <a:rPr lang="cs-CZ" dirty="0"/>
              <a:t>Nákup zvířat, jednoletých rostlin a jejich vysazování, zemědělská produkční práva </a:t>
            </a:r>
          </a:p>
          <a:p>
            <a:r>
              <a:rPr lang="cs-CZ" dirty="0"/>
              <a:t>Daň z přidané hodnoty u plátců DPH za předpokladu, že si mohou DPH nárokovat u finančního úřadu </a:t>
            </a:r>
          </a:p>
          <a:p>
            <a:r>
              <a:rPr lang="cs-CZ" dirty="0"/>
              <a:t>Prosté nahrazení investice - projekt vždy musí přinášet určitou přidanou hodnotu a přispět k plnění cílů programu</a:t>
            </a:r>
          </a:p>
          <a:p>
            <a:r>
              <a:rPr lang="pl-PL" dirty="0"/>
              <a:t>Kotle na biomasu a bioplynové stanice </a:t>
            </a:r>
          </a:p>
          <a:p>
            <a:r>
              <a:rPr lang="cs-CZ" dirty="0"/>
              <a:t>Výdaje na včelařství, oplocení sadů</a:t>
            </a:r>
          </a:p>
          <a:p>
            <a:r>
              <a:rPr lang="cs-CZ" dirty="0"/>
              <a:t>Zpracování produktů rybolovu a akvakultury a medu </a:t>
            </a:r>
          </a:p>
          <a:p>
            <a:r>
              <a:rPr lang="pt-BR" dirty="0"/>
              <a:t>Nákup vozidel kategorie L a M a N</a:t>
            </a:r>
          </a:p>
          <a:p>
            <a:r>
              <a:rPr lang="cs-CZ" dirty="0"/>
              <a:t>Pořízení technologií k výrobě el. energie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36781" y="369744"/>
            <a:ext cx="10515600" cy="817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3600" b="1" dirty="0" smtClean="0"/>
          </a:p>
          <a:p>
            <a:endParaRPr lang="cs-CZ" sz="3600" b="1" dirty="0" smtClean="0"/>
          </a:p>
          <a:p>
            <a:r>
              <a:rPr lang="cs-CZ" sz="3600" b="1" dirty="0" smtClean="0"/>
              <a:t>Kdy </a:t>
            </a:r>
            <a:r>
              <a:rPr lang="cs-CZ" sz="3600" b="1" dirty="0"/>
              <a:t>nelze poskytnout dotaci:</a:t>
            </a:r>
          </a:p>
        </p:txBody>
      </p:sp>
    </p:spTree>
    <p:extLst>
      <p:ext uri="{BB962C8B-B14F-4D97-AF65-F5344CB8AC3E}">
        <p14:creationId xmlns="" xmlns:p14="http://schemas.microsoft.com/office/powerpoint/2010/main" val="374489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00652"/>
            <a:ext cx="10515600" cy="854075"/>
          </a:xfrm>
        </p:spPr>
        <p:txBody>
          <a:bodyPr anchor="b">
            <a:normAutofit fontScale="90000"/>
          </a:bodyPr>
          <a:lstStyle/>
          <a:p>
            <a:r>
              <a:rPr lang="cs-CZ" b="1" dirty="0"/>
              <a:t>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600" b="1" dirty="0" smtClean="0"/>
              <a:t>Kontrola </a:t>
            </a:r>
            <a:r>
              <a:rPr lang="cs-CZ" sz="3600" b="1" dirty="0"/>
              <a:t>dodržování podmínek 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4910" y="1597572"/>
            <a:ext cx="10428890" cy="4703363"/>
          </a:xfrm>
        </p:spPr>
        <p:txBody>
          <a:bodyPr>
            <a:normAutofit/>
          </a:bodyPr>
          <a:lstStyle/>
          <a:p>
            <a:r>
              <a:rPr lang="cs-CZ" sz="2400" dirty="0"/>
              <a:t>Žadatel/příjemce dotace je povinen umožnit vstup kontrolou pověřeným osobám (např. orgány státní kontroly, SZIF, </a:t>
            </a:r>
            <a:r>
              <a:rPr lang="cs-CZ" sz="2400" dirty="0" err="1"/>
              <a:t>MZe</a:t>
            </a:r>
            <a:r>
              <a:rPr lang="cs-CZ" sz="2400" dirty="0"/>
              <a:t>, MAS, Evropská komise, Certifikační orgán, Evropský účetní dvůr apod.) k ověřování plnění podmínek Pravidel, příp. Dohody, od data podání Žádosti o dotaci na MAS po dobu 10 let od proplacení dotace, </a:t>
            </a:r>
          </a:p>
          <a:p>
            <a:r>
              <a:rPr lang="cs-CZ" sz="2400" dirty="0"/>
              <a:t>kontroly prováděné podle jiných právních předpisů nejsou těmito Pravidly dotčeny, </a:t>
            </a:r>
          </a:p>
          <a:p>
            <a:r>
              <a:rPr lang="cs-CZ" sz="2400" dirty="0"/>
              <a:t>žadatel/příjemce dotace je povinen respektovat opatření stanovená k nápravě, která vzejdou z kontrolní činnosti pověřených pracovníků uvedených v písmenu a) a dodržet stanovené termíny pro odstranění nedostatků. </a:t>
            </a:r>
          </a:p>
          <a:p>
            <a:r>
              <a:rPr lang="cs-CZ" sz="2400" dirty="0"/>
              <a:t>Preferenční kritéria (pokud jsou za ně přiděleny body) jsou závazná po dobu udržitelnosti projektu.</a:t>
            </a:r>
          </a:p>
        </p:txBody>
      </p:sp>
    </p:spTree>
    <p:extLst>
      <p:ext uri="{BB962C8B-B14F-4D97-AF65-F5344CB8AC3E}">
        <p14:creationId xmlns="" xmlns:p14="http://schemas.microsoft.com/office/powerpoint/2010/main" val="3675021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2055" y="683779"/>
            <a:ext cx="10515600" cy="815975"/>
          </a:xfrm>
        </p:spPr>
        <p:txBody>
          <a:bodyPr/>
          <a:lstStyle/>
          <a:p>
            <a:r>
              <a:rPr lang="cs-CZ" b="1" dirty="0"/>
              <a:t>B. Společné podmínky pro všechny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5909" y="1622713"/>
            <a:ext cx="10515600" cy="474821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400" dirty="0"/>
              <a:t>Kritéria přijatelnosti projektu – </a:t>
            </a:r>
            <a:r>
              <a:rPr lang="cs-CZ" sz="2000" dirty="0"/>
              <a:t>realizace na území MAS + soulad s SCLLD MAS</a:t>
            </a:r>
          </a:p>
          <a:p>
            <a:pPr>
              <a:buFontTx/>
              <a:buChar char="-"/>
            </a:pPr>
            <a:r>
              <a:rPr lang="cs-CZ" sz="2400" dirty="0"/>
              <a:t>Další podmínky: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- Vázanost projektu na účel je </a:t>
            </a:r>
            <a:r>
              <a:rPr lang="cs-CZ" sz="2000" b="1" dirty="0"/>
              <a:t>5 let od převedení dotace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b="1" dirty="0"/>
              <a:t>    </a:t>
            </a:r>
            <a:r>
              <a:rPr lang="cs-CZ" sz="2000" dirty="0"/>
              <a:t>- místo realizace projektu – </a:t>
            </a:r>
            <a:r>
              <a:rPr lang="cs-CZ" sz="1800" dirty="0"/>
              <a:t>místo/pozemky, kde jsou umístěny všechny technologie/majetek v době, kdy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                                                    nevykonává svou funkci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- přípustné způsoby uspořádání vztahů k nemovitostem, na kterých jsou realizovány stavební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 výdaje nebo do kterých budou umístěny podpořené stroje, technologie nebo vybavení 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dokládání </a:t>
            </a:r>
            <a:r>
              <a:rPr lang="cs-CZ" sz="1800" dirty="0"/>
              <a:t>(vlastnictví, spoluvlastnictví s min 50%, nájem, pacht, výpůjčka, věcné břemeno, právo stavby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různé dle jednotlivých </a:t>
            </a:r>
            <a:r>
              <a:rPr lang="cs-CZ" sz="1800" dirty="0" err="1"/>
              <a:t>Fichí</a:t>
            </a:r>
            <a:r>
              <a:rPr lang="cs-CZ" sz="1800" dirty="0"/>
              <a:t>, dokládání při kontrole na místě)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- </a:t>
            </a:r>
            <a:r>
              <a:rPr lang="cs-CZ" sz="2000" dirty="0"/>
              <a:t>Pracovní místo je třeba vytvořit </a:t>
            </a:r>
            <a:r>
              <a:rPr lang="cs-CZ" sz="2000" b="1" dirty="0"/>
              <a:t>do 6 měsíců </a:t>
            </a:r>
            <a:r>
              <a:rPr lang="cs-CZ" sz="2000" dirty="0"/>
              <a:t>od data převedení dotace a udržet </a:t>
            </a:r>
            <a:r>
              <a:rPr lang="cs-CZ" sz="2000" b="1" dirty="0"/>
              <a:t>3 roky </a:t>
            </a:r>
            <a:r>
              <a:rPr lang="cs-CZ" sz="2000" dirty="0"/>
              <a:t>od data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převedení dotace u MSP a </a:t>
            </a:r>
            <a:r>
              <a:rPr lang="cs-CZ" sz="2000" b="1" dirty="0"/>
              <a:t>5let </a:t>
            </a:r>
            <a:r>
              <a:rPr lang="cs-CZ" sz="2000" dirty="0"/>
              <a:t>u velkých podniků</a:t>
            </a:r>
            <a:r>
              <a:rPr lang="cs-CZ" sz="1800" dirty="0"/>
              <a:t> (srovnání: současný stav zaměstnanců u žadatele 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aktuálně uzavřený rok proti průměrnému stavu zaměstnanců za posledních 12 uzavřených </a:t>
            </a:r>
            <a:r>
              <a:rPr lang="cs-CZ" sz="1800" dirty="0" err="1"/>
              <a:t>měs</a:t>
            </a:r>
            <a:r>
              <a:rPr lang="cs-CZ" sz="1800" dirty="0"/>
              <a:t> před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předložením </a:t>
            </a:r>
            <a:r>
              <a:rPr lang="cs-CZ" sz="1800" dirty="0" err="1"/>
              <a:t>ŽoD</a:t>
            </a:r>
            <a:r>
              <a:rPr lang="cs-CZ" sz="1800" dirty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- </a:t>
            </a:r>
            <a:r>
              <a:rPr lang="cs-CZ" sz="2000" dirty="0"/>
              <a:t>U projektů </a:t>
            </a:r>
            <a:r>
              <a:rPr lang="cs-CZ" sz="2000" b="1" dirty="0"/>
              <a:t>nad 1 mil. Kč způsobilých výdajů, </a:t>
            </a:r>
            <a:r>
              <a:rPr lang="cs-CZ" sz="2000" dirty="0"/>
              <a:t>se dokládá </a:t>
            </a:r>
            <a:r>
              <a:rPr lang="cs-CZ" sz="2000" b="1" dirty="0"/>
              <a:t>finanční zdraví </a:t>
            </a:r>
            <a:r>
              <a:rPr lang="cs-CZ" sz="2000" dirty="0"/>
              <a:t>žadatele </a:t>
            </a:r>
            <a:r>
              <a:rPr lang="cs-CZ" sz="1800" dirty="0"/>
              <a:t>(vyjma obce,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   svazky obcí, spolky, příspěvkové organizace, nadace, církevní organizace, veřejné VŠ, atd.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/>
              <a:t>    - Po udělení bodů ze strany MAS jsou preferenční kritéria </a:t>
            </a:r>
            <a:r>
              <a:rPr lang="cs-CZ" sz="1800" b="1" dirty="0"/>
              <a:t>závazná po celou dobu udržitelnosti </a:t>
            </a:r>
            <a:r>
              <a:rPr lang="cs-CZ" sz="1800" dirty="0"/>
              <a:t>projektu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83481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7062"/>
            <a:ext cx="10515600" cy="507789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cs-CZ" sz="1900" dirty="0"/>
              <a:t>Stavební povolení </a:t>
            </a:r>
            <a:r>
              <a:rPr lang="cs-CZ" sz="1800" dirty="0"/>
              <a:t>(</a:t>
            </a:r>
            <a:r>
              <a:rPr lang="cs-CZ" sz="1800" b="1" dirty="0"/>
              <a:t>platné</a:t>
            </a:r>
            <a:r>
              <a:rPr lang="cs-CZ" sz="1800" dirty="0"/>
              <a:t>) </a:t>
            </a:r>
            <a:r>
              <a:rPr lang="cs-CZ" sz="1900" dirty="0"/>
              <a:t>– v případě že projekt podléhá řízení stavebního úřadu, a stavebním úřadem ověřená projektová dokumentace – prostá kopie</a:t>
            </a:r>
          </a:p>
          <a:p>
            <a:r>
              <a:rPr lang="cs-CZ" sz="1900" dirty="0"/>
              <a:t>Půdorys stavby/půdorys dispozice technologie s vyznačením rozměrů stavby/technologie – prostá kopie</a:t>
            </a:r>
          </a:p>
          <a:p>
            <a:r>
              <a:rPr lang="cs-CZ" sz="1900" dirty="0"/>
              <a:t>Katastrální mapa s vyznačením lokalizace projektu (čísla pozemků, hranice pozemků, název </a:t>
            </a:r>
            <a:r>
              <a:rPr lang="cs-CZ" sz="1900" dirty="0" err="1"/>
              <a:t>k.ú</a:t>
            </a:r>
            <a:r>
              <a:rPr lang="cs-CZ" sz="1900" dirty="0"/>
              <a:t>., měřítko mapy) – netýká se mobilních strojů</a:t>
            </a:r>
          </a:p>
          <a:p>
            <a:r>
              <a:rPr lang="cs-CZ" sz="1900" dirty="0"/>
              <a:t>Formuláře finančního zdraví </a:t>
            </a:r>
            <a:r>
              <a:rPr lang="cs-CZ" sz="1800" dirty="0"/>
              <a:t>(pokud jsou vyžadovány) </a:t>
            </a:r>
            <a:r>
              <a:rPr lang="cs-CZ" sz="1900" dirty="0"/>
              <a:t>– lze vygenerovat na portálu Farmáře (forma </a:t>
            </a:r>
            <a:r>
              <a:rPr lang="cs-CZ" sz="1900" dirty="0" err="1"/>
              <a:t>pdf</a:t>
            </a:r>
            <a:r>
              <a:rPr lang="cs-CZ" sz="1900" dirty="0"/>
              <a:t>)</a:t>
            </a:r>
          </a:p>
          <a:p>
            <a:r>
              <a:rPr lang="cs-CZ" sz="1900" dirty="0"/>
              <a:t>Znalecký posudek – v případě nákupu nemovitosti (ne starší než 6 měsíců) – prostá kopie</a:t>
            </a:r>
          </a:p>
          <a:p>
            <a:r>
              <a:rPr lang="cs-CZ" sz="1900" dirty="0"/>
              <a:t>Prohlášení o zařazení podniku do kategorie mikropodniků, malých a středních podniků – Příloha 5 Pravidel</a:t>
            </a:r>
          </a:p>
          <a:p>
            <a:r>
              <a:rPr lang="cs-CZ" sz="1900" dirty="0"/>
              <a:t>Fotodokumentace – aktuálního stavu místa realizace projektu (netýká se mobilních strojů)</a:t>
            </a:r>
          </a:p>
          <a:p>
            <a:r>
              <a:rPr lang="cs-CZ" sz="1900" dirty="0"/>
              <a:t>+ specifické přílohy MAS definované pro jednotlivé </a:t>
            </a:r>
            <a:r>
              <a:rPr lang="cs-CZ" sz="1900" dirty="0" err="1"/>
              <a:t>Fiche</a:t>
            </a:r>
            <a:r>
              <a:rPr lang="cs-CZ" sz="1900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B</a:t>
            </a:r>
            <a:r>
              <a:rPr lang="cs-CZ" b="1" dirty="0"/>
              <a:t>. Povinné přílohy – podání </a:t>
            </a:r>
            <a:r>
              <a:rPr lang="cs-CZ" b="1" dirty="0" err="1"/>
              <a:t>ŽoD</a:t>
            </a:r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2526598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Povinné přílohy – po zaregistrování </a:t>
            </a:r>
            <a:r>
              <a:rPr lang="cs-CZ" sz="4000" b="1" dirty="0" err="1"/>
              <a:t>ŽoD</a:t>
            </a:r>
            <a:r>
              <a:rPr lang="cs-CZ" sz="4000" b="1" dirty="0"/>
              <a:t> na RO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V případě realizace výběrového/zadávacího řízení – </a:t>
            </a:r>
            <a:r>
              <a:rPr lang="cs-CZ" b="1" dirty="0"/>
              <a:t>kompletní </a:t>
            </a:r>
            <a:r>
              <a:rPr lang="cs-CZ" dirty="0"/>
              <a:t>dokumentace (Pravidla 19.2.1 – Kapitola 8 – Příručka pro zadávání VZ na SZIF) </a:t>
            </a:r>
            <a:r>
              <a:rPr lang="cs-CZ" sz="1800" dirty="0"/>
              <a:t>vč. podepsané smlouvy s vítězným dodavatelem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Výzva, Zadávací dokumentace, Krycí list, Čestné prohlášení, Vzor obálky, Technická specifikace, Návrh KS, Protokol o otevírání obálek,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400" dirty="0"/>
              <a:t>       Hodnocení nabídek, Oznámení vítězné nabídky, Prohlášení o neexistenci střetu zájmů,</a:t>
            </a:r>
          </a:p>
          <a:p>
            <a:r>
              <a:rPr lang="cs-CZ" dirty="0"/>
              <a:t>Formulář </a:t>
            </a:r>
            <a:r>
              <a:rPr lang="cs-CZ" dirty="0" err="1"/>
              <a:t>ŽoD</a:t>
            </a:r>
            <a:r>
              <a:rPr lang="cs-CZ" dirty="0"/>
              <a:t> aktualizovaný o zrealizované výběrové/zadávací řízení </a:t>
            </a:r>
            <a:r>
              <a:rPr lang="cs-CZ" sz="1800" dirty="0"/>
              <a:t>(Aktualizovaná žádost k doložení příloh - žadatel stáhne z Portálu farmáře)</a:t>
            </a:r>
          </a:p>
        </p:txBody>
      </p:sp>
    </p:spTree>
    <p:extLst>
      <p:ext uri="{BB962C8B-B14F-4D97-AF65-F5344CB8AC3E}">
        <p14:creationId xmlns="" xmlns:p14="http://schemas.microsoft.com/office/powerpoint/2010/main" val="369207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3306" y="6565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Povinné </a:t>
            </a:r>
            <a:r>
              <a:rPr lang="cs-CZ" b="1" dirty="0"/>
              <a:t>přílohy předkládané při podpisu Dohody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76400" y="2715347"/>
            <a:ext cx="10515600" cy="2739522"/>
          </a:xfrm>
        </p:spPr>
        <p:txBody>
          <a:bodyPr/>
          <a:lstStyle/>
          <a:p>
            <a:r>
              <a:rPr lang="cs-CZ" dirty="0"/>
              <a:t>Potvrzení FÚ o bezdlužnosti </a:t>
            </a:r>
            <a:r>
              <a:rPr lang="cs-CZ" sz="2000" dirty="0"/>
              <a:t>(nesmí být starší než datum podání </a:t>
            </a:r>
            <a:r>
              <a:rPr lang="cs-CZ" sz="2000" dirty="0" err="1"/>
              <a:t>ŽoD</a:t>
            </a:r>
            <a:r>
              <a:rPr lang="cs-CZ" sz="2000" dirty="0"/>
              <a:t>)</a:t>
            </a:r>
          </a:p>
          <a:p>
            <a:r>
              <a:rPr lang="cs-CZ" dirty="0"/>
              <a:t>Čestné prohlášení k </a:t>
            </a:r>
            <a:r>
              <a:rPr lang="cs-CZ" i="1" dirty="0"/>
              <a:t>de minimis – příloha č.17</a:t>
            </a:r>
          </a:p>
        </p:txBody>
      </p:sp>
    </p:spTree>
    <p:extLst>
      <p:ext uri="{BB962C8B-B14F-4D97-AF65-F5344CB8AC3E}">
        <p14:creationId xmlns="" xmlns:p14="http://schemas.microsoft.com/office/powerpoint/2010/main" val="73460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7509" y="200818"/>
            <a:ext cx="10515600" cy="1114937"/>
          </a:xfrm>
        </p:spPr>
        <p:txBody>
          <a:bodyPr>
            <a:normAutofit fontScale="90000"/>
          </a:bodyPr>
          <a:lstStyle/>
          <a:p>
            <a:pPr font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/>
              <a:t>1 – Rozvoj a modernizace zemědělství</a:t>
            </a:r>
            <a:r>
              <a:rPr lang="cs-CZ" sz="3600" b="1" dirty="0"/>
              <a:t/>
            </a:r>
            <a:br>
              <a:rPr lang="cs-CZ" sz="3600" b="1" dirty="0"/>
            </a:br>
            <a:r>
              <a:rPr lang="cs-CZ" sz="1600" b="1" dirty="0"/>
              <a:t>Článek 17, odstavec 1., písmeno a) – Investice do zemědělských podniků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4345" y="1877291"/>
            <a:ext cx="10515600" cy="457676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Alokace: </a:t>
            </a:r>
            <a:r>
              <a:rPr lang="cs-CZ" dirty="0"/>
              <a:t>1.950.397,- Kč</a:t>
            </a:r>
            <a:endParaRPr lang="cs-CZ" b="1" dirty="0"/>
          </a:p>
          <a:p>
            <a:r>
              <a:rPr lang="cs-CZ" b="1" dirty="0"/>
              <a:t>Příjemce: </a:t>
            </a:r>
            <a:r>
              <a:rPr lang="cs-CZ" dirty="0"/>
              <a:t>zemědělský podnikatel</a:t>
            </a:r>
          </a:p>
          <a:p>
            <a:r>
              <a:rPr lang="cs-CZ" b="1" dirty="0"/>
              <a:t>Výše podpory: </a:t>
            </a:r>
            <a:r>
              <a:rPr lang="cs-CZ" dirty="0"/>
              <a:t>50 % (+10 % ANC, + 10 % mladý začínající zemědělec)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Způsobilé výdaje: </a:t>
            </a:r>
          </a:p>
          <a:p>
            <a:pPr marL="514350" indent="-514350">
              <a:buAutoNum type="arabicParenR"/>
            </a:pPr>
            <a:r>
              <a:rPr lang="cs-CZ" dirty="0"/>
              <a:t>Stavby, stroje a technologie v živočišné výrobě</a:t>
            </a:r>
          </a:p>
          <a:p>
            <a:pPr marL="514350" indent="-514350">
              <a:buAutoNum type="arabicParenR"/>
            </a:pPr>
            <a:r>
              <a:rPr lang="cs-CZ" dirty="0"/>
              <a:t>Stavby, stroje a technologie pro rostlinnou a školkařskou výrobu</a:t>
            </a:r>
          </a:p>
          <a:p>
            <a:pPr marL="514350" indent="-514350">
              <a:buAutoNum type="arabicParenR"/>
            </a:pPr>
            <a:r>
              <a:rPr lang="cs-CZ" dirty="0"/>
              <a:t>Peletárny, produkce musí být spotřebována přímo v zemědělském podniku (v rámci jednoho IČ)</a:t>
            </a:r>
          </a:p>
          <a:p>
            <a:pPr marL="514350" indent="-514350">
              <a:buAutoNum type="arabicParenR"/>
            </a:pPr>
            <a:r>
              <a:rPr lang="cs-CZ" dirty="0"/>
              <a:t>Nákup nemovitosti</a:t>
            </a:r>
          </a:p>
          <a:p>
            <a:pPr marL="0" indent="0">
              <a:buNone/>
            </a:pPr>
            <a:r>
              <a:rPr lang="cs-CZ" sz="1900" dirty="0"/>
              <a:t>Přehled maximálních hodnot výdajů – Příloha č. 3 Pravidel (str. 90)</a:t>
            </a:r>
          </a:p>
          <a:p>
            <a:pPr marL="0" indent="0">
              <a:buNone/>
            </a:pPr>
            <a:r>
              <a:rPr lang="cs-CZ" sz="1900" dirty="0"/>
              <a:t>Předmět dotace musí odpovídat výrobnímu zaměření žadatele.</a:t>
            </a:r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3227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32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1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927" y="1443471"/>
            <a:ext cx="10515600" cy="5024438"/>
          </a:xfrm>
        </p:spPr>
        <p:txBody>
          <a:bodyPr>
            <a:normAutofit/>
          </a:bodyPr>
          <a:lstStyle/>
          <a:p>
            <a:r>
              <a:rPr lang="cs-CZ" sz="2400" dirty="0"/>
              <a:t>Stanovisko MŽP – pouze u výstavby/rekonstrukce oplocení pastevního areálu </a:t>
            </a:r>
            <a:r>
              <a:rPr lang="cs-CZ" sz="2000" dirty="0"/>
              <a:t>(vydává Krajské středisko AOPK – Příloha č.7 Pravidel)</a:t>
            </a:r>
            <a:endParaRPr lang="cs-CZ" sz="2400" dirty="0"/>
          </a:p>
          <a:p>
            <a:r>
              <a:rPr lang="cs-CZ" sz="2400" dirty="0"/>
              <a:t>U projektu vyžadujícího posouzení vlivu záměru na ŽP sdělení k podlimitnímu záměru se závěrem, že záměr nepodléhá zjišťovacímu řízení nebo souhlasné stanovisko příslušného úřadu o posouzení vlivu záměru na životní prostředí</a:t>
            </a:r>
            <a:endParaRPr lang="cs-CZ" sz="2000" dirty="0"/>
          </a:p>
          <a:p>
            <a:r>
              <a:rPr lang="cs-CZ" sz="2400" dirty="0"/>
              <a:t>Přílohy MAS:  </a:t>
            </a:r>
            <a:r>
              <a:rPr lang="cs-CZ" sz="1800" dirty="0"/>
              <a:t>(odvíjí se od </a:t>
            </a:r>
            <a:r>
              <a:rPr lang="cs-CZ" sz="1800" dirty="0" err="1"/>
              <a:t>Pref</a:t>
            </a:r>
            <a:r>
              <a:rPr lang="cs-CZ" sz="1800" dirty="0"/>
              <a:t>. kritéria o jehož body se žádá)</a:t>
            </a:r>
          </a:p>
          <a:p>
            <a:pPr lvl="1"/>
            <a:r>
              <a:rPr lang="cs-CZ" sz="2000" dirty="0"/>
              <a:t>Rozhodnutí </a:t>
            </a:r>
            <a:r>
              <a:rPr lang="cs-CZ" sz="2000" dirty="0" err="1"/>
              <a:t>MZe</a:t>
            </a:r>
            <a:r>
              <a:rPr lang="cs-CZ" sz="2000" dirty="0"/>
              <a:t> o registraci osoby podnikající v ekologickém zemědělství + Platná smlouva s kontrolní organizací EZ</a:t>
            </a:r>
          </a:p>
          <a:p>
            <a:pPr lvl="1"/>
            <a:r>
              <a:rPr lang="cs-CZ" sz="2000" dirty="0"/>
              <a:t>Výpis z LPIS – přehled účinných DPB s údaji ANC k datu podání ŽOD</a:t>
            </a:r>
          </a:p>
          <a:p>
            <a:pPr lvl="1"/>
            <a:r>
              <a:rPr lang="cs-CZ" sz="2000" dirty="0"/>
              <a:t>Živnostenské oprávnění či jiné oprávnění k provozování činnosti (osvědčení o zápisu do Evidence zemědělského podnikatele platné ke dni podání ŽOD)</a:t>
            </a:r>
          </a:p>
          <a:p>
            <a:pPr lvl="1"/>
            <a:r>
              <a:rPr lang="cs-CZ" sz="2000" dirty="0"/>
              <a:t>Výpočet podílu příjmů ze zemědělské prvovýroby</a:t>
            </a:r>
          </a:p>
          <a:p>
            <a:pPr lvl="1"/>
            <a:r>
              <a:rPr lang="cs-CZ" sz="2000" dirty="0"/>
              <a:t>Výpis z katastru nemovitostí k datu podání </a:t>
            </a:r>
            <a:r>
              <a:rPr lang="cs-CZ" sz="2000" dirty="0" err="1"/>
              <a:t>ŽoD</a:t>
            </a:r>
            <a:r>
              <a:rPr lang="cs-CZ" sz="2000" dirty="0"/>
              <a:t> + 3 roky zpětně </a:t>
            </a:r>
            <a:r>
              <a:rPr lang="cs-CZ" sz="1600" dirty="0"/>
              <a:t>(při výstavbě či rekonstrukci stavby se dokládá, zda v souvislosti s realizací projektu nedojde k vyjmutí pozemků dotčených stavbou ze ZPF)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72935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158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Preferenční </a:t>
            </a:r>
            <a:r>
              <a:rPr lang="cs-CZ" sz="3600" b="1" dirty="0"/>
              <a:t>kritéria </a:t>
            </a:r>
            <a:r>
              <a:rPr lang="cs-CZ" sz="3600" b="1" dirty="0" err="1"/>
              <a:t>Fiche</a:t>
            </a:r>
            <a:r>
              <a:rPr lang="cs-CZ" sz="3600" b="1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4510"/>
            <a:ext cx="10515600" cy="464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Č. 1 – Žadatel je mladý zemědělec do 41 let (2)</a:t>
            </a:r>
          </a:p>
          <a:p>
            <a:pPr marL="0" indent="0">
              <a:buNone/>
            </a:pPr>
            <a:r>
              <a:rPr lang="cs-CZ" sz="2000" dirty="0"/>
              <a:t>Č. 2 – Žadatel je registrován jako ekologický podnikatel dle zákona č. 242/2000 Sb. (3)</a:t>
            </a:r>
          </a:p>
          <a:p>
            <a:pPr marL="0" indent="0">
              <a:buNone/>
            </a:pPr>
            <a:r>
              <a:rPr lang="cs-CZ" sz="2000" dirty="0"/>
              <a:t>Č. 3 – Počet vytvořených pracovních míst v rámci projektu (2-15, 1-10, 0,5-5)</a:t>
            </a:r>
          </a:p>
          <a:p>
            <a:pPr marL="0" indent="0">
              <a:buNone/>
            </a:pPr>
            <a:r>
              <a:rPr lang="cs-CZ" sz="2000" dirty="0"/>
              <a:t>Č. 4 – Předmětem projektu je výstavba a/rekonstrukce stavby/staveb a zároveň nedojde v souvislosti s realizací projektu k vyjmutí parcel/pozemků dotčených touto stavbou/stavbami se zemědělského půdního fondu (4)</a:t>
            </a:r>
          </a:p>
          <a:p>
            <a:pPr marL="0" indent="0">
              <a:buNone/>
            </a:pPr>
            <a:r>
              <a:rPr lang="cs-CZ" sz="2000" dirty="0"/>
              <a:t>Č. 5 – Podíl příjmů ze zemědělské prvovýroby na celkových příjmech žadatele za uplynulý kalendářní rok (60-4, 50-2, 40-1)</a:t>
            </a:r>
          </a:p>
          <a:p>
            <a:pPr marL="0" indent="0">
              <a:buNone/>
            </a:pPr>
            <a:r>
              <a:rPr lang="cs-CZ" sz="2000" dirty="0"/>
              <a:t>Č. 6 – Žadatel hospodaří v ANC oblastech (horské oblasti a jiné oblasti s přírodními nebo jinými zvláštními omezeními – Nařízení vlády č. 43/2018 Sb.) (2)</a:t>
            </a:r>
          </a:p>
          <a:p>
            <a:pPr marL="0" indent="0">
              <a:buNone/>
            </a:pPr>
            <a:r>
              <a:rPr lang="cs-CZ" sz="2000" dirty="0"/>
              <a:t>Č. 7 – Způsobilé výdaje, ze kterých je stanovena dotace (2-1, 4-2, 5-4)</a:t>
            </a:r>
          </a:p>
          <a:p>
            <a:pPr marL="0" indent="0">
              <a:buNone/>
            </a:pPr>
            <a:r>
              <a:rPr lang="cs-CZ" sz="2000" dirty="0"/>
              <a:t>Č. 8 – Součástí výdajů, ze kterých je stanovena dotace jsou technologie snižující emise amoniaku do ovzduší (2)</a:t>
            </a:r>
          </a:p>
        </p:txBody>
      </p:sp>
    </p:spTree>
    <p:extLst>
      <p:ext uri="{BB962C8B-B14F-4D97-AF65-F5344CB8AC3E}">
        <p14:creationId xmlns="" xmlns:p14="http://schemas.microsoft.com/office/powerpoint/2010/main" val="409642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ROP_CZ_RO_B_C RGB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" y="365007"/>
            <a:ext cx="8171814" cy="1325563"/>
          </a:xfrm>
        </p:spPr>
        <p:txBody>
          <a:bodyPr/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Program </a:t>
            </a:r>
            <a:r>
              <a:rPr lang="cs-CZ" b="1" dirty="0"/>
              <a:t>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7550" y="1998243"/>
            <a:ext cx="9504680" cy="3146413"/>
          </a:xfrm>
        </p:spPr>
        <p:txBody>
          <a:bodyPr>
            <a:normAutofit/>
          </a:bodyPr>
          <a:lstStyle/>
          <a:p>
            <a:pPr lvl="0"/>
            <a:r>
              <a:rPr lang="cs-CZ" sz="3200" dirty="0"/>
              <a:t>Úvod a představení MAS</a:t>
            </a:r>
          </a:p>
          <a:p>
            <a:pPr lvl="0"/>
            <a:r>
              <a:rPr lang="cs-CZ" sz="3200" dirty="0"/>
              <a:t>Představení výzvy – parametry výzvy, způsobilé výdaje atd. </a:t>
            </a:r>
          </a:p>
          <a:p>
            <a:pPr lvl="0"/>
            <a:r>
              <a:rPr lang="cs-CZ" sz="3200" dirty="0"/>
              <a:t>Představení vyhlášených </a:t>
            </a:r>
            <a:r>
              <a:rPr lang="cs-CZ" sz="3200" dirty="0" err="1"/>
              <a:t>Fichí</a:t>
            </a:r>
            <a:endParaRPr lang="cs-CZ" sz="3200" dirty="0"/>
          </a:p>
          <a:p>
            <a:pPr lvl="0"/>
            <a:r>
              <a:rPr lang="cs-CZ" sz="3200" dirty="0"/>
              <a:t>Základní informace o podávání Žádostí o dotaci na MAS přes Portál farmáře</a:t>
            </a:r>
          </a:p>
        </p:txBody>
      </p:sp>
    </p:spTree>
    <p:extLst>
      <p:ext uri="{BB962C8B-B14F-4D97-AF65-F5344CB8AC3E}">
        <p14:creationId xmlns="" xmlns:p14="http://schemas.microsoft.com/office/powerpoint/2010/main" val="159433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620130"/>
            <a:ext cx="10515600" cy="1325563"/>
          </a:xfrm>
        </p:spPr>
        <p:txBody>
          <a:bodyPr>
            <a:noAutofit/>
          </a:bodyPr>
          <a:lstStyle/>
          <a:p>
            <a:pPr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2 - Rozšíření a podpora nabídky místních produktů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600" b="1" dirty="0"/>
              <a:t>Článek 17, odstavec 1., písmeno b) - Zpracování a uvádění na trh zemědělských produktů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148893"/>
            <a:ext cx="10515600" cy="4351338"/>
          </a:xfrm>
        </p:spPr>
        <p:txBody>
          <a:bodyPr/>
          <a:lstStyle/>
          <a:p>
            <a:r>
              <a:rPr lang="cs-CZ" b="1" dirty="0"/>
              <a:t>Alokace: </a:t>
            </a:r>
            <a:r>
              <a:rPr lang="cs-CZ" dirty="0"/>
              <a:t>7.226.954,- Kč</a:t>
            </a:r>
          </a:p>
          <a:p>
            <a:r>
              <a:rPr lang="cs-CZ" b="1" dirty="0"/>
              <a:t>Příjemce: </a:t>
            </a:r>
            <a:r>
              <a:rPr lang="cs-CZ" dirty="0"/>
              <a:t>Zemědělský podnikatel, výrobce potravin nebo surovin určených pro lidskou potřebu, výrobce krmiv nebo jiný subjekt aktivní ve zpracování, uvádění na trh a vývoji zemědělských produktů</a:t>
            </a:r>
          </a:p>
          <a:p>
            <a:r>
              <a:rPr lang="cs-CZ" b="1" dirty="0"/>
              <a:t>Výše podpory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zpracovaný zemědělský produkt </a:t>
            </a:r>
            <a:r>
              <a:rPr lang="cs-CZ" b="1" dirty="0"/>
              <a:t>nespadá</a:t>
            </a:r>
            <a:r>
              <a:rPr lang="cs-CZ" dirty="0"/>
              <a:t> pod přílohu I Smlouvy EU – 45 % malé a mikro podniky, 35  % střední podniky, </a:t>
            </a:r>
          </a:p>
          <a:p>
            <a:pPr lvl="1"/>
            <a:r>
              <a:rPr lang="cs-CZ" dirty="0"/>
              <a:t>zpracovaný zemědělský produkt </a:t>
            </a:r>
            <a:r>
              <a:rPr lang="cs-CZ" b="1" dirty="0"/>
              <a:t>spadá </a:t>
            </a:r>
            <a:r>
              <a:rPr lang="cs-CZ" dirty="0"/>
              <a:t>do přílohy I Smlouvy EU – 50 %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="" xmlns:p14="http://schemas.microsoft.com/office/powerpoint/2010/main" val="1419510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96025"/>
            <a:ext cx="10515600" cy="1325563"/>
          </a:xfrm>
        </p:spPr>
        <p:txBody>
          <a:bodyPr>
            <a:noAutofit/>
          </a:bodyPr>
          <a:lstStyle/>
          <a:p>
            <a:pPr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2 - Rozšíření a podpora nabídky místních produktů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1600" b="1" dirty="0"/>
              <a:t>Článek 17, odstavec 1., písmeno b) - Zpracování a uvádění na trh zemědělských produktů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47289"/>
            <a:ext cx="10515600" cy="4351338"/>
          </a:xfrm>
        </p:spPr>
        <p:txBody>
          <a:bodyPr>
            <a:normAutofit/>
          </a:bodyPr>
          <a:lstStyle/>
          <a:p>
            <a:r>
              <a:rPr lang="cs-CZ" sz="2600" b="1" dirty="0"/>
              <a:t>Způsobilé výdaje:</a:t>
            </a:r>
            <a:r>
              <a:rPr lang="cs-CZ" sz="2600" dirty="0"/>
              <a:t> Pořízení strojů, nástrojů a zařízení pro zpracování, balení, značení výrobků,  výstavba, modernizace a rekonstrukce budov, investice se skladováním zpracované suroviny, výrobků, investice ke zvyšování a monitorování kvality produktů, investice s uváděním vlastního produktu na trh vč. marketingu (rekonstrukce prodejen, pojízdné prodejny, stánky, prodej ze dvora, vybavení prodejen), pořízení užitkových vozů kategorie N1 a N2, nákup nemovitosti, investice do zařízení na čištění odpadních vod ve zpracovatelském provozu </a:t>
            </a:r>
          </a:p>
          <a:p>
            <a:r>
              <a:rPr lang="cs-CZ" sz="2600" b="1" dirty="0"/>
              <a:t>Projekt se musí týkat výroby potravin (pro lidskou potřebu) nebo krmiv </a:t>
            </a:r>
            <a:r>
              <a:rPr lang="cs-CZ" sz="2000" dirty="0"/>
              <a:t>(výrobní proces se musí týkat zpracování a uvádění na trh surovin/výrobků uvedených v příloze I Smlouvy EU s výjimkou rybolovu, akvakultury a medu)</a:t>
            </a:r>
          </a:p>
        </p:txBody>
      </p:sp>
    </p:spTree>
    <p:extLst>
      <p:ext uri="{BB962C8B-B14F-4D97-AF65-F5344CB8AC3E}">
        <p14:creationId xmlns="" xmlns:p14="http://schemas.microsoft.com/office/powerpoint/2010/main" val="2845490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2835"/>
            <a:ext cx="10515600" cy="113116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/>
              <a:t>2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6020" y="1776247"/>
            <a:ext cx="10515600" cy="4288221"/>
          </a:xfrm>
        </p:spPr>
        <p:txBody>
          <a:bodyPr>
            <a:normAutofit fontScale="47500" lnSpcReduction="20000"/>
          </a:bodyPr>
          <a:lstStyle/>
          <a:p>
            <a:r>
              <a:rPr lang="cs-CZ" sz="4400" dirty="0"/>
              <a:t>Posouzení vlivu záměru na ŽP</a:t>
            </a:r>
            <a:r>
              <a:rPr lang="cs-CZ" sz="3700" dirty="0"/>
              <a:t> </a:t>
            </a:r>
            <a:r>
              <a:rPr lang="cs-CZ" sz="3600" dirty="0"/>
              <a:t>(v případě zpracování zemědělských produktů, kdy výstupním produktem je produkt nespadající pod přílohu I Smlouvy o fungování EU)</a:t>
            </a:r>
          </a:p>
          <a:p>
            <a:r>
              <a:rPr lang="cs-CZ" sz="3600" dirty="0"/>
              <a:t>- v případě, že na realizaci projektu není vyžadováno posouzení vlivu na ŽP, pak je povinnou přílohou </a:t>
            </a:r>
            <a:r>
              <a:rPr lang="cs-CZ" sz="4200" dirty="0"/>
              <a:t>čestné prohlášení žadatele </a:t>
            </a:r>
            <a:r>
              <a:rPr lang="cs-CZ" sz="3600" dirty="0"/>
              <a:t>(je součástí formuláře </a:t>
            </a:r>
            <a:r>
              <a:rPr lang="cs-CZ" sz="3600" dirty="0" err="1"/>
              <a:t>ŽoD</a:t>
            </a:r>
            <a:r>
              <a:rPr lang="cs-CZ" sz="3600" dirty="0"/>
              <a:t>) – doporučuje se konzultovat s Krajským úřadem MŽP a vyžádat si →</a:t>
            </a:r>
          </a:p>
          <a:p>
            <a:r>
              <a:rPr lang="cs-CZ" sz="4200" dirty="0"/>
              <a:t>Stanovisko Krajského úřadu MŽP, </a:t>
            </a:r>
            <a:r>
              <a:rPr lang="cs-CZ" sz="3800" dirty="0"/>
              <a:t>že na daný projekt dle zákona č. 100/2001 Sb. není zapotřebí posouzení vlivu na životní prostředí, a to ani podlimitně </a:t>
            </a:r>
          </a:p>
          <a:p>
            <a:r>
              <a:rPr lang="cs-CZ" sz="4200" dirty="0"/>
              <a:t>Živnostenské oprávnění či jiné oprávnění k provozování činnosti odpovídající předmětu dotace</a:t>
            </a:r>
          </a:p>
          <a:p>
            <a:r>
              <a:rPr lang="cs-CZ" sz="4200" dirty="0"/>
              <a:t>Příloha č. 5 – Prohlášení o zařazení podniku do kategorie mikro podniků, malých a středních podniků</a:t>
            </a:r>
          </a:p>
          <a:p>
            <a:r>
              <a:rPr lang="cs-CZ" sz="4200" dirty="0"/>
              <a:t>Certifikát platný ke dni podání ŽOD (souvisí s předmětem dotace) vydaný certifikačním orgánem</a:t>
            </a:r>
          </a:p>
          <a:p>
            <a:r>
              <a:rPr lang="cs-CZ" sz="4200" dirty="0"/>
              <a:t>Dokument, z něhož bude patrný výkon nebo kapacita srovnatelného zařízení/technologie dosud užívané žadatelem a porovnání těchto údajů s údaji pořizované technologie/zařízení, které je součástí projektu</a:t>
            </a:r>
          </a:p>
          <a:p>
            <a:endParaRPr lang="cs-CZ" sz="4200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65320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12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Preferenční </a:t>
            </a:r>
            <a:r>
              <a:rPr lang="cs-CZ" sz="3600" b="1" dirty="0"/>
              <a:t>kritéria </a:t>
            </a:r>
            <a:r>
              <a:rPr lang="cs-CZ" sz="3600" b="1" dirty="0" err="1"/>
              <a:t>Fiche</a:t>
            </a:r>
            <a:r>
              <a:rPr lang="cs-CZ" sz="3600" b="1" dirty="0"/>
              <a:t>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1448"/>
            <a:ext cx="10515600" cy="470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Č. 1 – Realizací projektu se zkrátí dodavatelský řetězec (nová zařízení-5, rek-4)</a:t>
            </a:r>
          </a:p>
          <a:p>
            <a:pPr marL="0" indent="0">
              <a:buNone/>
            </a:pPr>
            <a:r>
              <a:rPr lang="cs-CZ" sz="2200" dirty="0"/>
              <a:t>Č. 2 – Zvýšení efektivity technologie (3)</a:t>
            </a:r>
          </a:p>
          <a:p>
            <a:pPr marL="0" indent="0">
              <a:buNone/>
            </a:pPr>
            <a:r>
              <a:rPr lang="cs-CZ" sz="2200" dirty="0"/>
              <a:t>Č. 3 – Počet vytvořených pracovních míst v rámci projektu (2-15, 1-10, 0,5-5)</a:t>
            </a:r>
          </a:p>
          <a:p>
            <a:pPr marL="0" indent="0">
              <a:buNone/>
            </a:pPr>
            <a:r>
              <a:rPr lang="cs-CZ" sz="2200" dirty="0"/>
              <a:t>Č. 4 – Podnik uplatňuje certifikovaný systém bezpečnosti a jakosti potravin/krmiv, nebo je nositelem certifikátu Management životního prostředí (4)</a:t>
            </a:r>
          </a:p>
          <a:p>
            <a:pPr marL="0" indent="0">
              <a:buNone/>
            </a:pPr>
            <a:r>
              <a:rPr lang="cs-CZ" sz="2200" dirty="0"/>
              <a:t>Č. 5 – Žadatel je zemědělským podnikatelem, výrobcem potravin nebo surovin určených pro lidskou spotřebu, výrobce krmiv nebo jiný subjekt aktivní ve zpracování, uvádění na trh a vývoji zemědělských produktů do 41 let (3)</a:t>
            </a:r>
          </a:p>
          <a:p>
            <a:pPr marL="0" indent="0">
              <a:buNone/>
            </a:pPr>
            <a:r>
              <a:rPr lang="cs-CZ" sz="2200" dirty="0"/>
              <a:t>Č. 6 – Výše způsobilých výdajů (2-1, 4-2, 5-3)</a:t>
            </a:r>
          </a:p>
          <a:p>
            <a:pPr marL="0" indent="0">
              <a:buNone/>
            </a:pPr>
            <a:r>
              <a:rPr lang="cs-CZ" sz="2200" dirty="0"/>
              <a:t>Č. 7 – Projekt je zaměřen na zpracování produktů uváděných na trh podnikem do velikosti : (Mi-10, Malé-8, S-5)</a:t>
            </a:r>
          </a:p>
        </p:txBody>
      </p:sp>
    </p:spTree>
    <p:extLst>
      <p:ext uri="{BB962C8B-B14F-4D97-AF65-F5344CB8AC3E}">
        <p14:creationId xmlns="" xmlns:p14="http://schemas.microsoft.com/office/powerpoint/2010/main" val="4275282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860" y="221969"/>
            <a:ext cx="10515600" cy="1256311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/>
              <a:t>3 – Podpora lesnické infrastruktury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400" b="1" dirty="0"/>
              <a:t>Článek 17, odstavec 1., písmeno c) – Lesnická infrastruktura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491" y="1765069"/>
            <a:ext cx="10515600" cy="4592003"/>
          </a:xfrm>
        </p:spPr>
        <p:txBody>
          <a:bodyPr>
            <a:normAutofit fontScale="77500" lnSpcReduction="20000"/>
          </a:bodyPr>
          <a:lstStyle/>
          <a:p>
            <a:r>
              <a:rPr lang="cs-CZ" sz="3100" b="1" dirty="0"/>
              <a:t>Alokace: </a:t>
            </a:r>
            <a:r>
              <a:rPr lang="cs-CZ" sz="3100" dirty="0"/>
              <a:t>1.200.000,- Kč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b="1" dirty="0"/>
              <a:t>Příjemce: </a:t>
            </a:r>
            <a:r>
              <a:rPr lang="cs-CZ" dirty="0"/>
              <a:t>FO nebo PO hospodařící v lesích - </a:t>
            </a:r>
            <a:r>
              <a:rPr lang="cs-CZ" b="1" dirty="0"/>
              <a:t>držitelé lesů</a:t>
            </a:r>
            <a:r>
              <a:rPr lang="cs-CZ" sz="2200" dirty="0"/>
              <a:t>(vlastník, nájemce, pachtýř nebo vypůjčitel),</a:t>
            </a:r>
            <a:r>
              <a:rPr lang="cs-CZ" dirty="0"/>
              <a:t> vč. Sdružení s právní subjektivitou nebo spolků, obce, a další.</a:t>
            </a:r>
          </a:p>
          <a:p>
            <a:r>
              <a:rPr lang="cs-CZ" b="1" dirty="0"/>
              <a:t>Výše podpory: </a:t>
            </a:r>
            <a:r>
              <a:rPr lang="cs-CZ" dirty="0"/>
              <a:t>90 %</a:t>
            </a:r>
          </a:p>
          <a:p>
            <a:r>
              <a:rPr lang="cs-CZ" b="1" dirty="0"/>
              <a:t>Způsobilé výdaje: </a:t>
            </a:r>
            <a:r>
              <a:rPr lang="cs-CZ" dirty="0"/>
              <a:t>investice související s</a:t>
            </a:r>
            <a:r>
              <a:rPr lang="cs-CZ" b="1" dirty="0"/>
              <a:t> </a:t>
            </a:r>
            <a:r>
              <a:rPr lang="cs-CZ" dirty="0"/>
              <a:t>výstavbou, rekonstrukcí lesních cest (1L,2L) a lesních svážnic (3L) vč. souvisejících objektů (mostky, propustky, brody, opěrné a zárubní zdi, lesní sklady) a vybavení lesních cest (dopravní značky, body záchrany, bezpečnostní zařízení), nezbytné vyvolané investice (přeložky inženýrských sítí,…), projekční a průzkumné práce a inženýrská činnost během realizace projektu, nákup pozemku. </a:t>
            </a:r>
          </a:p>
          <a:p>
            <a:r>
              <a:rPr lang="cs-CZ" dirty="0"/>
              <a:t>Projekt může být realizován pouze tam, kde jsou les a infrastruktura zdarma přístupné veřejnosti k rekreačním účelům </a:t>
            </a:r>
          </a:p>
          <a:p>
            <a:r>
              <a:rPr lang="cs-CZ" dirty="0"/>
              <a:t>Na projekt musí být vydáno souhlasné </a:t>
            </a:r>
            <a:r>
              <a:rPr lang="cs-CZ" b="1" dirty="0"/>
              <a:t>stanovisko MŽP</a:t>
            </a:r>
          </a:p>
          <a:p>
            <a:r>
              <a:rPr lang="cs-CZ" sz="2600" dirty="0"/>
              <a:t>Nesmí dojít v rámci lesního hospodář. celku ke zvýšení hustoty lesních cest (1L, 2L) nad hodnotu optimální</a:t>
            </a:r>
          </a:p>
          <a:p>
            <a:endParaRPr lang="cs-CZ" b="1" dirty="0"/>
          </a:p>
          <a:p>
            <a:endParaRPr lang="cs-CZ" b="1" dirty="0"/>
          </a:p>
          <a:p>
            <a:pPr marL="514350" indent="-51435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70993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8815"/>
            <a:ext cx="10515600" cy="86083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err="1" smtClean="0"/>
              <a:t>Fiche</a:t>
            </a:r>
            <a:r>
              <a:rPr lang="cs-CZ" b="1" dirty="0" smtClean="0"/>
              <a:t> </a:t>
            </a:r>
            <a:r>
              <a:rPr lang="cs-CZ" b="1" dirty="0"/>
              <a:t>3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2781" y="1562697"/>
            <a:ext cx="10515600" cy="4905211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/>
              <a:t>Projektová dokumentace (ověřená stavebním úřadem) – pokud není tak →</a:t>
            </a:r>
          </a:p>
          <a:p>
            <a:r>
              <a:rPr lang="cs-CZ" sz="2400" dirty="0"/>
              <a:t>Projektová dokumentace vypracovaná autorizovanou osobou</a:t>
            </a:r>
          </a:p>
          <a:p>
            <a:r>
              <a:rPr lang="cs-CZ" sz="2400" dirty="0"/>
              <a:t>Souhlasné stanovisko MŽP – </a:t>
            </a:r>
            <a:r>
              <a:rPr lang="cs-CZ" sz="2200" dirty="0"/>
              <a:t>Pří. č.7 Pravidel</a:t>
            </a:r>
          </a:p>
          <a:p>
            <a:r>
              <a:rPr lang="cs-CZ" sz="2400" dirty="0"/>
              <a:t>Posouzení vlivu na ŽP</a:t>
            </a:r>
          </a:p>
          <a:p>
            <a:r>
              <a:rPr lang="cs-CZ" sz="2400" dirty="0"/>
              <a:t>Čestné prohlášení –</a:t>
            </a:r>
            <a:r>
              <a:rPr lang="cs-CZ" dirty="0"/>
              <a:t> </a:t>
            </a:r>
            <a:r>
              <a:rPr lang="cs-CZ" sz="2400" dirty="0"/>
              <a:t>součást formuláře </a:t>
            </a:r>
            <a:r>
              <a:rPr lang="cs-CZ" sz="2400" dirty="0" err="1"/>
              <a:t>ŽoD</a:t>
            </a:r>
            <a:r>
              <a:rPr lang="cs-CZ" sz="2400" dirty="0"/>
              <a:t> </a:t>
            </a:r>
            <a:r>
              <a:rPr lang="cs-CZ" sz="1900" dirty="0"/>
              <a:t>(doporučuje se konzultovat s Krajským úřadem nebo MŽP)</a:t>
            </a:r>
          </a:p>
          <a:p>
            <a:r>
              <a:rPr lang="cs-CZ" sz="2400" dirty="0"/>
              <a:t>Výpis z KN ne starší než 3měsíce od data podání </a:t>
            </a:r>
            <a:r>
              <a:rPr lang="cs-CZ" sz="2400" dirty="0" err="1"/>
              <a:t>ŽoD</a:t>
            </a:r>
            <a:r>
              <a:rPr lang="cs-CZ" sz="2400" dirty="0"/>
              <a:t> + nájemní/</a:t>
            </a:r>
            <a:r>
              <a:rPr lang="cs-CZ" sz="2400" dirty="0" err="1"/>
              <a:t>pachtovní</a:t>
            </a:r>
            <a:r>
              <a:rPr lang="cs-CZ" sz="2400" dirty="0"/>
              <a:t> smlouva či smlouva o výpůjčce</a:t>
            </a:r>
          </a:p>
          <a:p>
            <a:r>
              <a:rPr lang="cs-CZ" sz="2400" dirty="0"/>
              <a:t>Vyjádření ÚHÚL</a:t>
            </a:r>
            <a:r>
              <a:rPr lang="cs-CZ" dirty="0"/>
              <a:t> </a:t>
            </a:r>
            <a:r>
              <a:rPr lang="cs-CZ" sz="2400" dirty="0"/>
              <a:t>dle závazného vzoru v Příloze 6 Pravidel (vydává příslušná pobočka ÚHÚL) – prostá kopie</a:t>
            </a:r>
            <a:r>
              <a:rPr lang="cs-CZ" dirty="0"/>
              <a:t> </a:t>
            </a:r>
            <a:r>
              <a:rPr lang="cs-CZ" sz="1800" dirty="0"/>
              <a:t>(ÚHÚL-Ústav pro hospodářskou úpravu Lesů) </a:t>
            </a:r>
          </a:p>
          <a:p>
            <a:r>
              <a:rPr lang="cs-CZ" sz="2000" dirty="0"/>
              <a:t>Přílohy MAS:</a:t>
            </a:r>
          </a:p>
          <a:p>
            <a:pPr lvl="1"/>
            <a:r>
              <a:rPr lang="cs-CZ" dirty="0"/>
              <a:t>Partnerská smlouva na dobu vázanosti projektu (minimálně 5 let)</a:t>
            </a:r>
          </a:p>
          <a:p>
            <a:pPr lvl="1"/>
            <a:r>
              <a:rPr lang="cs-CZ" dirty="0"/>
              <a:t>Potvrzení OLH zařazení lesa do převažující kategorie</a:t>
            </a:r>
          </a:p>
          <a:p>
            <a:pPr lvl="1"/>
            <a:r>
              <a:rPr lang="cs-CZ" dirty="0"/>
              <a:t>Výpis z LHP či osnovy (Evidence lesních hospodářských celků) nebo stanovisko ÚHÚL</a:t>
            </a:r>
          </a:p>
          <a:p>
            <a:pPr lvl="1"/>
            <a:r>
              <a:rPr lang="cs-CZ" dirty="0"/>
              <a:t>Výkaz výměr lesní cesty z projektové dokumentace s členěním dle kategorie lesa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030263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637" y="466885"/>
            <a:ext cx="10515600" cy="894332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Preferenční </a:t>
            </a:r>
            <a:r>
              <a:rPr lang="cs-CZ" sz="3600" b="1" dirty="0"/>
              <a:t>kritéria </a:t>
            </a:r>
            <a:r>
              <a:rPr lang="cs-CZ" sz="3600" b="1" dirty="0" err="1"/>
              <a:t>Fiche</a:t>
            </a:r>
            <a:r>
              <a:rPr lang="cs-CZ" sz="3600" b="1" dirty="0"/>
              <a:t> 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491" y="1375072"/>
            <a:ext cx="10515600" cy="51066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dirty="0"/>
              <a:t>Č. 1 - Lesní cesta, jejíž novostavba, rekonstrukce je předmětem projektu, je realizována min. z 50 % délky lesní cesty v hospodářském lese nebo v lese zvláštního určení (5)</a:t>
            </a:r>
          </a:p>
          <a:p>
            <a:pPr marL="0" indent="0">
              <a:buNone/>
            </a:pPr>
            <a:r>
              <a:rPr lang="cs-CZ" sz="2200" dirty="0"/>
              <a:t>Č. 2 - Předmětem projektu je novostavba lesní cesty, rekonstrukce, stávající lesní cesty (včetně souvisejících objektů a technického vybavení). (1L-10, 2L-5)</a:t>
            </a:r>
          </a:p>
          <a:p>
            <a:pPr marL="0" indent="0">
              <a:buNone/>
            </a:pPr>
            <a:r>
              <a:rPr lang="cs-CZ" sz="2200" dirty="0"/>
              <a:t>Č. 3 - Součástí projektu novostavby, rekonstrukce či opravy lesní cesty je opevnění spadišť všech propustků. (5)</a:t>
            </a:r>
          </a:p>
          <a:p>
            <a:pPr marL="0" indent="0">
              <a:buNone/>
            </a:pPr>
            <a:r>
              <a:rPr lang="cs-CZ" sz="2200" dirty="0"/>
              <a:t>Č. 4 - Součástí projektu novostavby, rekonstrukce lesní cesty je opevnění spadišť všech příčných svodnic. (5)</a:t>
            </a:r>
          </a:p>
          <a:p>
            <a:pPr marL="0" indent="0">
              <a:buNone/>
            </a:pPr>
            <a:r>
              <a:rPr lang="cs-CZ" sz="2200" dirty="0"/>
              <a:t>Č. 5 - Součástí projektu novostavby, rekonstrukce lesní cesty je zaústění podélných příkopů lesní cesty v místech všech jejich ukončení (v případech, kdy nejsou/nebudou zaústěny do stávajícího vodního toku, rybníku či nádrže) do vsakovacích jam vyplněných drceným kamenivem nebo záhozovým či sbíraným kamenivem. (8)</a:t>
            </a:r>
          </a:p>
          <a:p>
            <a:pPr marL="0" indent="0">
              <a:buNone/>
            </a:pPr>
            <a:r>
              <a:rPr lang="cs-CZ" sz="2200" dirty="0"/>
              <a:t>Č. 6 - Projekt má partnera (8)</a:t>
            </a:r>
          </a:p>
          <a:p>
            <a:pPr marL="0" indent="0">
              <a:buNone/>
            </a:pPr>
            <a:r>
              <a:rPr lang="cs-CZ" sz="2200" dirty="0"/>
              <a:t>Č. 7 - Součástí projektu je novostavba či rekonstrukce lesní cesty v rozsahu: km (4-10, 3-9, 2-8, 1-7, 0,5-5)</a:t>
            </a:r>
          </a:p>
        </p:txBody>
      </p:sp>
    </p:spTree>
    <p:extLst>
      <p:ext uri="{BB962C8B-B14F-4D97-AF65-F5344CB8AC3E}">
        <p14:creationId xmlns="" xmlns:p14="http://schemas.microsoft.com/office/powerpoint/2010/main" val="2046004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39587"/>
            <a:ext cx="10515600" cy="4128654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Alokace: </a:t>
            </a:r>
            <a:r>
              <a:rPr lang="cs-CZ" dirty="0"/>
              <a:t>3.628.805,- Kč</a:t>
            </a:r>
            <a:endParaRPr lang="cs-CZ" b="1" dirty="0"/>
          </a:p>
          <a:p>
            <a:r>
              <a:rPr lang="cs-CZ" b="1" dirty="0"/>
              <a:t>Příjemce: </a:t>
            </a:r>
            <a:r>
              <a:rPr lang="cs-CZ" dirty="0"/>
              <a:t>Podnikatelské subjekty (FO a PO), mikropodniky a malé podniky ve venkovských oblastech, jakož i zemědělci</a:t>
            </a:r>
          </a:p>
          <a:p>
            <a:r>
              <a:rPr lang="cs-CZ" b="1" dirty="0"/>
              <a:t>Výše podpory: </a:t>
            </a:r>
            <a:r>
              <a:rPr lang="cs-CZ" dirty="0"/>
              <a:t>45 % - malé a mikro, 35 % - střední, 25 % velké podniky</a:t>
            </a:r>
          </a:p>
          <a:p>
            <a:r>
              <a:rPr lang="cs-CZ" b="1" dirty="0"/>
              <a:t>Způsobilé výdaje: </a:t>
            </a:r>
            <a:endParaRPr lang="cs-CZ" dirty="0"/>
          </a:p>
          <a:p>
            <a:pPr lvl="1"/>
            <a:r>
              <a:rPr lang="cs-CZ" dirty="0"/>
              <a:t>Stavební obnova či nová výstavba provozovny, kanceláře či malokapacitního ubytovacího zařízení,</a:t>
            </a:r>
          </a:p>
          <a:p>
            <a:pPr lvl="1"/>
            <a:r>
              <a:rPr lang="cs-CZ" dirty="0"/>
              <a:t>pořízení strojů, technologií a dalšího vybavení nezemědělské činnosti (i užitkové vozy kategorie N1),</a:t>
            </a:r>
          </a:p>
          <a:p>
            <a:pPr lvl="1"/>
            <a:r>
              <a:rPr lang="cs-CZ" dirty="0"/>
              <a:t>doplňující výdaje jako součást projektu (úpravy povrchů, parkovací stání, oplocení, nákup a výsadba doprovodné zeleně – </a:t>
            </a:r>
            <a:r>
              <a:rPr lang="cs-CZ" dirty="0" err="1"/>
              <a:t>max</a:t>
            </a:r>
            <a:r>
              <a:rPr lang="cs-CZ" dirty="0"/>
              <a:t> 30% projektu), nákup nemovitostí</a:t>
            </a:r>
          </a:p>
          <a:p>
            <a:pPr lvl="1"/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10108"/>
            <a:ext cx="10515600" cy="1787308"/>
          </a:xfrm>
        </p:spPr>
        <p:txBody>
          <a:bodyPr>
            <a:normAutofit/>
          </a:bodyPr>
          <a:lstStyle/>
          <a:p>
            <a:pPr algn="ctr"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900" b="1" dirty="0" err="1" smtClean="0"/>
              <a:t>Fiche</a:t>
            </a:r>
            <a:r>
              <a:rPr lang="cs-CZ" sz="2900" b="1" dirty="0" smtClean="0"/>
              <a:t> </a:t>
            </a:r>
            <a:r>
              <a:rPr lang="cs-CZ" sz="2900" b="1" dirty="0"/>
              <a:t>5 – Podpora zakládání a rozvoje mikro podniků, malých a středních podniků a diverzifikace činností zemědělských subjektů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19, odstavec 1., písmeno b) –  Podpora investic na založení nebo rozvoj nezemědělských činností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260161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5450"/>
            <a:ext cx="10515600" cy="4915911"/>
          </a:xfrm>
        </p:spPr>
        <p:txBody>
          <a:bodyPr>
            <a:normAutofit/>
          </a:bodyPr>
          <a:lstStyle/>
          <a:p>
            <a:r>
              <a:rPr lang="cs-CZ" dirty="0"/>
              <a:t>Nezpůsobilé výdaje: </a:t>
            </a:r>
          </a:p>
          <a:p>
            <a:pPr lvl="1"/>
            <a:r>
              <a:rPr lang="cs-CZ" dirty="0"/>
              <a:t>Nákup zemědělských a lesnických strojů (kategorie T,C,R,S),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dirty="0"/>
              <a:t>fotovoltaické panely k výrobě el. energie k dodávkám do veřejné sítě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Projekt je zaměřen pouze na vybrané činnosti v Klasifikaci ekonomických činnosti (CZ NACE) – zpracovatelský průmysl, oprava motor. vozidel, stavebnictví, šití oděvů, výroba keramiky, atp.</a:t>
            </a:r>
          </a:p>
          <a:p>
            <a:pPr>
              <a:spcBef>
                <a:spcPts val="600"/>
              </a:spcBef>
            </a:pPr>
            <a:r>
              <a:rPr lang="cs-CZ" sz="2400" dirty="0"/>
              <a:t>Sportovní, zábavní a rekreační činnosti, stravování, pohostinství musí být ve vazbě na venkovskou turistiku nebo na ubytovací kapacitu – v okruhu 10 km od místa realizace se nachází objekt s návštěvností min 2000 os/rok </a:t>
            </a:r>
            <a:r>
              <a:rPr lang="cs-CZ" sz="2000" dirty="0"/>
              <a:t>– dokládá se (údaje z veřejných dokumentů např. výroční zprávy)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259599"/>
            <a:ext cx="10515600" cy="1245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endParaRPr lang="cs-CZ" sz="2500" b="1" dirty="0" smtClean="0"/>
          </a:p>
          <a:p>
            <a:pPr algn="ctr" fontAlgn="ctr"/>
            <a:endParaRPr lang="cs-CZ" sz="2500" b="1" dirty="0" smtClean="0"/>
          </a:p>
          <a:p>
            <a:pPr algn="ctr" fontAlgn="ctr"/>
            <a:endParaRPr lang="cs-CZ" sz="2500" b="1" dirty="0" smtClean="0"/>
          </a:p>
          <a:p>
            <a:pPr algn="ctr" fontAlgn="ctr"/>
            <a:r>
              <a:rPr lang="cs-CZ" sz="2500" b="1" dirty="0" err="1" smtClean="0"/>
              <a:t>Fiche</a:t>
            </a:r>
            <a:r>
              <a:rPr lang="cs-CZ" sz="2500" b="1" dirty="0" smtClean="0"/>
              <a:t> </a:t>
            </a:r>
            <a:r>
              <a:rPr lang="cs-CZ" sz="2500" b="1" dirty="0"/>
              <a:t>5 – Podpora zakládání a rozvoje mikro podniků, malých a středních podniků a diverzifikace činností zemědělských subjektů</a:t>
            </a:r>
            <a:r>
              <a:rPr lang="cs-CZ" sz="2500" dirty="0"/>
              <a:t/>
            </a:r>
            <a:br>
              <a:rPr lang="cs-CZ" sz="2500" dirty="0"/>
            </a:br>
            <a:r>
              <a:rPr lang="cs-CZ" sz="1400" b="1" dirty="0"/>
              <a:t>Článek 19, odstavec 1., písmeno b) –  Podpora investic na založení nebo rozvoj nezemědělských činností</a:t>
            </a:r>
          </a:p>
        </p:txBody>
      </p:sp>
    </p:spTree>
    <p:extLst>
      <p:ext uri="{BB962C8B-B14F-4D97-AF65-F5344CB8AC3E}">
        <p14:creationId xmlns="" xmlns:p14="http://schemas.microsoft.com/office/powerpoint/2010/main" val="4161295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063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Fiche</a:t>
            </a:r>
            <a:r>
              <a:rPr lang="cs-CZ" dirty="0" smtClean="0"/>
              <a:t> </a:t>
            </a:r>
            <a:r>
              <a:rPr lang="cs-CZ" dirty="0"/>
              <a:t>5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/>
          </a:bodyPr>
          <a:lstStyle/>
          <a:p>
            <a:r>
              <a:rPr lang="cs-CZ" dirty="0"/>
              <a:t>Ubytovací zařízení – nejméně 6 lůžek, max. 40 lůžek </a:t>
            </a:r>
            <a:r>
              <a:rPr lang="cs-CZ" sz="2400" dirty="0"/>
              <a:t>(bez přistýlek) </a:t>
            </a:r>
            <a:r>
              <a:rPr lang="cs-CZ" dirty="0"/>
              <a:t>splňující samostatný funkční celek </a:t>
            </a:r>
            <a:r>
              <a:rPr lang="cs-CZ" sz="2000" dirty="0"/>
              <a:t>(např. </a:t>
            </a:r>
            <a:r>
              <a:rPr lang="cs-CZ" sz="2400" dirty="0"/>
              <a:t>samostatná recepce, sociální zařízení, oplocení, vlastní název a propagace</a:t>
            </a:r>
            <a:r>
              <a:rPr lang="cs-CZ" sz="2000" dirty="0"/>
              <a:t>)</a:t>
            </a:r>
          </a:p>
          <a:p>
            <a:r>
              <a:rPr lang="cs-CZ" dirty="0"/>
              <a:t>Uspořádání právních vztahů k nemovitostem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- </a:t>
            </a:r>
            <a:r>
              <a:rPr lang="cs-CZ" sz="2000" i="1" dirty="0"/>
              <a:t>na kterých jsou realizovány stavební výdaje </a:t>
            </a:r>
            <a:r>
              <a:rPr lang="cs-CZ" sz="2000" dirty="0"/>
              <a:t>– vlastnictví, spoluvlastnictví 50, věcné břemeno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- </a:t>
            </a:r>
            <a:r>
              <a:rPr lang="cs-CZ" sz="2000" i="1" dirty="0"/>
              <a:t>pozemek pod stavbou </a:t>
            </a:r>
            <a:r>
              <a:rPr lang="cs-CZ" sz="2000" dirty="0"/>
              <a:t>– také nájem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- </a:t>
            </a:r>
            <a:r>
              <a:rPr lang="cs-CZ" sz="2000" i="1" dirty="0"/>
              <a:t>do kterých budou umístěny stroje, technologie nebo vybavení </a:t>
            </a:r>
            <a:r>
              <a:rPr lang="cs-CZ" sz="2000" dirty="0"/>
              <a:t>– možno i nájem, výpůjčka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    - </a:t>
            </a:r>
            <a:r>
              <a:rPr lang="cs-CZ" sz="2000" i="1" dirty="0"/>
              <a:t>při realizaci projektu na cizích pozemcích </a:t>
            </a:r>
            <a:r>
              <a:rPr lang="cs-CZ" sz="2000" dirty="0"/>
              <a:t>– doklad o vlastnictví či nájemní smlouvu lze nahradit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dirty="0"/>
              <a:t>                                                   písemným souhlasem vlastníků dotčených pozemků s realizací projekt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400" dirty="0"/>
              <a:t>Podpora poskytována ve dvou režimech </a:t>
            </a:r>
            <a:r>
              <a:rPr lang="cs-CZ" sz="2000" dirty="0"/>
              <a:t>(lze zvolit):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cs-CZ" sz="2000" dirty="0"/>
              <a:t>Režim blokové výjimky – dokládá se Karta majetku znovu používaného, Karta majetku užívaného při činnosti, která má být modernizována – projekt musí mít </a:t>
            </a:r>
            <a:r>
              <a:rPr lang="cs-CZ" sz="2000" b="1" dirty="0"/>
              <a:t>motivační účinek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-   Režim de </a:t>
            </a:r>
            <a:r>
              <a:rPr lang="cs-CZ" sz="2000" dirty="0" err="1"/>
              <a:t>minimis</a:t>
            </a:r>
            <a:r>
              <a:rPr lang="cs-CZ" sz="2000" dirty="0"/>
              <a:t> – podpora nesmí za 3 po sobě jdoucí roky překročit 200 000 EUR </a:t>
            </a:r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2493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33220"/>
            <a:ext cx="10515600" cy="51928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Co </a:t>
            </a:r>
            <a:r>
              <a:rPr lang="cs-CZ" sz="3600" b="1" dirty="0"/>
              <a:t>MAS momentálně dělá?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35117" y="1450428"/>
            <a:ext cx="10142483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MAP  - Místní akční plán vzdělávání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dirty="0"/>
              <a:t>Realizace SCLLD 2014 – 2020 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b="1" i="1" dirty="0"/>
              <a:t>IROP - Integrovaný operační program</a:t>
            </a:r>
            <a:r>
              <a:rPr lang="cs-CZ" sz="2000" b="1" dirty="0"/>
              <a:t> </a:t>
            </a:r>
            <a:r>
              <a:rPr lang="cs-CZ" dirty="0"/>
              <a:t>(82,4 mil. Kč - zazávazkováno 40,8 mil. Kč) </a:t>
            </a:r>
          </a:p>
          <a:p>
            <a:pPr lvl="1"/>
            <a:r>
              <a:rPr lang="cs-CZ" sz="2000" dirty="0"/>
              <a:t>  -  </a:t>
            </a:r>
            <a:r>
              <a:rPr lang="cs-CZ" dirty="0"/>
              <a:t>Rozvíjení kvality infrastruktury pro vzdělávání a zefektivnění její dostupnosti </a:t>
            </a:r>
          </a:p>
          <a:p>
            <a:pPr lvl="1"/>
            <a:r>
              <a:rPr lang="cs-CZ" dirty="0"/>
              <a:t>  -  Modernizace stanic základní složky IZS  </a:t>
            </a:r>
          </a:p>
          <a:p>
            <a:pPr lvl="1"/>
            <a:r>
              <a:rPr lang="cs-CZ" dirty="0"/>
              <a:t>  -  Zajištění dostatečné dopravní obslužnosti a bezpečnosti s využitím udržitelných forem dopravy</a:t>
            </a:r>
          </a:p>
          <a:p>
            <a:pPr lvl="1"/>
            <a:r>
              <a:rPr lang="cs-CZ" dirty="0"/>
              <a:t>  -  Podpora rozvoje infrastruktury komunitních center a sociálního bydlení</a:t>
            </a:r>
          </a:p>
          <a:p>
            <a:pPr lvl="1"/>
            <a:r>
              <a:rPr lang="cs-CZ" dirty="0"/>
              <a:t>  -  Posílení ochrany a rozvoje kulturního dědictví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b="1" i="1" dirty="0"/>
              <a:t>OPZ - Operační program zaměstnanosti </a:t>
            </a:r>
            <a:r>
              <a:rPr lang="cs-CZ" dirty="0"/>
              <a:t>(14,1 mil. Kč – zazávazkováno 6,5 mil. Kč )</a:t>
            </a:r>
          </a:p>
          <a:p>
            <a:pPr lvl="1"/>
            <a:r>
              <a:rPr lang="cs-CZ" dirty="0"/>
              <a:t>  -  Rozvoj a zkvalitnění infrastruktury pro poskytování sociálních služeb</a:t>
            </a:r>
          </a:p>
          <a:p>
            <a:pPr lvl="1"/>
            <a:r>
              <a:rPr lang="cs-CZ" dirty="0"/>
              <a:t>  -  Vznik a rozvoj sociálních podniků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b="1" i="1" dirty="0"/>
              <a:t>OPŽP - Operační program životního prostředí </a:t>
            </a:r>
            <a:r>
              <a:rPr lang="cs-CZ" dirty="0"/>
              <a:t>(36,7 mil. Kč – žádný projekt)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Likvidace a eliminace invazních druhů rostlin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Výsadba dřevin původních druhů dřevina na nelesní půdě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Protierozní opatření a zpomalení povrchového odtoku vody vedoucí k adaptaci na změnu klimatu</a:t>
            </a:r>
          </a:p>
          <a:p>
            <a:pPr marL="800100" lvl="1" indent="-342900">
              <a:buFontTx/>
              <a:buChar char="-"/>
            </a:pPr>
            <a:r>
              <a:rPr lang="cs-CZ" dirty="0"/>
              <a:t>Zvýšení kvality životního prostředí v sídlech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2000" b="1" i="1" dirty="0"/>
              <a:t>PRV - Program rozvoje venkova</a:t>
            </a:r>
            <a:r>
              <a:rPr lang="cs-CZ" sz="2000" dirty="0"/>
              <a:t> </a:t>
            </a:r>
            <a:r>
              <a:rPr lang="cs-CZ" dirty="0"/>
              <a:t>(75,9 mil. Kč – zazávazkováno 29,1 mil. Kč)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8" name="Picture 2" descr="logo_MAS Č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22" y="193185"/>
            <a:ext cx="875901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"/>
            <a:ext cx="4882843" cy="80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7245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smtClean="0"/>
              <a:t>Preferenční </a:t>
            </a:r>
            <a:r>
              <a:rPr lang="cs-CZ" sz="3600" b="1" dirty="0"/>
              <a:t>kritéria </a:t>
            </a:r>
            <a:r>
              <a:rPr lang="cs-CZ" sz="3600" b="1" dirty="0" err="1"/>
              <a:t>Fiche</a:t>
            </a:r>
            <a:r>
              <a:rPr lang="cs-CZ" sz="3600" b="1" dirty="0"/>
              <a:t> 5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Č. 1 – Způsobilé výdaje ze kterých je stanovena dotace (2-1, 4-2, 5-3)</a:t>
            </a:r>
          </a:p>
          <a:p>
            <a:pPr marL="0" indent="0">
              <a:buNone/>
            </a:pPr>
            <a:r>
              <a:rPr lang="cs-CZ" sz="2400" dirty="0"/>
              <a:t>Č. 2 – Počet vytvořených pracovních míst v rámci projektu (2-10, 1-5,do1-0)</a:t>
            </a:r>
          </a:p>
          <a:p>
            <a:pPr marL="0" indent="0">
              <a:buNone/>
            </a:pPr>
            <a:r>
              <a:rPr lang="cs-CZ" sz="2400" dirty="0"/>
              <a:t>Č. 3 – Projekt využívá tepelné energie z OZE (5)</a:t>
            </a:r>
          </a:p>
          <a:p>
            <a:pPr marL="0" indent="0">
              <a:buNone/>
            </a:pPr>
            <a:r>
              <a:rPr lang="cs-CZ" sz="2400" dirty="0"/>
              <a:t>Č. 4 – Žadatel vykonává podnikatelskou činnost v rámci které žádá nebo jakoukoli činnost (i nepodporovanou) po dobu &lt;1-7, 5-5, 5˃0</a:t>
            </a:r>
          </a:p>
          <a:p>
            <a:pPr marL="0" indent="0">
              <a:buNone/>
            </a:pPr>
            <a:r>
              <a:rPr lang="cs-CZ" sz="2400" dirty="0"/>
              <a:t>Č. 5 – Projekt je realizován podnikem o velikosti mikro-5, malý-3, střední-1, velký-0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Předkládané přílohy MAS:</a:t>
            </a:r>
          </a:p>
          <a:p>
            <a:pPr marL="0" indent="0">
              <a:buNone/>
            </a:pPr>
            <a:r>
              <a:rPr lang="cs-CZ" sz="2400" dirty="0"/>
              <a:t>Výpis z Živnostenského/Obchodního rejstříku ne starší 3 </a:t>
            </a:r>
            <a:r>
              <a:rPr lang="cs-CZ" sz="2400" dirty="0" err="1"/>
              <a:t>měs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Příloha č. 5 – Prohlášení o zařazení podniku do kategorie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850719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0491" y="1888338"/>
            <a:ext cx="10515600" cy="4969662"/>
          </a:xfrm>
        </p:spPr>
        <p:txBody>
          <a:bodyPr>
            <a:normAutofit/>
          </a:bodyPr>
          <a:lstStyle/>
          <a:p>
            <a:r>
              <a:rPr lang="cs-CZ" b="1" dirty="0"/>
              <a:t>Alokace: </a:t>
            </a:r>
            <a:r>
              <a:rPr lang="cs-CZ" dirty="0"/>
              <a:t>2.000.000,- Kč</a:t>
            </a:r>
            <a:endParaRPr lang="cs-CZ" b="1" dirty="0"/>
          </a:p>
          <a:p>
            <a:r>
              <a:rPr lang="cs-CZ" b="1" dirty="0"/>
              <a:t>Příjemce: </a:t>
            </a:r>
          </a:p>
          <a:p>
            <a:pPr lvl="1"/>
            <a:r>
              <a:rPr lang="cs-CZ" sz="2200" dirty="0"/>
              <a:t>Vlastník, nájemce, pachtýř nebo vypůjčitel PUPFL nebo vodního toku, popř. jeho části nebo vodního útvaru</a:t>
            </a:r>
          </a:p>
          <a:p>
            <a:pPr lvl="1"/>
            <a:r>
              <a:rPr lang="cs-CZ" sz="2200" dirty="0"/>
              <a:t>Sdružení s právní subjektivitou a spolek vlastníků, nájemců, pachtýřů nebo vypůjčitelů PUPFL (Pozemek Určený k Plnění Funkcí Lesa)</a:t>
            </a:r>
          </a:p>
          <a:p>
            <a:pPr lvl="1"/>
            <a:r>
              <a:rPr lang="cs-CZ" sz="2200" dirty="0"/>
              <a:t>Určený odborný správce PUPFL nebo vodního toku, popř. jeho části v PUPFL</a:t>
            </a:r>
          </a:p>
          <a:p>
            <a:r>
              <a:rPr lang="cs-CZ" b="1" dirty="0"/>
              <a:t>Výše podpory: </a:t>
            </a:r>
            <a:r>
              <a:rPr lang="cs-CZ" dirty="0"/>
              <a:t>100 %</a:t>
            </a:r>
          </a:p>
          <a:p>
            <a:r>
              <a:rPr lang="cs-CZ" b="1" dirty="0"/>
              <a:t>Způsobilé výdaje: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sz="2000" dirty="0"/>
              <a:t>výstavby a opravy retenčních nádrží a objektů hrazení bystřin,</a:t>
            </a:r>
            <a:r>
              <a:rPr lang="cs-CZ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   - </a:t>
            </a:r>
            <a:r>
              <a:rPr lang="cs-CZ" sz="2000" dirty="0"/>
              <a:t>na drobných vodních tocích a jejich povodích – proti povodni: zkapacitnění a stabilizace koryta,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zabezpečení břehů, – proti erozi: stabilizace strží, zábrany sesuvů půdy, sanace erozních rýh,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-</a:t>
            </a:r>
            <a:r>
              <a:rPr lang="cs-CZ" sz="2400" dirty="0"/>
              <a:t> </a:t>
            </a:r>
            <a:r>
              <a:rPr lang="cs-CZ" sz="2000" dirty="0"/>
              <a:t>projekční a průzkumné práce a inženýrská činnost během realizace projektu (max. do 20 %)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      Jedná se o projekty s motivačním účinkem.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481508"/>
            <a:ext cx="10515600" cy="1307464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6 – Zvýšení retenční schopnosti půdy a přírodě blízká protipovodňová opatření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24, odstavec 1., písmeno a) Zavádění preventivních protipovodňových opatření v lesích</a:t>
            </a:r>
            <a:r>
              <a:rPr lang="cs-CZ" sz="1400" dirty="0"/>
              <a:t/>
            </a:r>
            <a:br>
              <a:rPr lang="cs-CZ" sz="1400" dirty="0"/>
            </a:b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7306913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6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6345"/>
            <a:ext cx="10515600" cy="481061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Stanovisko MŽP (dle závazného vzoru) Příloha č. 7 Pravidel </a:t>
            </a:r>
            <a:r>
              <a:rPr lang="cs-CZ" sz="2000" dirty="0"/>
              <a:t>(správa NP, </a:t>
            </a:r>
            <a:r>
              <a:rPr lang="cs-CZ" sz="2000" dirty="0" err="1"/>
              <a:t>reg.p.AOPK</a:t>
            </a:r>
            <a:r>
              <a:rPr lang="cs-CZ" sz="2000" dirty="0"/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400" dirty="0"/>
              <a:t>Souhlas odbor. lesního hospodáře (OLH) s technickým řešením projektu – (předvyplněný vzor bude součástí formuláře </a:t>
            </a:r>
            <a:r>
              <a:rPr lang="cs-CZ" sz="2400" dirty="0" err="1"/>
              <a:t>ŽoD</a:t>
            </a:r>
            <a:r>
              <a:rPr lang="cs-CZ" sz="2400" dirty="0"/>
              <a:t>)</a:t>
            </a:r>
            <a:endParaRPr lang="cs-CZ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/>
              <a:t>Pravomocné a platné Rozhodnutí o udělení licence pro výkon činnosti OLH (tato osoba musí být shodná s tím, kdo potvrdil technické řešení)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a typeface="Times New Roman" panose="02020603050405020304" pitchFamily="18" charset="0"/>
              </a:rPr>
              <a:t>Rozhodnutí stavebního úřadu, pokud nepodléhá pak projektová dokumentace vypracovaná autorizovanou osobou – prostá kopie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a typeface="Times New Roman" panose="02020603050405020304" pitchFamily="18" charset="0"/>
              </a:rPr>
              <a:t>Doklad o správcovství vodního toku (pokud se realizují výdaje na pozemku vedeném v KN jako vodní plocha a není PUPFL) – prostá kopie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400" dirty="0">
                <a:ea typeface="Times New Roman" panose="02020603050405020304" pitchFamily="18" charset="0"/>
              </a:rPr>
              <a:t>Potvrzení OLH, že se místo realizace nachází na PUPFL zahrnutých do příslušné kategorie lesa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ea typeface="Times New Roman" panose="02020603050405020304" pitchFamily="18" charset="0"/>
              </a:rPr>
              <a:t>Partnerská smlouva</a:t>
            </a:r>
          </a:p>
          <a:p>
            <a:pPr>
              <a:spcBef>
                <a:spcPts val="600"/>
              </a:spcBef>
            </a:pPr>
            <a:r>
              <a:rPr lang="cs-CZ" sz="2400" dirty="0">
                <a:ea typeface="Times New Roman" panose="02020603050405020304" pitchFamily="18" charset="0"/>
              </a:rPr>
              <a:t>Tabulka parametrů a technického řešení projektu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392623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4792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Preferenční </a:t>
            </a:r>
            <a:r>
              <a:rPr lang="cs-CZ" sz="3600" dirty="0"/>
              <a:t>kritéria </a:t>
            </a:r>
            <a:r>
              <a:rPr lang="cs-CZ" sz="3600" dirty="0" err="1"/>
              <a:t>Fiche</a:t>
            </a:r>
            <a:r>
              <a:rPr lang="cs-CZ" sz="3600" dirty="0"/>
              <a:t> 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55228"/>
            <a:ext cx="10515600" cy="4421735"/>
          </a:xfrm>
        </p:spPr>
        <p:txBody>
          <a:bodyPr>
            <a:normAutofit/>
          </a:bodyPr>
          <a:lstStyle/>
          <a:p>
            <a:r>
              <a:rPr lang="cs-CZ" sz="2400" dirty="0"/>
              <a:t>Č. 1 – Převažující kategorie lesa, kde je projekt preventivního opatření v lesích realizován </a:t>
            </a:r>
            <a:r>
              <a:rPr lang="cs-CZ" sz="2000" dirty="0"/>
              <a:t>(lesy hospodářské a zvl.urč.-5, lesy zvl. </a:t>
            </a:r>
            <a:r>
              <a:rPr lang="cs-CZ" sz="2000" dirty="0" err="1"/>
              <a:t>urč</a:t>
            </a:r>
            <a:r>
              <a:rPr lang="cs-CZ" sz="2000" dirty="0"/>
              <a:t>. s odliš. způsobem hospodaření-10, lesy ochranné-15)</a:t>
            </a:r>
          </a:p>
          <a:p>
            <a:r>
              <a:rPr lang="cs-CZ" sz="2000" dirty="0"/>
              <a:t>Č. 2 – Výše způsobilých výdajů (&lt;2-1, 4-2, 5-3)</a:t>
            </a:r>
          </a:p>
          <a:p>
            <a:r>
              <a:rPr lang="cs-CZ" sz="2000" dirty="0"/>
              <a:t>Č. 3 – žadatel realizuje projekt v povodí absolutního řádu: VI. a ˃10, V-5, IV. a &lt;2</a:t>
            </a:r>
          </a:p>
          <a:p>
            <a:r>
              <a:rPr lang="cs-CZ" sz="2000" dirty="0"/>
              <a:t>Č. 4 – Projekt má partnera (5)</a:t>
            </a:r>
          </a:p>
          <a:p>
            <a:r>
              <a:rPr lang="cs-CZ" sz="2000" dirty="0"/>
              <a:t>Č. 5 – Projekt je zaměřen na stabilizaci a zkapacitnění vodního toku (5)</a:t>
            </a:r>
          </a:p>
          <a:p>
            <a:pPr marL="0" indent="0">
              <a:buNone/>
            </a:pPr>
            <a:r>
              <a:rPr lang="cs-CZ" sz="2000" dirty="0"/>
              <a:t>Pozor na podmínku -  projekt se realizuje na PUPFL nebo na vodních tocích popř. jejich částech a vodních útvarech, které se nachází v rámci PUPFL (Projekt se může částečně nacházet i mimo PUPFL, ale pouze když obvod realizovaného projektu alespoň na 50% délky přímo přiléhá k PUPFL)</a:t>
            </a:r>
          </a:p>
          <a:p>
            <a:pPr marL="0" indent="0">
              <a:buNone/>
            </a:pPr>
            <a:r>
              <a:rPr lang="cs-CZ" sz="2000" dirty="0"/>
              <a:t>Nelze použít na opravu škod po povodních, výsadbu a obnovu zeleně.</a:t>
            </a:r>
          </a:p>
        </p:txBody>
      </p:sp>
    </p:spTree>
    <p:extLst>
      <p:ext uri="{BB962C8B-B14F-4D97-AF65-F5344CB8AC3E}">
        <p14:creationId xmlns="" xmlns:p14="http://schemas.microsoft.com/office/powerpoint/2010/main" val="983793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0790"/>
          </a:xfrm>
        </p:spPr>
        <p:txBody>
          <a:bodyPr>
            <a:normAutofit/>
          </a:bodyPr>
          <a:lstStyle/>
          <a:p>
            <a:r>
              <a:rPr lang="cs-CZ" b="1" dirty="0"/>
              <a:t>Alokace: </a:t>
            </a:r>
            <a:r>
              <a:rPr lang="cs-CZ" dirty="0"/>
              <a:t>1.903.000,- Kč</a:t>
            </a:r>
            <a:endParaRPr lang="cs-CZ" b="1" dirty="0"/>
          </a:p>
          <a:p>
            <a:r>
              <a:rPr lang="cs-CZ" b="1" dirty="0"/>
              <a:t>Příjemce:  </a:t>
            </a:r>
            <a:r>
              <a:rPr lang="cs-CZ" sz="2400" b="1" dirty="0"/>
              <a:t>- </a:t>
            </a:r>
            <a:r>
              <a:rPr lang="cs-CZ" sz="2400" dirty="0"/>
              <a:t>Vlastník, nájemce, pachtýř nebo vypůjčitel PUPFL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                  - Sdružení s právní subjektivitou a spolek vlastníků, nájemců, 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dirty="0"/>
              <a:t>                     pachtýřů nebo vypůjčitelů PUPFL</a:t>
            </a:r>
          </a:p>
          <a:p>
            <a:r>
              <a:rPr lang="cs-CZ" b="1" dirty="0"/>
              <a:t>Výše podpory: </a:t>
            </a:r>
            <a:r>
              <a:rPr lang="cs-CZ" dirty="0"/>
              <a:t>100 %</a:t>
            </a:r>
          </a:p>
          <a:p>
            <a:r>
              <a:rPr lang="cs-CZ" b="1" dirty="0"/>
              <a:t>Způsobilé výdaje: </a:t>
            </a:r>
            <a:r>
              <a:rPr lang="cs-CZ" sz="2600" dirty="0"/>
              <a:t>investiční výdaje k posílení rekreační funkce lesa, značení, výstavba a rekonstrukce stezek pro turisty(šíře </a:t>
            </a:r>
            <a:r>
              <a:rPr lang="cs-CZ" sz="2600" dirty="0" err="1"/>
              <a:t>max</a:t>
            </a:r>
            <a:r>
              <a:rPr lang="cs-CZ" sz="2600" dirty="0"/>
              <a:t> 2 m), značení významných přírodních prvků, výstavba herních a naučných prvků, fitness prvků, zřizování odpočinkových stanovišť, přístřešků, informačních tabulí, závory, opatření k údržbě prostředí, zařízení k odkládaní odpadků, zajištění bezpečnosti návštěvníků(mosty, lávky, zábradlí, stupně), nákup pozemku</a:t>
            </a:r>
          </a:p>
          <a:p>
            <a:endParaRPr lang="cs-CZ" sz="2600" dirty="0"/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51860" y="462118"/>
            <a:ext cx="10515600" cy="1491968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7 – Zajištění ochrany lesních ekosystémů, zlepšování jejich stavu a jejich udržitelné rekreační využívání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25, Neproduktivní investice v lesích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2020015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33443"/>
            <a:ext cx="10515600" cy="4824557"/>
          </a:xfrm>
        </p:spPr>
        <p:txBody>
          <a:bodyPr>
            <a:normAutofit/>
          </a:bodyPr>
          <a:lstStyle/>
          <a:p>
            <a:r>
              <a:rPr lang="cs-CZ" b="1" dirty="0"/>
              <a:t>Nezpůsobilé výdaje: </a:t>
            </a:r>
            <a:r>
              <a:rPr lang="cs-CZ" dirty="0"/>
              <a:t>stezky širší než 2 metry a lesní cesty, které budou využívány pro lesní hospodářství, novou výsadbu/obnovu zeleně, provozní výdaje, následnou údržbu a péči</a:t>
            </a:r>
          </a:p>
          <a:p>
            <a:r>
              <a:rPr lang="cs-CZ" dirty="0"/>
              <a:t>Projekt lze realizovat na PUPFL s výjimkou zvláště chráněných území a oblastí Natura 2000</a:t>
            </a:r>
          </a:p>
          <a:p>
            <a:r>
              <a:rPr lang="cs-CZ" dirty="0"/>
              <a:t>V případě nákupu se musí jednat o nezastavěný pozemek a vyjmutý ze zemědělského půdního fondu</a:t>
            </a:r>
          </a:p>
          <a:p>
            <a:r>
              <a:rPr lang="cs-CZ" dirty="0"/>
              <a:t>Projekt musí mít motivační účinek </a:t>
            </a:r>
            <a:r>
              <a:rPr lang="cs-CZ" sz="2000" dirty="0"/>
              <a:t>– žadatel nejprve předloží </a:t>
            </a:r>
            <a:r>
              <a:rPr lang="cs-CZ" sz="2000" dirty="0" err="1"/>
              <a:t>ŽoD</a:t>
            </a:r>
            <a:r>
              <a:rPr lang="cs-CZ" sz="2000" dirty="0"/>
              <a:t>, tedy před zahájením prací na projektu (nesmí zahájit stavební práce ani objednat zařízení či jiný závazek na základě kterého se investice stává nevratnou), může pořídit stavební povolení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14037"/>
            <a:ext cx="10515600" cy="1453252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7 – Zajištění ochrany lesních ekosystémů, zlepšování jejich stavu a jejich udržitelné rekreační využívání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600" b="1" dirty="0"/>
              <a:t>Článek 25, Neproduktivní investice v lesích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3851672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374" y="276636"/>
            <a:ext cx="10515600" cy="1039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7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041"/>
            <a:ext cx="10515600" cy="4610922"/>
          </a:xfrm>
        </p:spPr>
        <p:txBody>
          <a:bodyPr>
            <a:normAutofit/>
          </a:bodyPr>
          <a:lstStyle/>
          <a:p>
            <a:r>
              <a:rPr lang="cs-CZ" sz="2400" dirty="0"/>
              <a:t>Specifické přílohy nejsou požadovány</a:t>
            </a:r>
          </a:p>
          <a:p>
            <a:r>
              <a:rPr lang="cs-CZ" sz="2400" dirty="0"/>
              <a:t>Přílohy MAS: </a:t>
            </a:r>
          </a:p>
          <a:p>
            <a:pPr marL="0" indent="0">
              <a:buNone/>
            </a:pPr>
            <a:r>
              <a:rPr lang="cs-CZ" sz="2200" dirty="0"/>
              <a:t>    -   Partnerská smlouva na dobu vázanosti projektu  (minimálně 5 let)</a:t>
            </a:r>
          </a:p>
          <a:p>
            <a:pPr marL="0" indent="0">
              <a:buNone/>
            </a:pPr>
            <a:r>
              <a:rPr lang="cs-CZ" sz="2000" dirty="0"/>
              <a:t>     -   Platný LHP nebo platná LHO v níž se nachází PUPFL  s předmětem projektu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000" b="1" dirty="0">
                <a:ea typeface="Times New Roman" panose="02020603050405020304" pitchFamily="18" charset="0"/>
              </a:rPr>
              <a:t>Preferenční kritéria:</a:t>
            </a:r>
          </a:p>
          <a:p>
            <a:pPr marL="0" indent="0">
              <a:buNone/>
            </a:pPr>
            <a:r>
              <a:rPr lang="cs-CZ" sz="2400" dirty="0">
                <a:ea typeface="Times New Roman" panose="02020603050405020304" pitchFamily="18" charset="0"/>
              </a:rPr>
              <a:t>Č. 1 – Způsobilé výdaje, ze kterých je stanovena dotace, jsou ve výši: &lt;0,5-10,1-5,˃2</a:t>
            </a:r>
          </a:p>
          <a:p>
            <a:pPr marL="0" indent="0">
              <a:buNone/>
            </a:pPr>
            <a:r>
              <a:rPr lang="cs-CZ" sz="2400" dirty="0">
                <a:ea typeface="Times New Roman" panose="02020603050405020304" pitchFamily="18" charset="0"/>
              </a:rPr>
              <a:t>Č. 2 – Projekt má partnera (3)</a:t>
            </a:r>
          </a:p>
          <a:p>
            <a:pPr marL="0" indent="0">
              <a:buNone/>
            </a:pPr>
            <a:r>
              <a:rPr lang="cs-CZ" sz="2400" dirty="0">
                <a:ea typeface="Times New Roman" panose="02020603050405020304" pitchFamily="18" charset="0"/>
              </a:rPr>
              <a:t>Č. 3 – Podpora žadatele přes MAS v období 2007-2013 – NE(3)</a:t>
            </a:r>
          </a:p>
          <a:p>
            <a:pPr marL="0" indent="0">
              <a:buNone/>
            </a:pPr>
            <a:r>
              <a:rPr lang="cs-CZ" sz="2400" dirty="0">
                <a:ea typeface="Times New Roman" panose="02020603050405020304" pitchFamily="18" charset="0"/>
              </a:rPr>
              <a:t>Č. 4 – Realizace projektu na území více obcí na území MAS (3)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1766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1357"/>
            <a:ext cx="10515600" cy="4159987"/>
          </a:xfrm>
        </p:spPr>
        <p:txBody>
          <a:bodyPr>
            <a:normAutofit/>
          </a:bodyPr>
          <a:lstStyle/>
          <a:p>
            <a:r>
              <a:rPr lang="cs-CZ" b="1" dirty="0"/>
              <a:t>Alokace: </a:t>
            </a:r>
            <a:r>
              <a:rPr lang="cs-CZ" dirty="0"/>
              <a:t>3.901.600,- Kč</a:t>
            </a:r>
            <a:endParaRPr lang="cs-CZ" b="1" dirty="0"/>
          </a:p>
          <a:p>
            <a:r>
              <a:rPr lang="cs-CZ" b="1" dirty="0"/>
              <a:t>Příjemce: </a:t>
            </a:r>
            <a:endParaRPr lang="cs-CZ" dirty="0"/>
          </a:p>
          <a:p>
            <a:pPr lvl="1"/>
            <a:r>
              <a:rPr lang="cs-CZ" dirty="0"/>
              <a:t>Investice do techniky a technologií pro lesní hospodářství: Držitelé lesů – soukromé osoby(vlastníci, nájemci, pachtýři nebo vypůjčitelé), sdružení držitelů lesů s právní subjektivitou nebo spolky, obce, PO zřízené obcemi nebo kraji, dobrovolné svazky obcí</a:t>
            </a:r>
          </a:p>
          <a:p>
            <a:pPr lvl="1"/>
            <a:r>
              <a:rPr lang="cs-CZ" dirty="0"/>
              <a:t>Dřevozpracující provozovny: FO a PO </a:t>
            </a:r>
            <a:r>
              <a:rPr lang="cs-CZ" sz="2000" dirty="0"/>
              <a:t>(splňují podmínku mikro, malý nebo střední podnik)</a:t>
            </a:r>
            <a:r>
              <a:rPr lang="cs-CZ" dirty="0"/>
              <a:t>, obce, PO zřízené obcemi, DSO podnikající v lesnictví a souvisejícím odvětví</a:t>
            </a:r>
          </a:p>
          <a:p>
            <a:r>
              <a:rPr lang="cs-CZ" b="1" dirty="0"/>
              <a:t>Výše podpory: </a:t>
            </a:r>
            <a:r>
              <a:rPr lang="cs-CZ" dirty="0"/>
              <a:t>50 %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45166"/>
            <a:ext cx="10515600" cy="1147695"/>
          </a:xfrm>
        </p:spPr>
        <p:txBody>
          <a:bodyPr>
            <a:normAutofit fontScale="90000"/>
          </a:bodyPr>
          <a:lstStyle/>
          <a:p>
            <a:pPr fontAlgn="ctr"/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8 – Podpora lesnictví</a:t>
            </a:r>
            <a:r>
              <a:rPr lang="cs-CZ" sz="1400" dirty="0"/>
              <a:t/>
            </a:r>
            <a:br>
              <a:rPr lang="cs-CZ" sz="1400" dirty="0"/>
            </a:br>
            <a:r>
              <a:rPr lang="cs-CZ" sz="1600" b="1" dirty="0"/>
              <a:t>Článek 26 Investice do lesnických technologií a zpracování lesnických produktů, jejich mobilizace a uvádění na trh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30998557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98142"/>
            <a:ext cx="10515600" cy="50520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Způsobilé výdaje: </a:t>
            </a:r>
            <a:r>
              <a:rPr lang="cs-CZ" sz="2600" dirty="0"/>
              <a:t>Stroje a technologie (vč. koně) na obnovu, výchovu a těžbu lesních porostů včetně přibližování, zpracování potěžebních zbytků, příprava půdy před zalesněním, stroje, zařízení a stavby pro školkařskou činnost, údržbu a opravy lesních cest, mobilní stroje pro sortimentaci a pořez dříví, výstavba či modernizace provozu (i vybavení), nákup nemovitosti v případě dřevozpracujícího provozu, kůň(chladnokrevník, absolvoval výkonnostní zkoušky) a vyvážecí vlek za koně pouze FO  a PO, pokud jsou malým a středním podnikem poskytujícím služby v lesnictví.                                                                                                                 Minimální výměra PUPFL – 3 ha – nevztahuje se kůň pro práci v lese</a:t>
            </a:r>
          </a:p>
          <a:p>
            <a:r>
              <a:rPr lang="cs-CZ" b="1" dirty="0"/>
              <a:t>Nezpůsobilé výdaje: </a:t>
            </a:r>
            <a:r>
              <a:rPr lang="cs-CZ" dirty="0"/>
              <a:t>Pořízení techniky a technologie s výkonem nad 150kW, s hmotností nad 6,0 t. Nepodporuje se ostatní navazující zpracování dřeva vč. technologie  pro výrobu nábytku, dveří, oken, zárubní.</a:t>
            </a:r>
          </a:p>
          <a:p>
            <a:r>
              <a:rPr lang="cs-CZ" dirty="0"/>
              <a:t>Ano – stroje na mechanické zpracování dřeva(výroba řeziva a jeho základní opracování, sušení a impregnace masivního dřeva)</a:t>
            </a:r>
          </a:p>
          <a:p>
            <a:r>
              <a:rPr lang="cs-CZ" b="1" dirty="0"/>
              <a:t>Školkařská činnost: </a:t>
            </a:r>
            <a:r>
              <a:rPr lang="cs-CZ" dirty="0"/>
              <a:t>podpora pouze lesních školek, které jsou součástí lesnického podniku a provozují školkařskou činnost na PUPFL. Žadatel musí být evidován v systému evidence reprodukčního materiálu (ERMA) jako provozovatel školkařské činnosti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38200" y="324316"/>
            <a:ext cx="10515600" cy="1147695"/>
          </a:xfrm>
        </p:spPr>
        <p:txBody>
          <a:bodyPr>
            <a:normAutofit fontScale="90000"/>
          </a:bodyPr>
          <a:lstStyle/>
          <a:p>
            <a:pPr algn="ctr" fontAlgn="ctr"/>
            <a:r>
              <a:rPr lang="cs-CZ" sz="3600" b="1" u="sng" dirty="0" smtClean="0"/>
              <a:t/>
            </a:r>
            <a:br>
              <a:rPr lang="cs-CZ" sz="3600" b="1" u="sng" dirty="0" smtClean="0"/>
            </a:br>
            <a:r>
              <a:rPr lang="cs-CZ" sz="3600" b="1" u="sng" dirty="0" err="1" smtClean="0"/>
              <a:t>Fiche</a:t>
            </a:r>
            <a:r>
              <a:rPr lang="cs-CZ" sz="3600" b="1" u="sng" dirty="0" smtClean="0"/>
              <a:t> </a:t>
            </a:r>
            <a:r>
              <a:rPr lang="cs-CZ" sz="3600" b="1" u="sng" dirty="0"/>
              <a:t>8 – Podpora lesnictví</a:t>
            </a:r>
            <a: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b="1" dirty="0"/>
              <a:t>Článek 26 Investice do lesnických technologií a zpracování lesnických produktů, jejich mobilizace a uvádění na trh</a:t>
            </a:r>
            <a:endParaRPr lang="cs-CZ" sz="1400" b="1" dirty="0"/>
          </a:p>
        </p:txBody>
      </p:sp>
    </p:spTree>
    <p:extLst>
      <p:ext uri="{BB962C8B-B14F-4D97-AF65-F5344CB8AC3E}">
        <p14:creationId xmlns="" xmlns:p14="http://schemas.microsoft.com/office/powerpoint/2010/main" val="1725458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1860" y="252987"/>
            <a:ext cx="10515600" cy="104523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3600" b="1" dirty="0" err="1" smtClean="0"/>
              <a:t>Fiche</a:t>
            </a:r>
            <a:r>
              <a:rPr lang="cs-CZ" sz="3600" b="1" dirty="0" smtClean="0"/>
              <a:t> </a:t>
            </a:r>
            <a:r>
              <a:rPr lang="cs-CZ" sz="3600" b="1" dirty="0"/>
              <a:t>8 – Seznam předkládaných příloh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77244"/>
            <a:ext cx="10515600" cy="4916464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Přehled PUPFL, na kterých bude stroj využíván – příl.č.10</a:t>
            </a:r>
          </a:p>
          <a:p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Dokument o schválení Lesního hospodářského plánu nebo potvrzení o převzetí lesní hospodářské osnovy (protokolárně převzatý vlastnický separát) pro pozemky uvedené v </a:t>
            </a:r>
            <a:r>
              <a:rPr lang="cs-CZ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příl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č.10</a:t>
            </a:r>
          </a:p>
          <a:p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Technická specifikace techniky, technologie atp. – jen na stroje a technologie šetrné k životnímu prostředí (</a:t>
            </a:r>
            <a:r>
              <a:rPr lang="cs-CZ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výkon motoru do 150 kW, největší technicky přípustná hmotnost do 6 t na každou nápravu) – ověřuje se v technickém průkazu nebo technickém osvědčení vozidla</a:t>
            </a:r>
          </a:p>
          <a:p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Podpora musí mít motivační účinek.</a:t>
            </a:r>
          </a:p>
          <a:p>
            <a:pPr marL="0" indent="0">
              <a:buNone/>
            </a:pPr>
            <a:endParaRPr lang="cs-CZ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Přílohy MAS: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Platná Partnerská smlouva uzavřená minimálně na dobu vázanosti projektu</a:t>
            </a:r>
          </a:p>
          <a:p>
            <a:pPr>
              <a:buFontTx/>
              <a:buChar char="-"/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Prokázání snížení průměrné spotřeby paliva na jednotku výkonu (TP stroje)</a:t>
            </a:r>
          </a:p>
          <a:p>
            <a:pPr marL="0" indent="0">
              <a:buNone/>
            </a:pPr>
            <a:endParaRPr lang="cs-CZ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85944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5520" y="579121"/>
            <a:ext cx="10398760" cy="792479"/>
          </a:xfrm>
        </p:spPr>
        <p:txBody>
          <a:bodyPr anchor="t"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Základní </a:t>
            </a:r>
            <a:r>
              <a:rPr lang="cs-CZ" b="1" dirty="0"/>
              <a:t>data k výzvě č. 05 PRV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285876" y="1945172"/>
            <a:ext cx="10126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02. 01. 2019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17. 01. – 01. 02. 2019 </a:t>
            </a:r>
          </a:p>
          <a:p>
            <a:r>
              <a:rPr lang="cs-CZ" sz="2800" dirty="0"/>
              <a:t>      elektronicky přes Portál farmáře, osobně některé přílohy v</a:t>
            </a:r>
          </a:p>
          <a:p>
            <a:r>
              <a:rPr lang="cs-CZ" sz="2800" dirty="0"/>
              <a:t>      listinné podobě (po telefonické domluvě– tel., email)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Registrace na SZIF: 29. 03. 2019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Místo podání žádosti: kancelář MAS, Chodské nám. 75, Domažlice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50 000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5 000 000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Územní vymezení: celé území MAS </a:t>
            </a:r>
          </a:p>
        </p:txBody>
      </p:sp>
      <p:pic>
        <p:nvPicPr>
          <p:cNvPr id="8" name="Picture 2" descr="logo_MAS Č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22" y="193185"/>
            <a:ext cx="875901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"/>
            <a:ext cx="4882843" cy="80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008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647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Preferenční </a:t>
            </a:r>
            <a:r>
              <a:rPr lang="cs-CZ" sz="3600" dirty="0"/>
              <a:t>kritéria </a:t>
            </a:r>
            <a:r>
              <a:rPr lang="cs-CZ" sz="3600" dirty="0" err="1"/>
              <a:t>Fiche</a:t>
            </a:r>
            <a:r>
              <a:rPr lang="cs-CZ" sz="3600" dirty="0"/>
              <a:t> 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66041"/>
            <a:ext cx="10515600" cy="4610922"/>
          </a:xfrm>
        </p:spPr>
        <p:txBody>
          <a:bodyPr>
            <a:normAutofit/>
          </a:bodyPr>
          <a:lstStyle/>
          <a:p>
            <a:r>
              <a:rPr lang="cs-CZ" sz="2400" dirty="0"/>
              <a:t>Č. 1 – Způsobilé výdaje, ze kterých je stanovena dotace, jsou ve výši: </a:t>
            </a:r>
            <a:r>
              <a:rPr lang="cs-CZ" sz="2200" dirty="0"/>
              <a:t>&lt;2-1, 4-2, 5-3</a:t>
            </a:r>
          </a:p>
          <a:p>
            <a:r>
              <a:rPr lang="cs-CZ" sz="2200" dirty="0"/>
              <a:t>Č. 2 – Projekt má partnera (3)</a:t>
            </a:r>
          </a:p>
          <a:p>
            <a:r>
              <a:rPr lang="cs-CZ" sz="2200" dirty="0"/>
              <a:t>Č. 3 – Počet vytvořených pracovních míst: 2-10, 1-5, 0,5-2</a:t>
            </a:r>
          </a:p>
          <a:p>
            <a:r>
              <a:rPr lang="cs-CZ" sz="2200" dirty="0"/>
              <a:t>Č. 4 – V rámci realizace projektu dojde ke snížení provozních nákladů na pohonné hmoty</a:t>
            </a:r>
          </a:p>
          <a:p>
            <a:pPr marL="0" indent="0">
              <a:buNone/>
            </a:pPr>
            <a:r>
              <a:rPr lang="cs-CZ" sz="2200" dirty="0"/>
              <a:t>               (pořídí stroj a dojde-5, pořídí stroj a nedojde-0, nepořídí stroj-3)    </a:t>
            </a:r>
          </a:p>
        </p:txBody>
      </p:sp>
    </p:spTree>
    <p:extLst>
      <p:ext uri="{BB962C8B-B14F-4D97-AF65-F5344CB8AC3E}">
        <p14:creationId xmlns="" xmlns:p14="http://schemas.microsoft.com/office/powerpoint/2010/main" val="760431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Jak </a:t>
            </a:r>
            <a:r>
              <a:rPr lang="cs-CZ" b="1" dirty="0"/>
              <a:t>podat žádost o dotaci přes MAS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Žadatel si zřídí přístup/zaregistruje na Portál Farmáře</a:t>
            </a:r>
          </a:p>
          <a:p>
            <a:r>
              <a:rPr lang="cs-CZ" dirty="0"/>
              <a:t>Žadatel na svém Portálu Farmář vygeneruje Žádost = formulář a vyplní jej (postup-MENU-Instruktážní list)</a:t>
            </a:r>
          </a:p>
          <a:p>
            <a:r>
              <a:rPr lang="cs-CZ" dirty="0"/>
              <a:t>Tento kompletně vyplněný formulář vč. příloh odešle prostřednictvím Portálu farmáře na MAS – termín: </a:t>
            </a:r>
            <a:r>
              <a:rPr lang="cs-CZ" b="1" dirty="0"/>
              <a:t>od 17.1. do 01.2.2019 </a:t>
            </a:r>
          </a:p>
          <a:p>
            <a:r>
              <a:rPr lang="cs-CZ" dirty="0"/>
              <a:t>MAS provede administrativní kontrolu žádosti (obsahová správnost, přijatelnost) – v případě potřeby je žadatel vyzván k opravě žádosti max. 2x s termínem 5 pracovních dní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178321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Administrativní </a:t>
            </a:r>
            <a:r>
              <a:rPr lang="cs-CZ" b="1" dirty="0"/>
              <a:t>kontrola 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Výběrová komise MAS zhodnotí projekty dle preferenčních kritérií </a:t>
            </a:r>
          </a:p>
          <a:p>
            <a:pPr marL="0" indent="0">
              <a:buNone/>
            </a:pPr>
            <a:r>
              <a:rPr lang="cs-CZ" sz="2400" dirty="0"/>
              <a:t>(Hodnocení projektů provádí nezávisle dva hodnotitelé VK – vyplňují kontrolní listy,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/>
              <a:t>Sestaví pořadí projektů za každou </a:t>
            </a:r>
            <a:r>
              <a:rPr lang="cs-CZ" sz="2400" dirty="0" err="1"/>
              <a:t>Fichi</a:t>
            </a:r>
            <a:r>
              <a:rPr lang="cs-CZ" sz="2400" dirty="0"/>
              <a:t> zvlášť podle počtu dosažených bodů)</a:t>
            </a:r>
          </a:p>
          <a:p>
            <a:r>
              <a:rPr lang="cs-CZ" dirty="0"/>
              <a:t>Výkonná rada MAS provede na základě tohoto zhodnocení výběr projektů k obdržení dotace </a:t>
            </a:r>
            <a:r>
              <a:rPr lang="cs-CZ" sz="2400" dirty="0"/>
              <a:t> </a:t>
            </a:r>
            <a:r>
              <a:rPr lang="cs-CZ" sz="2000" dirty="0"/>
              <a:t>(do 20 prac. dnů od zasedání VK)</a:t>
            </a:r>
            <a:r>
              <a:rPr lang="cs-CZ" sz="2400" dirty="0"/>
              <a:t>       </a:t>
            </a:r>
          </a:p>
          <a:p>
            <a:pPr lvl="1"/>
            <a:r>
              <a:rPr lang="cs-CZ" dirty="0"/>
              <a:t>Do výběru projektů jsou zařazeny jen ty projekty, které dosáhly alespoň minimální počet stanovených bodů pro danou </a:t>
            </a:r>
            <a:r>
              <a:rPr lang="cs-CZ" dirty="0" err="1"/>
              <a:t>Fichi</a:t>
            </a:r>
            <a:endParaRPr lang="cs-CZ" dirty="0"/>
          </a:p>
          <a:p>
            <a:pPr lvl="1"/>
            <a:r>
              <a:rPr lang="cs-CZ" dirty="0"/>
              <a:t>V případě bodové shody má přednost projekt s vyšším počtem vytvořených pracovních míst a v případě i této shody bodů, bude zvýhodněno místo realizace v obci, která má méně obyvatel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679925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Administrativní </a:t>
            </a:r>
            <a:r>
              <a:rPr lang="cs-CZ" b="1" dirty="0"/>
              <a:t>kontrola a 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7525"/>
            <a:ext cx="10515600" cy="4351338"/>
          </a:xfrm>
        </p:spPr>
        <p:txBody>
          <a:bodyPr/>
          <a:lstStyle/>
          <a:p>
            <a:r>
              <a:rPr lang="cs-CZ" dirty="0"/>
              <a:t>Hraniční projekt – </a:t>
            </a:r>
            <a:r>
              <a:rPr lang="cs-CZ" sz="2400" dirty="0"/>
              <a:t>alokace dané </a:t>
            </a:r>
            <a:r>
              <a:rPr lang="cs-CZ" sz="2400" dirty="0" err="1"/>
              <a:t>Fiche</a:t>
            </a:r>
            <a:r>
              <a:rPr lang="cs-CZ" sz="2400" dirty="0"/>
              <a:t> bude navýšena o potřebné finanční prostředky z jiné </a:t>
            </a:r>
            <a:r>
              <a:rPr lang="cs-CZ" sz="2400" dirty="0" err="1"/>
              <a:t>Fiche</a:t>
            </a:r>
            <a:r>
              <a:rPr lang="cs-CZ" sz="2400" dirty="0"/>
              <a:t>, která nebyla dočerpána</a:t>
            </a:r>
            <a:r>
              <a:rPr lang="cs-CZ" dirty="0"/>
              <a:t> </a:t>
            </a:r>
            <a:r>
              <a:rPr lang="cs-CZ" sz="2000" dirty="0"/>
              <a:t>– viz Interní postupy PRV</a:t>
            </a:r>
          </a:p>
          <a:p>
            <a:r>
              <a:rPr lang="cs-CZ" dirty="0"/>
              <a:t>žadatel je o výsledku informován do 5 dnů od schválení výběru a současně je ve shodném termínu na internetových stránkách MAS zveřejněn seznam vybraných a nevybraných žádostí</a:t>
            </a:r>
          </a:p>
          <a:p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33270452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Jak </a:t>
            </a:r>
            <a:r>
              <a:rPr lang="cs-CZ" b="1" dirty="0"/>
              <a:t>dál se žádostí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 vybranou žádost elektronicky podepíše a uzamkne a vrátí v elektronické podobě žadateli zpět vč. příloh </a:t>
            </a:r>
            <a:r>
              <a:rPr lang="cs-CZ" sz="2400" dirty="0"/>
              <a:t>(minimálně 3 </a:t>
            </a:r>
            <a:r>
              <a:rPr lang="cs-CZ" sz="2400" dirty="0" err="1"/>
              <a:t>prac.dny</a:t>
            </a:r>
            <a:r>
              <a:rPr lang="cs-CZ" sz="2400" dirty="0"/>
              <a:t> před finálním termínem)</a:t>
            </a:r>
          </a:p>
          <a:p>
            <a:r>
              <a:rPr lang="cs-CZ" dirty="0"/>
              <a:t>Žadatel odešle tuto žádost přes svůj Portál Farmáře na SZIF České Budějovice – </a:t>
            </a:r>
            <a:r>
              <a:rPr lang="cs-CZ" b="1" dirty="0"/>
              <a:t>do 29.3.2019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751105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Žádosti </a:t>
            </a:r>
            <a:r>
              <a:rPr lang="cs-CZ" b="1" dirty="0"/>
              <a:t>s výběrovým/zadávacím řízením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Žadatel předloží na MAS kompletní dokumentaci k výběrovému/ zadávacímu řízení – do 63. kalendářního dne od registrace žádosti na RO SZIF </a:t>
            </a:r>
            <a:r>
              <a:rPr lang="cs-CZ" sz="2400" dirty="0"/>
              <a:t>(29.3.2019/31.5.2019)- </a:t>
            </a:r>
            <a:r>
              <a:rPr lang="cs-CZ" sz="2400" b="1" dirty="0">
                <a:solidFill>
                  <a:srgbClr val="FF0000"/>
                </a:solidFill>
              </a:rPr>
              <a:t>elektronicky </a:t>
            </a:r>
            <a:r>
              <a:rPr lang="cs-CZ" sz="2400" dirty="0"/>
              <a:t>(případně vybrané přílohy v listinné podobě)</a:t>
            </a:r>
          </a:p>
          <a:p>
            <a:r>
              <a:rPr lang="cs-CZ" dirty="0"/>
              <a:t>MAS provede kontrolu převzaté dokumentace, ověří ji elektronickým podpisem a vrátí žadateli </a:t>
            </a:r>
            <a:r>
              <a:rPr lang="cs-CZ" sz="2400" dirty="0"/>
              <a:t>(vše se děje mailem)</a:t>
            </a:r>
          </a:p>
          <a:p>
            <a:r>
              <a:rPr lang="cs-CZ" dirty="0"/>
              <a:t>Žadatel předloží tuto kompletní dokumentaci s elektronickým podpisem MAS na RO SZIF do 70 kalendářních dnů </a:t>
            </a:r>
            <a:r>
              <a:rPr lang="cs-CZ" sz="2000" dirty="0"/>
              <a:t>(7.6.2019)</a:t>
            </a:r>
            <a:r>
              <a:rPr lang="cs-CZ" dirty="0"/>
              <a:t> od registrace jeho Žádosti na RO SZIF – </a:t>
            </a:r>
            <a:r>
              <a:rPr lang="cs-CZ" sz="2400" dirty="0"/>
              <a:t>přes svůj Portál farmáře</a:t>
            </a:r>
          </a:p>
          <a:p>
            <a:r>
              <a:rPr lang="cs-CZ" sz="2400" dirty="0"/>
              <a:t>Údaje z provedeného výběrového/zadávacího řízení se vkládají do Aktualizovaného formuláře ŽOD vč. všech příloh provedeného výběrového/ zadávacího řízení </a:t>
            </a:r>
            <a:r>
              <a:rPr lang="cs-CZ" sz="2000" dirty="0"/>
              <a:t>(pokud je v ŽOD uveden cenový marketing, přílohy k VZ se nedokládají)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335351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Postup žádosti na SZIF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SZIF – provede administrativní kontrolu – lhůta 70 resp. 140 kalendářních dnů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případné opravy se provádí nejprve prostřednictvím MAS</a:t>
            </a:r>
          </a:p>
          <a:p>
            <a:r>
              <a:rPr lang="cs-CZ" dirty="0"/>
              <a:t>SZIF schvaluje žádosti – průběžně, nejprve žádosti bez výběrového / zadávacího řízení (marketing)</a:t>
            </a:r>
          </a:p>
          <a:p>
            <a:r>
              <a:rPr lang="cs-CZ" dirty="0"/>
              <a:t>SZIF u schválených projektů vyzve žadatele prostřednictvím Portálu Farmář k podpisu Dohody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60998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71784" y="2602373"/>
            <a:ext cx="4048432" cy="66193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Děkujeme za pozornost</a:t>
            </a:r>
          </a:p>
        </p:txBody>
      </p:sp>
    </p:spTree>
    <p:extLst>
      <p:ext uri="{BB962C8B-B14F-4D97-AF65-F5344CB8AC3E}">
        <p14:creationId xmlns="" xmlns:p14="http://schemas.microsoft.com/office/powerpoint/2010/main" val="62145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" t="9149" b="-1"/>
          <a:stretch/>
        </p:blipFill>
        <p:spPr>
          <a:xfrm>
            <a:off x="3892206" y="748145"/>
            <a:ext cx="3931917" cy="5772891"/>
          </a:xfrm>
          <a:prstGeom prst="rect">
            <a:avLst/>
          </a:prstGeom>
        </p:spPr>
      </p:pic>
      <p:pic>
        <p:nvPicPr>
          <p:cNvPr id="7" name="Picture 2" descr="logo_MAS Č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22" y="193185"/>
            <a:ext cx="875901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"/>
            <a:ext cx="4882843" cy="80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262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543691"/>
              </p:ext>
            </p:extLst>
          </p:nvPr>
        </p:nvGraphicFramePr>
        <p:xfrm>
          <a:off x="387927" y="1057423"/>
          <a:ext cx="11458632" cy="4758206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431800" dir="8580000">
                    <a:schemeClr val="tx1">
                      <a:lumMod val="50000"/>
                      <a:lumOff val="50000"/>
                      <a:alpha val="67000"/>
                    </a:schemeClr>
                  </a:innerShdw>
                </a:effectLst>
                <a:tableStyleId>{5C22544A-7EE6-4342-B048-85BDC9FD1C3A}</a:tableStyleId>
              </a:tblPr>
              <a:tblGrid>
                <a:gridCol w="1461365">
                  <a:extLst>
                    <a:ext uri="{9D8B030D-6E8A-4147-A177-3AD203B41FA5}">
                      <a16:colId xmlns="" xmlns:a16="http://schemas.microsoft.com/office/drawing/2014/main" val="1401306273"/>
                    </a:ext>
                  </a:extLst>
                </a:gridCol>
                <a:gridCol w="5138656">
                  <a:extLst>
                    <a:ext uri="{9D8B030D-6E8A-4147-A177-3AD203B41FA5}">
                      <a16:colId xmlns="" xmlns:a16="http://schemas.microsoft.com/office/drawing/2014/main" val="3265077161"/>
                    </a:ext>
                  </a:extLst>
                </a:gridCol>
                <a:gridCol w="3154185">
                  <a:extLst>
                    <a:ext uri="{9D8B030D-6E8A-4147-A177-3AD203B41FA5}">
                      <a16:colId xmlns="" xmlns:a16="http://schemas.microsoft.com/office/drawing/2014/main" val="72245464"/>
                    </a:ext>
                  </a:extLst>
                </a:gridCol>
                <a:gridCol w="1704426">
                  <a:extLst>
                    <a:ext uri="{9D8B030D-6E8A-4147-A177-3AD203B41FA5}">
                      <a16:colId xmlns="" xmlns:a16="http://schemas.microsoft.com/office/drawing/2014/main" val="2265897702"/>
                    </a:ext>
                  </a:extLst>
                </a:gridCol>
              </a:tblGrid>
              <a:tr h="707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Číslo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Název </a:t>
                      </a:r>
                      <a:r>
                        <a:rPr lang="cs-CZ" sz="2000" kern="12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Vazba </a:t>
                      </a:r>
                      <a:r>
                        <a:rPr lang="cs-CZ" sz="2000" dirty="0" err="1">
                          <a:effectLst/>
                        </a:rPr>
                        <a:t>Fiche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na článek Nařízení EP a Rady (EU) č. 1305/2013</a:t>
                      </a:r>
                      <a:endParaRPr lang="cs-CZ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Alokace</a:t>
                      </a:r>
                      <a:endParaRPr lang="cs-CZ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effectLst/>
                        </a:rPr>
                        <a:t>pro 4. výzvu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4228933534"/>
                  </a:ext>
                </a:extLst>
              </a:tr>
              <a:tr h="347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F1 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Rozvoj a modernizace zemědělství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Článek 17, odstavec 1., písmeno a) – Investice do zemědělských podniků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 1.950.397,- Kč 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1387747682"/>
                  </a:ext>
                </a:extLst>
              </a:tr>
              <a:tr h="532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Rozšíření a podpora nabídky místních produktů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effectLst/>
                        </a:rPr>
                        <a:t>Článek 17, odstavec 1., písmeno b) - Zpracování a uvádění na trh zemědělských produktů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7.226.954,-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2528578613"/>
                  </a:ext>
                </a:extLst>
              </a:tr>
              <a:tr h="347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F3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Podpora lesnické infrastruktury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Článek 17, odstavec 1., písmeno c) – Lesnická infrastruktura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1.200.000,-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1325783501"/>
                  </a:ext>
                </a:extLst>
              </a:tr>
              <a:tr h="781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F5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Podpora zakládání a rozvoje mikro podniků, malých a středních podniků a diverzifikace činností zemědělských subjektů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Článek 19, odstavec 1., písmeno b) –  Podpora investic na založení nebo rozvoj nezemědělských činností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3.628.805,-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888830132"/>
                  </a:ext>
                </a:extLst>
              </a:tr>
              <a:tr h="639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Zvýšení retenční schopnosti půdy a přírodě blízká protipovodňová opatření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Článek 24, odstavec 1., písmeno a) Zavádění preventivních protipovodňových opatření v lesích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2.000.000,-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2483489370"/>
                  </a:ext>
                </a:extLst>
              </a:tr>
              <a:tr h="68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F7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Zajištění ochrany lesních ekosystémů, zlepšování jejich stavu a jejich udržitelné rekreační využívání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Článek 25, Neproduktivní investice v lesích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1.903.000,-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1629407870"/>
                  </a:ext>
                </a:extLst>
              </a:tr>
              <a:tr h="639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effectLst/>
                        </a:rPr>
                        <a:t>F8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Podpora lesnictví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Článek 26 Investice do lesnických technologií a zpracování lesnických produktů, jejich mobilizace a uvádění na trh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3.901.600,- Kč</a:t>
                      </a:r>
                      <a:endParaRPr lang="cs-CZ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7948" marR="37948" marT="0" marB="0" anchor="ctr"/>
                </a:tc>
                <a:extLst>
                  <a:ext uri="{0D108BD9-81ED-4DB2-BD59-A6C34878D82A}">
                    <a16:rowId xmlns="" xmlns:a16="http://schemas.microsoft.com/office/drawing/2014/main" val="628722752"/>
                  </a:ext>
                </a:extLst>
              </a:tr>
            </a:tbl>
          </a:graphicData>
        </a:graphic>
      </p:graphicFrame>
      <p:pic>
        <p:nvPicPr>
          <p:cNvPr id="5" name="Picture 2" descr="logo_MAS Č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22" y="193185"/>
            <a:ext cx="875901" cy="52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1"/>
            <a:ext cx="4882843" cy="805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235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Pravidla </a:t>
            </a:r>
            <a:r>
              <a:rPr lang="cs-CZ" dirty="0"/>
              <a:t>PRV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Ministerstvo zemědělství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Č.J.: 53977/2018-MZE-14113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/>
              <a:t>PRAVIDLA, kterými se stanovují podmínky pro poskytování dotace na Projekty rozvoje venkova na období 2014 – 2020 (dále jen „Pravidla“)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400" dirty="0"/>
              <a:t>účinná od 30.10.2018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dirty="0"/>
          </a:p>
          <a:p>
            <a:pPr marL="0" indent="0">
              <a:spcBef>
                <a:spcPts val="0"/>
              </a:spcBef>
              <a:buNone/>
            </a:pPr>
            <a:r>
              <a:rPr lang="cs-CZ" sz="2000" dirty="0"/>
              <a:t>Obsah: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Obecné podmínky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Společné podmínky pro všechny aktivity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Specifické podmínky pro aktivity dle jednotlivých článků</a:t>
            </a:r>
          </a:p>
          <a:p>
            <a:pPr marL="457200" indent="-457200">
              <a:spcBef>
                <a:spcPts val="0"/>
              </a:spcBef>
              <a:buAutoNum type="alphaUcPeriod"/>
            </a:pPr>
            <a:r>
              <a:rPr lang="cs-CZ" sz="2000" dirty="0"/>
              <a:t>Přílohy</a:t>
            </a:r>
          </a:p>
          <a:p>
            <a:pPr marL="0" indent="0"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>
                <a:hlinkClick r:id="rId2"/>
              </a:rPr>
              <a:t>www.szif.cz</a:t>
            </a:r>
            <a:r>
              <a:rPr lang="cs-CZ" sz="1800" dirty="0"/>
              <a:t> → SZIF POSKYTUJE → Program rozvoje venkova 2014 – 2020 → Opatření → M19 Podpora místního rozvoje na základě iniciativy LEADER → ke stažení</a:t>
            </a:r>
          </a:p>
        </p:txBody>
      </p:sp>
      <p:pic>
        <p:nvPicPr>
          <p:cNvPr id="4" name="Obrázek 3" descr="IROP_CZ_RO_B_C RGB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6764" y="0"/>
            <a:ext cx="4793671" cy="790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693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1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A. Obecné podmínky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14425"/>
            <a:ext cx="10515600" cy="53168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Obecná ustanovení:</a:t>
            </a:r>
          </a:p>
          <a:p>
            <a:pPr marL="0" indent="0">
              <a:buNone/>
            </a:pPr>
            <a:r>
              <a:rPr lang="cs-CZ" sz="4400" b="1" dirty="0"/>
              <a:t>. </a:t>
            </a:r>
            <a:r>
              <a:rPr lang="cs-CZ" b="1" dirty="0"/>
              <a:t>  Projekt musí splňovat popis, účel a rozsah </a:t>
            </a:r>
            <a:r>
              <a:rPr lang="cs-CZ" b="1" dirty="0" err="1"/>
              <a:t>Fiche</a:t>
            </a:r>
            <a:r>
              <a:rPr lang="cs-CZ" b="1" dirty="0"/>
              <a:t>, musí být funkčním celkem</a:t>
            </a:r>
          </a:p>
          <a:p>
            <a:pPr marL="0" indent="0">
              <a:buNone/>
            </a:pPr>
            <a:r>
              <a:rPr lang="cs-CZ" b="1" dirty="0"/>
              <a:t>.    Žadatel musí splňovat definici žadatele od data podání ŽOD</a:t>
            </a:r>
          </a:p>
          <a:p>
            <a:r>
              <a:rPr lang="cs-CZ" b="1" dirty="0"/>
              <a:t>Financování </a:t>
            </a:r>
            <a:r>
              <a:rPr lang="cs-CZ" b="1" u="sng" dirty="0"/>
              <a:t>EX – POST</a:t>
            </a:r>
            <a:r>
              <a:rPr lang="cs-CZ" u="sng" dirty="0"/>
              <a:t>,</a:t>
            </a:r>
            <a:r>
              <a:rPr lang="cs-CZ" dirty="0"/>
              <a:t> realizace projektu si žadatel zabezpečuje z vlastních zdrojů – podpora následuje po realizaci projektu.</a:t>
            </a:r>
          </a:p>
          <a:p>
            <a:r>
              <a:rPr lang="cs-CZ" dirty="0"/>
              <a:t>Délka realizace projektu je </a:t>
            </a:r>
            <a:r>
              <a:rPr lang="cs-CZ" b="1" dirty="0"/>
              <a:t>max. 24 měsíců </a:t>
            </a:r>
            <a:r>
              <a:rPr lang="cs-CZ" dirty="0"/>
              <a:t>od podpisu dohody.</a:t>
            </a:r>
          </a:p>
          <a:p>
            <a:r>
              <a:rPr lang="cs-CZ" b="1" dirty="0"/>
              <a:t>Výdaje na projekt nesmí vzniknout před datem podání </a:t>
            </a:r>
            <a:r>
              <a:rPr lang="cs-CZ" b="1" dirty="0" err="1"/>
              <a:t>ŽoD</a:t>
            </a:r>
            <a:r>
              <a:rPr lang="cs-CZ" b="1" dirty="0"/>
              <a:t> na  MAS</a:t>
            </a:r>
            <a:r>
              <a:rPr lang="cs-CZ" dirty="0"/>
              <a:t>. (projekty s motivačním účinkem-F2,3,5,6,7,8)</a:t>
            </a:r>
          </a:p>
          <a:p>
            <a:r>
              <a:rPr lang="cs-CZ" dirty="0"/>
              <a:t>Žadatel může za danou </a:t>
            </a:r>
            <a:r>
              <a:rPr lang="cs-CZ" dirty="0" err="1"/>
              <a:t>Fichi</a:t>
            </a:r>
            <a:r>
              <a:rPr lang="cs-CZ" dirty="0"/>
              <a:t> v dané výzvě MAS odeslat pouze </a:t>
            </a:r>
            <a:r>
              <a:rPr lang="cs-CZ" b="1" dirty="0"/>
              <a:t>jednu</a:t>
            </a:r>
            <a:r>
              <a:rPr lang="cs-CZ" dirty="0"/>
              <a:t> </a:t>
            </a:r>
            <a:r>
              <a:rPr lang="cs-CZ" dirty="0" err="1"/>
              <a:t>ŽoD</a:t>
            </a:r>
            <a:r>
              <a:rPr lang="cs-CZ" dirty="0"/>
              <a:t> na stejný předmět podnikání</a:t>
            </a:r>
          </a:p>
          <a:p>
            <a:r>
              <a:rPr lang="cs-CZ" b="1" dirty="0"/>
              <a:t>Stavební povolení </a:t>
            </a:r>
            <a:r>
              <a:rPr lang="cs-CZ" dirty="0"/>
              <a:t>musí být </a:t>
            </a:r>
            <a:r>
              <a:rPr lang="cs-CZ" dirty="0">
                <a:solidFill>
                  <a:srgbClr val="FF0000"/>
                </a:solidFill>
              </a:rPr>
              <a:t>platné</a:t>
            </a:r>
            <a:r>
              <a:rPr lang="cs-CZ" dirty="0"/>
              <a:t> při podání žádosti o dotaci na MAS (pokud projekt podléhá řízení stavebního úřadu pak </a:t>
            </a:r>
            <a:r>
              <a:rPr lang="cs-CZ" b="1" i="1" dirty="0"/>
              <a:t>úřadem ověřená projektová dokumentace</a:t>
            </a:r>
            <a:r>
              <a:rPr lang="cs-CZ" b="1" dirty="0"/>
              <a:t> </a:t>
            </a:r>
            <a:r>
              <a:rPr lang="cs-CZ" dirty="0"/>
              <a:t>předkládaná k řízení SÚ v souladu s č. 183/2006 Sb. – prostá kopie, lze předložit v listinné podobě) a pravomocné ke dni předložení přílohy na MAS.</a:t>
            </a:r>
          </a:p>
          <a:p>
            <a:r>
              <a:rPr lang="cs-CZ" b="1" dirty="0"/>
              <a:t>Výběrové řízení </a:t>
            </a:r>
            <a:r>
              <a:rPr lang="cs-CZ" dirty="0"/>
              <a:t>musí být hotové před podpisem Dohody o poskytnutí dotace, avšak může nastat i před datem podání </a:t>
            </a:r>
            <a:r>
              <a:rPr lang="cs-CZ" dirty="0" err="1"/>
              <a:t>ŽoD</a:t>
            </a:r>
            <a:r>
              <a:rPr lang="cs-CZ" dirty="0"/>
              <a:t>, (nad 400 tis. bez DPH, nebo nad 500 tis. bez DPH - §4 odst. 1-3 ZVZ, se řídí </a:t>
            </a:r>
            <a:r>
              <a:rPr lang="cs-CZ" b="1" dirty="0"/>
              <a:t>Příručkou pro zadávání VZ – na SZIF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do 400 tis. Kč, resp. 500 tis. Kč cenový marketing</a:t>
            </a:r>
            <a:r>
              <a:rPr lang="cs-CZ" b="1" dirty="0"/>
              <a:t>.</a:t>
            </a:r>
          </a:p>
          <a:p>
            <a:r>
              <a:rPr lang="cs-CZ" b="1" dirty="0"/>
              <a:t>10 let archivace dokumentů k dotaci </a:t>
            </a:r>
            <a:r>
              <a:rPr lang="cs-CZ" dirty="0"/>
              <a:t>od proplacení dotace a 10 let odpovídá žadatel za úplnost dat od podání žádosti a od proplacení dotace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565688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772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Způsobilé </a:t>
            </a:r>
            <a:r>
              <a:rPr lang="cs-CZ" b="1" dirty="0"/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871" y="1524000"/>
            <a:ext cx="10504055" cy="4132503"/>
          </a:xfrm>
        </p:spPr>
        <p:txBody>
          <a:bodyPr anchor="ctr">
            <a:noAutofit/>
          </a:bodyPr>
          <a:lstStyle/>
          <a:p>
            <a:r>
              <a:rPr lang="cs-CZ" sz="2400" dirty="0"/>
              <a:t>Výdaje uvedené v Pravidlech 19.2.1 platných v den, ve kterém byla </a:t>
            </a:r>
            <a:r>
              <a:rPr lang="cs-CZ" sz="2400" dirty="0" err="1"/>
              <a:t>ŽoD</a:t>
            </a:r>
            <a:r>
              <a:rPr lang="cs-CZ" sz="2400" dirty="0"/>
              <a:t> podána</a:t>
            </a:r>
          </a:p>
          <a:p>
            <a:r>
              <a:rPr lang="cs-CZ" sz="2400" dirty="0"/>
              <a:t>Způsobilé výdaje musí být s principy 3E (hospodárnost, efektivnost, účelnost)</a:t>
            </a:r>
          </a:p>
          <a:p>
            <a:r>
              <a:rPr lang="cs-CZ" sz="2400" dirty="0"/>
              <a:t>Musí být vynaloženy formou: a) bezhotovostní prostřednictvím </a:t>
            </a:r>
            <a:r>
              <a:rPr lang="cs-CZ" sz="2400" dirty="0" err="1"/>
              <a:t>b.ú</a:t>
            </a:r>
            <a:r>
              <a:rPr lang="cs-CZ" sz="2400" dirty="0"/>
              <a:t>. žadatele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       b) hotovostní – max. 100tis. Kč</a:t>
            </a:r>
          </a:p>
          <a:p>
            <a:r>
              <a:rPr lang="cs-CZ" sz="2400" dirty="0"/>
              <a:t>Dotace se stanovuje na základě faktury nebo jiného účetního dokladu však do výše: 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2400" dirty="0"/>
              <a:t>Sazby dle katalogu stavebních prací(ÚRS PRAHA a.s., RTS, a.s., </a:t>
            </a:r>
            <a:r>
              <a:rPr lang="cs-CZ" sz="2400" dirty="0" err="1"/>
              <a:t>Callida</a:t>
            </a:r>
            <a:r>
              <a:rPr lang="cs-CZ" sz="2400" dirty="0"/>
              <a:t>, s.r.o.)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2400" dirty="0"/>
              <a:t>Částky stanovené ve znaleckém posudku</a:t>
            </a:r>
          </a:p>
          <a:p>
            <a:pPr marL="1257300" lvl="2" indent="-342900">
              <a:buFont typeface="+mj-lt"/>
              <a:buAutoNum type="arabicPeriod"/>
            </a:pPr>
            <a:r>
              <a:rPr lang="cs-CZ" sz="2400" dirty="0"/>
              <a:t>Limitů pokud jsou stanoveny ( viz. Pravidla str. 90)</a:t>
            </a:r>
          </a:p>
        </p:txBody>
      </p:sp>
    </p:spTree>
    <p:extLst>
      <p:ext uri="{BB962C8B-B14F-4D97-AF65-F5344CB8AC3E}">
        <p14:creationId xmlns="" xmlns:p14="http://schemas.microsoft.com/office/powerpoint/2010/main" val="3164463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7077</TotalTime>
  <Words>5174</Words>
  <Application>Microsoft Office PowerPoint</Application>
  <PresentationFormat>Vlastní</PresentationFormat>
  <Paragraphs>425</Paragraphs>
  <Slides>47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Motiv Office</vt:lpstr>
      <vt:lpstr>3_Vlastní návrh</vt:lpstr>
      <vt:lpstr>2_Vlastní návrh</vt:lpstr>
      <vt:lpstr>1_Vlastní návrh</vt:lpstr>
      <vt:lpstr>Vlastní návrh</vt:lpstr>
      <vt:lpstr>Seminář pro žadatele v rámci realizace SCLLD MAS Český les</vt:lpstr>
      <vt:lpstr> Program semináře</vt:lpstr>
      <vt:lpstr>  Co MAS momentálně dělá?</vt:lpstr>
      <vt:lpstr> Základní data k výzvě č. 05 PRV </vt:lpstr>
      <vt:lpstr>Snímek 5</vt:lpstr>
      <vt:lpstr>Snímek 6</vt:lpstr>
      <vt:lpstr> Pravidla PRV</vt:lpstr>
      <vt:lpstr>A. Obecné podmínky</vt:lpstr>
      <vt:lpstr> Způsobilé výdaje</vt:lpstr>
      <vt:lpstr> Způsobilé výdaje</vt:lpstr>
      <vt:lpstr>Snímek 11</vt:lpstr>
      <vt:lpstr>   Kontrola dodržování podmínek PRV</vt:lpstr>
      <vt:lpstr>B. Společné podmínky pro všechny aktivity</vt:lpstr>
      <vt:lpstr> B. Povinné přílohy – podání ŽoD</vt:lpstr>
      <vt:lpstr>Povinné přílohy – po zaregistrování ŽoD na RO SZIF</vt:lpstr>
      <vt:lpstr> Povinné přílohy předkládané při podpisu Dohody</vt:lpstr>
      <vt:lpstr>  Fiche 1 – Rozvoj a modernizace zemědělství Článek 17, odstavec 1., písmeno a) – Investice do zemědělských podniků </vt:lpstr>
      <vt:lpstr>  Fiche 1 – Seznam předkládaných příloh</vt:lpstr>
      <vt:lpstr> Preferenční kritéria Fiche 1</vt:lpstr>
      <vt:lpstr> Fiche 2 - Rozšíření a podpora nabídky místních produktů Článek 17, odstavec 1., písmeno b) - Zpracování a uvádění na trh zemědělských produktů  </vt:lpstr>
      <vt:lpstr> Fiche 2 - Rozšíření a podpora nabídky místních produktů Článek 17, odstavec 1., písmeno b) - Zpracování a uvádění na trh zemědělských produktů  </vt:lpstr>
      <vt:lpstr> Fiche 2 – Seznam předkládaných příloh</vt:lpstr>
      <vt:lpstr> Preferenční kritéria Fiche 2</vt:lpstr>
      <vt:lpstr> Fiche 3 – Podpora lesnické infrastruktury Článek 17, odstavec 1., písmeno c) – Lesnická infrastruktura</vt:lpstr>
      <vt:lpstr>  Fiche 3 – Seznam předkládaných příloh</vt:lpstr>
      <vt:lpstr> Preferenční kritéria Fiche 3</vt:lpstr>
      <vt:lpstr> Fiche 5 – Podpora zakládání a rozvoje mikro podniků, malých a středních podniků a diverzifikace činností zemědělských subjektů Článek 19, odstavec 1., písmeno b) –  Podpora investic na založení nebo rozvoj nezemědělských činností</vt:lpstr>
      <vt:lpstr>Snímek 28</vt:lpstr>
      <vt:lpstr> Fiche 5 – Seznam předkládaných příloh</vt:lpstr>
      <vt:lpstr> Preferenční kritéria Fiche 5</vt:lpstr>
      <vt:lpstr> Fiche 6 – Zvýšení retenční schopnosti půdy a přírodě blízká protipovodňová opatření Článek 24, odstavec 1., písmeno a) Zavádění preventivních protipovodňových opatření v lesích </vt:lpstr>
      <vt:lpstr> Fiche 6 – Seznam předkládaných příloh</vt:lpstr>
      <vt:lpstr> Preferenční kritéria Fiche 6</vt:lpstr>
      <vt:lpstr> Fiche 7 – Zajištění ochrany lesních ekosystémů, zlepšování jejich stavu a jejich udržitelné rekreační využívání Článek 25, Neproduktivní investice v lesích </vt:lpstr>
      <vt:lpstr> Fiche 7 – Zajištění ochrany lesních ekosystémů, zlepšování jejich stavu a jejich udržitelné rekreační využívání Článek 25, Neproduktivní investice v lesích</vt:lpstr>
      <vt:lpstr> Fiche 7 – Seznam předkládaných příloh</vt:lpstr>
      <vt:lpstr> Fiche 8 – Podpora lesnictví Článek 26 Investice do lesnických technologií a zpracování lesnických produktů, jejich mobilizace a uvádění na trh</vt:lpstr>
      <vt:lpstr> Fiche 8 – Podpora lesnictví Článek 26 Investice do lesnických technologií a zpracování lesnických produktů, jejich mobilizace a uvádění na trh</vt:lpstr>
      <vt:lpstr> Fiche 8 – Seznam předkládaných příloh</vt:lpstr>
      <vt:lpstr> Preferenční kritéria Fiche 8</vt:lpstr>
      <vt:lpstr> Jak podat žádost o dotaci přes MAS ?</vt:lpstr>
      <vt:lpstr> Administrativní kontrola a hodnocení</vt:lpstr>
      <vt:lpstr> Administrativní kontrola a hodnocení</vt:lpstr>
      <vt:lpstr> Jak dál se žádostí ?</vt:lpstr>
      <vt:lpstr> Žádosti s výběrovým/zadávacím řízením</vt:lpstr>
      <vt:lpstr>Postup žádosti na SZIF</vt:lpstr>
      <vt:lpstr>Snímek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Filip Unzeitig</dc:creator>
  <cp:lastModifiedBy>Olga Pulchartová</cp:lastModifiedBy>
  <cp:revision>341</cp:revision>
  <dcterms:created xsi:type="dcterms:W3CDTF">2017-03-27T08:52:12Z</dcterms:created>
  <dcterms:modified xsi:type="dcterms:W3CDTF">2020-03-24T10:29:03Z</dcterms:modified>
</cp:coreProperties>
</file>