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261" r:id="rId3"/>
    <p:sldId id="262" r:id="rId4"/>
    <p:sldId id="260" r:id="rId5"/>
    <p:sldId id="348" r:id="rId6"/>
    <p:sldId id="367" r:id="rId7"/>
    <p:sldId id="374" r:id="rId8"/>
    <p:sldId id="369" r:id="rId9"/>
    <p:sldId id="368" r:id="rId10"/>
    <p:sldId id="371" r:id="rId11"/>
    <p:sldId id="372" r:id="rId12"/>
    <p:sldId id="355" r:id="rId13"/>
    <p:sldId id="356" r:id="rId14"/>
    <p:sldId id="357" r:id="rId15"/>
    <p:sldId id="373" r:id="rId16"/>
    <p:sldId id="360" r:id="rId17"/>
    <p:sldId id="375" r:id="rId18"/>
    <p:sldId id="361" r:id="rId19"/>
    <p:sldId id="377" r:id="rId20"/>
    <p:sldId id="378" r:id="rId21"/>
    <p:sldId id="379" r:id="rId22"/>
    <p:sldId id="385" r:id="rId23"/>
    <p:sldId id="380" r:id="rId24"/>
    <p:sldId id="381" r:id="rId25"/>
    <p:sldId id="382" r:id="rId26"/>
    <p:sldId id="386" r:id="rId27"/>
    <p:sldId id="387" r:id="rId28"/>
    <p:sldId id="376" r:id="rId29"/>
    <p:sldId id="362" r:id="rId30"/>
    <p:sldId id="383" r:id="rId31"/>
    <p:sldId id="384" r:id="rId32"/>
    <p:sldId id="364" r:id="rId33"/>
    <p:sldId id="265" r:id="rId34"/>
    <p:sldId id="266" r:id="rId35"/>
    <p:sldId id="281" r:id="rId36"/>
    <p:sldId id="282" r:id="rId37"/>
    <p:sldId id="256" r:id="rId38"/>
  </p:sldIdLst>
  <p:sldSz cx="12192000" cy="6858000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8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7D52AF5-747F-4706-8FFD-D50B63EEC6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43DD938-FDB9-4E54-97EF-DF2F999825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C2A4A-3517-48E7-9981-7A61C2108C0C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87F0563-779F-4149-ABEB-A8BC267488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782C1A8-729C-4852-85A4-6A3583AFF9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BCD1A-6FC8-429D-AB5F-7E4FDE9601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67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B59F8-47A2-49DF-B987-87E91BE552AA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6A647-A97E-439E-991C-B5E3F76CCE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777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E10F6-4AD4-4C4D-98C2-004AB43D8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B7938BB-C77E-4D34-A7C1-8DE0EEE27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5A4CE87-DF67-4BE7-8BCA-2D3646DD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80A915-B453-4DA2-BF7A-2D8710F8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FEAE48-A98E-486D-8D15-B2ACE4D2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9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05DEA-20CB-4A73-905F-175BBDD2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3D01AFE-21D7-43EA-9E94-CE27C1E35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37A5D7-9B37-4F4B-9959-CECC85597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E62970-9B88-44C8-A5B1-8F5C633B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DE1E96-BF03-449C-8E17-F10FFE15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13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63A1330-0EF4-48D9-9C62-7468B925E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D46084-4CCD-41DC-A5BB-01F9DA70D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F852AC7-8735-4CBB-B1A9-823648E08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17D545-BCA3-4BB1-B6E3-1527AC97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199F44-6BD5-4585-B1FF-B74EB10E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61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B7E2E-1043-4399-91CB-264B751A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9EE504-0855-4B3F-A4BB-69D5BFD74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2CD5B0-55C3-4FD9-AC07-019DE56FF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DEA6FF-858A-4CED-B9FC-3BE01E4F7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F651D8-E523-445D-B70F-2565C2756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94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54EAE-AC08-468C-8130-CCC154A9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1828BFA-D30F-4779-8389-409FE421D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2AD497-62D0-4AFF-8589-2C9BF55B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8E610F-D558-4466-8CE8-EE7BCF860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3AEFC8-522E-4F9B-B7E2-7144F09C2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07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AE784-EAFC-4C09-8917-D391F4C5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EA23DF-2553-423B-A1A3-6462AC6E30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4CC840D-EE65-44A6-8450-A3A664A2C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6FF790-7070-495B-AA0C-A0D0C9DA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0F37C4-6CB7-4707-AA34-9B6D19A8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5CBC80-DF8B-479A-B909-D843BF14C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37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8A670-00B3-46B5-BBBF-DCA327314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B424EBF-13CA-438C-AC2B-C357F39D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47DE518-F9A3-40CA-889C-E8BCE04C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44B1AFA-4B27-47A9-A7E9-62C77A1A2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3BABA32-707F-4E66-9F03-DEC7A46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0111D4-A2A9-45A5-A7DB-BCCB2D07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D7949A5-9B73-41B7-88DD-232311776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7A12960-D529-4D9C-B495-21973BBD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80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8CBB60-86B9-4F67-A51A-B3CA9C578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34489F9-6E11-422F-8E8D-47513E5E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14F9E48-114E-4AE7-9ACB-A6C7FA10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6BEA274-6566-4D78-AC87-50AA37ED6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782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DD03299-FACC-4E32-9C0A-2CC8EAB2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2F3E680-5A36-434F-BBC7-F5747655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0DC26D7-6FDA-4BDA-8F6B-8B36F7B3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308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2568CC-635D-4E8D-A119-089B21069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280DB2-4BD3-46B5-9587-CFAC9C61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46F73BF-0740-40CF-86E6-00FF89FC8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5AE3A0-6A5F-498B-AB3C-2FE0BD60D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16B531-7194-4454-B80D-93E2A60E9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50F52B-FCE7-4A56-9768-AC776D47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44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55E24E-0FE4-4F71-AE7A-1F4FF29D4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782CF3F-9B32-4244-8A73-0F732F973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969B85-BABA-4777-8C54-D03E96F2C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8CF909-7994-4FE3-90E8-F576F0590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4F2F-A492-49A5-A3B5-8C4FB75DEE40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108792A-0689-4F5A-A438-F79C953C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475032-941D-404A-9079-9DD0DEC29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92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3A8D1AF4-2F62-46AB-8757-AD9BFFE9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9749708-1DCD-470C-A52C-E9A0DCDFF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6C07B2-7C0E-47E1-9CAE-CF6C191FF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04F2F-A492-49A5-A3B5-8C4FB75DEE40}" type="datetimeFigureOut">
              <a:rPr lang="cs-CZ" smtClean="0"/>
              <a:t>22.11.2017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EDF829-39B4-48B3-8E0C-EFA882D4C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FC2F4F-7620-4190-8AE4-160796E95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71FC-DD08-4823-BC7D-02FFD5FF13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4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512606"/>
            <a:ext cx="9144000" cy="2387600"/>
          </a:xfrm>
        </p:spPr>
        <p:txBody>
          <a:bodyPr>
            <a:normAutofit/>
          </a:bodyPr>
          <a:lstStyle/>
          <a:p>
            <a:r>
              <a:rPr lang="cs-CZ" sz="5400" b="1" dirty="0"/>
              <a:t>Seminář pro žadatele v rámci realizace SCLLD MAS Český les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192593"/>
            <a:ext cx="9144000" cy="688608"/>
          </a:xfrm>
        </p:spPr>
        <p:txBody>
          <a:bodyPr>
            <a:normAutofit fontScale="92500"/>
          </a:bodyPr>
          <a:lstStyle/>
          <a:p>
            <a:r>
              <a:rPr lang="cs-CZ" sz="3600" b="1" dirty="0"/>
              <a:t>Integrovaný regionální operační program (IROP)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689188" y="1339400"/>
            <a:ext cx="8813623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Název projektu: </a:t>
            </a:r>
            <a:r>
              <a:rPr lang="cs-CZ" dirty="0"/>
              <a:t>REŽIJNÍ VÝDAJE MAS ČESKÝ LES, Z. S.</a:t>
            </a:r>
            <a:endParaRPr lang="cs-CZ" sz="1600" dirty="0"/>
          </a:p>
          <a:p>
            <a:pPr algn="ctr"/>
            <a:r>
              <a:rPr lang="cs-CZ" sz="1600" b="1" dirty="0"/>
              <a:t>Registrační číslo projektu: </a:t>
            </a:r>
            <a:r>
              <a:rPr lang="cs-CZ" sz="1600" dirty="0"/>
              <a:t>CZ.06.4.59/0.0/0.0/15_003/0001944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14" y="240392"/>
            <a:ext cx="6666171" cy="1099008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889513" y="4987465"/>
            <a:ext cx="4412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23. 11. 2017 – Domažlice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063F212-D0F9-4809-A1AC-431A4D48F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66989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8884" y="663644"/>
            <a:ext cx="5574231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Podporované aktivity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22474" y="1823713"/>
            <a:ext cx="89711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Aktivita Rozvoj komunitních center</a:t>
            </a:r>
            <a:r>
              <a:rPr lang="cs-CZ" sz="2800" b="1" dirty="0"/>
              <a:t> </a:t>
            </a:r>
          </a:p>
          <a:p>
            <a:endParaRPr lang="cs-CZ" b="1" i="1" dirty="0"/>
          </a:p>
          <a:p>
            <a:r>
              <a:rPr lang="cs-CZ" sz="2400" dirty="0"/>
              <a:t>V aktivitě není možné pořídit pouze vybavení komunitních center bez dalších opatření typu rekonstrukce.</a:t>
            </a:r>
          </a:p>
          <a:p>
            <a:endParaRPr lang="cs-CZ" sz="2400" dirty="0"/>
          </a:p>
          <a:p>
            <a:r>
              <a:rPr lang="cs-CZ" sz="2400" dirty="0"/>
              <a:t>Nelze realizovat projekt komunitní centrum pod „širým nebem“ v parku/na louce, pouze investiční aktivity typu rekonstrukce.</a:t>
            </a:r>
          </a:p>
          <a:p>
            <a:endParaRPr lang="cs-CZ" b="1" i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50974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8884" y="663644"/>
            <a:ext cx="5574231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Způsobilé výdaje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702828" y="1731596"/>
            <a:ext cx="788935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Aktivita Rozvoj komunitních center</a:t>
            </a:r>
            <a:r>
              <a:rPr lang="cs-CZ" sz="2800" b="1" dirty="0"/>
              <a:t> </a:t>
            </a:r>
          </a:p>
          <a:p>
            <a:endParaRPr lang="cs-CZ" b="1" i="1" dirty="0"/>
          </a:p>
          <a:p>
            <a:r>
              <a:rPr lang="cs-CZ" sz="2400" b="1" dirty="0"/>
              <a:t>Hlavní aktivity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Stavby a stavební práce spojené s výstavbou infrastruktury KC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Rekonstrukce a stavební úpravy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Nákup pozemků a staveb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Vybavení pro zajištění provozu 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Pořízení automobilu pro poskytování terénních a ambulantních služeb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DPH viz Specifická pravidla</a:t>
            </a:r>
          </a:p>
          <a:p>
            <a:r>
              <a:rPr lang="cs-CZ" sz="2400" b="1" dirty="0"/>
              <a:t>Vedlejší aktivity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Demolice staveb, úpravy venkovního prostranství,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projektová dokumentace, studie proveditelnosti </a:t>
            </a:r>
            <a:r>
              <a:rPr lang="cs-CZ" sz="2400" dirty="0" err="1"/>
              <a:t>atd</a:t>
            </a:r>
            <a:r>
              <a:rPr lang="cs-CZ" sz="2400" dirty="0"/>
              <a:t>… </a:t>
            </a:r>
          </a:p>
          <a:p>
            <a:endParaRPr lang="cs-CZ" sz="2400" dirty="0"/>
          </a:p>
          <a:p>
            <a:endParaRPr lang="cs-CZ" b="1" i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24373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6364" y="807985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Povinné přílohy k žádosti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87442" y="1579749"/>
            <a:ext cx="10579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Pokud je některá povinná příloha pro žadatele nerelevantní, žadatel nahraje do MS2014+ dokument, ve kterém uvede zdůvodnění nedoložení přílohy.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B1C3FE-0E2C-4796-B091-390D4CD98F16}"/>
              </a:ext>
            </a:extLst>
          </p:cNvPr>
          <p:cNvSpPr txBox="1"/>
          <p:nvPr/>
        </p:nvSpPr>
        <p:spPr>
          <a:xfrm>
            <a:off x="987442" y="2585207"/>
            <a:ext cx="105793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b="1" dirty="0"/>
              <a:t>Plná moc – dokládá se v případě přenesení pravomocí na jinou osobu (podání žádosti, zastoupení po dobu realizace projektu atp.)</a:t>
            </a:r>
          </a:p>
          <a:p>
            <a:pPr marL="457200" indent="-457200">
              <a:buAutoNum type="arabicPeriod"/>
            </a:pPr>
            <a:r>
              <a:rPr lang="cs-CZ" b="1" dirty="0"/>
              <a:t>Zadávací a výběrová řízení – žadatel dokládá již uzavřenou smlouvu na plnění zakázky</a:t>
            </a:r>
          </a:p>
          <a:p>
            <a:pPr marL="457200" indent="-457200">
              <a:buAutoNum type="arabicPeriod"/>
            </a:pPr>
            <a:r>
              <a:rPr lang="cs-CZ" b="1" dirty="0"/>
              <a:t>Doklady o právní subjektivitě žadatele (ne starší než 3 měsíce)</a:t>
            </a:r>
          </a:p>
          <a:p>
            <a:pPr marL="457200" indent="-457200">
              <a:buAutoNum type="arabicPeriod" startAt="4"/>
            </a:pPr>
            <a:r>
              <a:rPr lang="cs-CZ" b="1" dirty="0"/>
              <a:t>Výpis z rejstříku trestů – příloha zrušena</a:t>
            </a:r>
          </a:p>
          <a:p>
            <a:pPr marL="457200" indent="-457200">
              <a:buAutoNum type="arabicPeriod" startAt="4"/>
            </a:pPr>
            <a:r>
              <a:rPr lang="cs-CZ" b="1" dirty="0"/>
              <a:t>Studie proveditelnosti</a:t>
            </a:r>
          </a:p>
          <a:p>
            <a:pPr marL="457200" indent="-457200">
              <a:buAutoNum type="arabicPeriod" startAt="4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10218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6364" y="807985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Povinné přílohy k žádosti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87442" y="1703483"/>
            <a:ext cx="10579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5. Studie proveditelnosti – osnova příloha č. 4C Specifických pravidel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4657AE-A9AF-4F87-B04E-2D1F0A5BF8C4}"/>
              </a:ext>
            </a:extLst>
          </p:cNvPr>
          <p:cNvSpPr txBox="1"/>
          <p:nvPr/>
        </p:nvSpPr>
        <p:spPr>
          <a:xfrm>
            <a:off x="3869414" y="2356207"/>
            <a:ext cx="574241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ÚVODNÍ INFORMACE O ZPRACOVATELI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ZÁKLADNÍ INFORMACE O ŽADATELI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CHARAKTERISTIKA PROJEKTU A JEHO SOULAD S PROGRAMEM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PODROBNÝ POPIS PROJEKTU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ZDŮVODNĚNÍ POTŘEBNOSTI REALIZACE PROJEKTU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ANALÝZA ROZVOJE SOCIÁLNÍ SLUŽEB V MÍSTĚ REALIZACE PROJEKTU – BUDE LI PROJEKTEM POSKYTOVÁNA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PŘIPRAVENOST PROJEKTU K REALIZACI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MANAGEMENT PROJEKTU A ŘÍZENÍ LIDSKÝCH ZDROJŮ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VÝSTUPY PROJEKTU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FINANČNÍ ANALÝZA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ANALÝZA A ŘÍZENÍ RIZIK	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VLIV PROJEKTU NA HORIZONTÁLNÍ KRITÉRIA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UDRŽITELNOST PROJEKTU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1500" i="1" dirty="0"/>
              <a:t>EXTERNÍ EFEKTY SOCIOEKONOMICKÉ ANALÝZY</a:t>
            </a:r>
            <a:endParaRPr lang="cs-CZ" sz="15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00F74FC-9E97-4EE8-8CB5-BAB6DB030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00579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6364" y="807985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Povinné přílohy k žádosti</a:t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B1C3FE-0E2C-4796-B091-390D4CD98F16}"/>
              </a:ext>
            </a:extLst>
          </p:cNvPr>
          <p:cNvSpPr txBox="1"/>
          <p:nvPr/>
        </p:nvSpPr>
        <p:spPr>
          <a:xfrm>
            <a:off x="987442" y="1734603"/>
            <a:ext cx="105793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6. Doklad o prokázání právních vztahů k majetku, který je předmětem projektu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Výpis z katastru nemovitostí, ne starší jak 3 měsíce(nedokládá se, pokud bylo předloženo stavební povolení)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 Pokud žadatel není zapsán v Katastru nemovitostí dokládá listiny, které osvědčují jiné právo k majetku (nájemní smlouva, smlouvu o výpůjčce, smlouvu o smlouvě budoucí čí jiné listiny opravňující k užívání nemovitosti</a:t>
            </a:r>
            <a:endParaRPr lang="cs-CZ" b="1" dirty="0"/>
          </a:p>
          <a:p>
            <a:r>
              <a:rPr lang="cs-CZ" b="1" dirty="0"/>
              <a:t>7. Žádost o stavební povolení nebo ohlášení, případně stavební povolení nebo souhlas s provedením ohlášeného stavebního záměru nebo veřejnoprávní smlouva nahrazující stavební povolení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Pokud žadatel doložil k žádosti o podporu Žádost o stavební povolení (ohlášení) nebo stavební povolení bez nabytí právní moci nebo neplatné stavební povolení, musí nejpozději do Rozhodnutí o dotaci doložit stavební povolení s nabytím právní moci…</a:t>
            </a:r>
          </a:p>
          <a:p>
            <a:r>
              <a:rPr lang="cs-CZ" b="1" dirty="0"/>
              <a:t>8. Projektová dokumentace pro vydání stavebního povolení nebo pro ohlášení stavby</a:t>
            </a:r>
          </a:p>
          <a:p>
            <a:r>
              <a:rPr lang="cs-CZ" b="1" dirty="0"/>
              <a:t>9. Položkový rozpočet stavby (dle projektové dokumentace)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Nutno členit na stavební objekty, popř. dílčí stavební nebo funkční celky či jiné obdobné části, tak aby bylo možné jednoznačně vymezit aktivity projektu</a:t>
            </a:r>
          </a:p>
          <a:p>
            <a:r>
              <a:rPr lang="cs-CZ" b="1" dirty="0"/>
              <a:t>10. Čestné prohlášení o skutečném majiteli – </a:t>
            </a:r>
            <a:r>
              <a:rPr lang="cs-CZ" dirty="0"/>
              <a:t>Pokud není žadatel veřejnoprávní právnická osoba </a:t>
            </a:r>
          </a:p>
          <a:p>
            <a:pPr lvl="1"/>
            <a:r>
              <a:rPr lang="cs-CZ" dirty="0"/>
              <a:t>- vzor je přílohou Obecných pravidel č. 30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E1686E-D69B-4C4D-93F4-AF7A19329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78263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6364" y="807985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Povinné přílohy k žádosti</a:t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B1C3FE-0E2C-4796-B091-390D4CD98F16}"/>
              </a:ext>
            </a:extLst>
          </p:cNvPr>
          <p:cNvSpPr txBox="1"/>
          <p:nvPr/>
        </p:nvSpPr>
        <p:spPr>
          <a:xfrm>
            <a:off x="987442" y="1734603"/>
            <a:ext cx="10579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11. Územní rozhodnutí nebo územní souhlas nebo veřejnoprávní smlouva nahrazující územní řízení</a:t>
            </a:r>
          </a:p>
          <a:p>
            <a:r>
              <a:rPr lang="cs-CZ" b="1" dirty="0"/>
              <a:t>12. Souhlasné stanovisko kraje o souladu s jeho krajským střednědobým plánem rozvoje sociálních služeb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vzor stanoviska je uveden v příloze č. 9 Specifických pravidel</a:t>
            </a:r>
          </a:p>
          <a:p>
            <a:r>
              <a:rPr lang="cs-CZ" b="1" dirty="0"/>
              <a:t>13. Pověřovací akt – V případě, že žadatel bude v zařízení poskytovat jednu či více sociálních služeb podle zákona č. 108/2006 Sb., o sociálních službách.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E1686E-D69B-4C4D-93F4-AF7A19329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3683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224" y="181957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Indikátory výstupu</a:t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B1C3FE-0E2C-4796-B091-390D4CD98F16}"/>
              </a:ext>
            </a:extLst>
          </p:cNvPr>
          <p:cNvSpPr txBox="1"/>
          <p:nvPr/>
        </p:nvSpPr>
        <p:spPr>
          <a:xfrm>
            <a:off x="1115033" y="889844"/>
            <a:ext cx="1057939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6 75 10 – Kapacita služeb a sociální práce</a:t>
            </a:r>
            <a:endParaRPr lang="cs-CZ" sz="2000" dirty="0"/>
          </a:p>
          <a:p>
            <a:r>
              <a:rPr lang="cs-CZ" dirty="0"/>
              <a:t>Povinný pro všechny projekty v této výzvě.</a:t>
            </a:r>
          </a:p>
          <a:p>
            <a:endParaRPr lang="pl-PL" b="1" i="1" dirty="0"/>
          </a:p>
          <a:p>
            <a:r>
              <a:rPr lang="cs-CZ" sz="2000" b="1" dirty="0"/>
              <a:t>5 54 01 – Počet podpořených zázemí pro služby a sociální práci</a:t>
            </a:r>
            <a:endParaRPr lang="cs-CZ" sz="2000" dirty="0"/>
          </a:p>
          <a:p>
            <a:r>
              <a:rPr lang="cs-CZ" dirty="0"/>
              <a:t>Povinný pro všechny projekty v této výzvě. </a:t>
            </a:r>
          </a:p>
          <a:p>
            <a:endParaRPr lang="cs-CZ" sz="2000" dirty="0"/>
          </a:p>
          <a:p>
            <a:r>
              <a:rPr lang="cs-CZ" sz="2000" b="1" dirty="0"/>
              <a:t>5 54 02 – Počet poskytovaných druhů sociálních služeb</a:t>
            </a:r>
            <a:endParaRPr lang="cs-CZ" sz="2000" dirty="0"/>
          </a:p>
          <a:p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EFE72D-8E85-4029-8E35-D898C0D0C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84949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224" y="181957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Projekty generující příjmy</a:t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B1C3FE-0E2C-4796-B091-390D4CD98F16}"/>
              </a:ext>
            </a:extLst>
          </p:cNvPr>
          <p:cNvSpPr txBox="1"/>
          <p:nvPr/>
        </p:nvSpPr>
        <p:spPr>
          <a:xfrm>
            <a:off x="1115033" y="889844"/>
            <a:ext cx="1057939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000" b="1" dirty="0"/>
              <a:t>KC poskytující sociální služby ambulantního a terénního charakteru dle zák. č. 108/2006 </a:t>
            </a:r>
            <a:r>
              <a:rPr lang="cs-CZ" sz="2000" b="1" dirty="0" err="1"/>
              <a:t>Sb</a:t>
            </a:r>
            <a:endParaRPr lang="cs-CZ" sz="20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Musí být provedeno individuální opatření potřeb financování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Žadatel vyplňuje modul CBA v MS2014+ </a:t>
            </a:r>
          </a:p>
          <a:p>
            <a:pPr marL="457200" indent="-457200">
              <a:buAutoNum type="arabicPeriod" startAt="2"/>
            </a:pPr>
            <a:r>
              <a:rPr lang="cs-CZ" sz="2000" b="1" dirty="0"/>
              <a:t>KC neposkytující sociální služby podle zák. č. 108/2006 </a:t>
            </a:r>
            <a:r>
              <a:rPr lang="cs-CZ" sz="2000" b="1" dirty="0" err="1"/>
              <a:t>Sb</a:t>
            </a:r>
            <a:r>
              <a:rPr lang="cs-CZ" sz="2000" b="1" dirty="0"/>
              <a:t>, tzn. CZV 1mil. – 20 mil.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2000" dirty="0"/>
              <a:t>Projekty vytvářející příjmy mimo čl. 61 Obecného nařízení</a:t>
            </a:r>
          </a:p>
          <a:p>
            <a:pPr marL="925513" lvl="2" indent="-479425">
              <a:buFont typeface="Arial" panose="020B0604020202020204" pitchFamily="34" charset="0"/>
              <a:buChar char="•"/>
            </a:pPr>
            <a:r>
              <a:rPr lang="cs-CZ" sz="2000" dirty="0"/>
              <a:t>Žadatel vyplňuje modul CBA v MS2014+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EFE72D-8E85-4029-8E35-D898C0D0C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A92952F0-27C1-4895-9916-D5C169A31139}"/>
              </a:ext>
            </a:extLst>
          </p:cNvPr>
          <p:cNvSpPr txBox="1">
            <a:spLocks/>
          </p:cNvSpPr>
          <p:nvPr/>
        </p:nvSpPr>
        <p:spPr>
          <a:xfrm>
            <a:off x="2995224" y="3545216"/>
            <a:ext cx="6201552" cy="732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cs-CZ" sz="4000" b="1" dirty="0"/>
            </a:br>
            <a:r>
              <a:rPr lang="cs-CZ" sz="4000" b="1" dirty="0"/>
              <a:t>Veřejná podpora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0915F1D-A2FC-4F2A-8D11-06BA26D3EC78}"/>
              </a:ext>
            </a:extLst>
          </p:cNvPr>
          <p:cNvSpPr txBox="1"/>
          <p:nvPr/>
        </p:nvSpPr>
        <p:spPr>
          <a:xfrm>
            <a:off x="1256800" y="4409263"/>
            <a:ext cx="105793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Pověřovací akt</a:t>
            </a:r>
          </a:p>
          <a:p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Náležitosti jsou uvedeny kap. 3.3.9 Specifická pravidla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Poskytovatel služby může být pověřen několika akty, které na sebe musí navazovat, aby bylo zajištěno kontinuální poskytování služby. V případě nezajištěné návaznosti poskytované služby se žadatel vystavuje riziku navrácení celé dotace</a:t>
            </a:r>
          </a:p>
          <a:p>
            <a:endParaRPr lang="cs-CZ" sz="2000" b="1" dirty="0"/>
          </a:p>
          <a:p>
            <a:r>
              <a:rPr lang="cs-CZ" sz="2000" b="1" dirty="0"/>
              <a:t> </a:t>
            </a:r>
            <a:endParaRPr lang="cs-CZ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32889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224" y="181957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Aktivita Sociální bydlení</a:t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B1C3FE-0E2C-4796-B091-390D4CD98F16}"/>
              </a:ext>
            </a:extLst>
          </p:cNvPr>
          <p:cNvSpPr txBox="1"/>
          <p:nvPr/>
        </p:nvSpPr>
        <p:spPr>
          <a:xfrm>
            <a:off x="2318735" y="1266724"/>
            <a:ext cx="755452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Cílem je </a:t>
            </a:r>
            <a:r>
              <a:rPr lang="cs-CZ" sz="2400" b="1" dirty="0"/>
              <a:t>dostupné nájemní sociální bydlení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Pořízení bytů formou </a:t>
            </a:r>
            <a:r>
              <a:rPr lang="cs-CZ" sz="2400" u="sng" dirty="0"/>
              <a:t>nákupu, rekonstrukce bytu, či adaptace </a:t>
            </a:r>
            <a:r>
              <a:rPr lang="cs-CZ" sz="2400" dirty="0"/>
              <a:t>nebytových prostor pro potřeby sociálního bydlení a pořízení nezbytného základního vybavení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IROP určuje </a:t>
            </a:r>
            <a:r>
              <a:rPr lang="cs-CZ" sz="2400" u="sng" dirty="0"/>
              <a:t>parametry</a:t>
            </a:r>
            <a:r>
              <a:rPr lang="cs-CZ" sz="2400" dirty="0"/>
              <a:t> sociálního bydlení a podmínky ohledně </a:t>
            </a:r>
            <a:r>
              <a:rPr lang="cs-CZ" sz="2400" u="sng" dirty="0"/>
              <a:t>nakládání</a:t>
            </a:r>
            <a:r>
              <a:rPr lang="cs-CZ" sz="2400" dirty="0"/>
              <a:t> se sociálními byty Bytový dům </a:t>
            </a:r>
            <a:r>
              <a:rPr lang="cs-CZ" sz="2400" b="1" dirty="0"/>
              <a:t>MAX 8 bytových jednotek </a:t>
            </a:r>
            <a:r>
              <a:rPr lang="cs-CZ" sz="2400" dirty="0"/>
              <a:t>sloužících SB nebo v jednom vchodě (samostatné č.p.) bytového domu, který má více než osm bytů, je podíl SB na celkovém počtu bytů </a:t>
            </a:r>
            <a:r>
              <a:rPr lang="cs-CZ" sz="2400" b="1" dirty="0"/>
              <a:t>nejvýše 20 %</a:t>
            </a:r>
          </a:p>
          <a:p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EFE72D-8E85-4029-8E35-D898C0D0C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53925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224" y="181957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Aktivita Sociální bydlení</a:t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B1C3FE-0E2C-4796-B091-390D4CD98F16}"/>
              </a:ext>
            </a:extLst>
          </p:cNvPr>
          <p:cNvSpPr txBox="1"/>
          <p:nvPr/>
        </p:nvSpPr>
        <p:spPr>
          <a:xfrm>
            <a:off x="2318735" y="1266724"/>
            <a:ext cx="755452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Podporované aktivity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Nákup nemovitostí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Rekonstrukce a úpravy objektu nebo bytu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Pořízení základního vybavení = umyvadlo, sprcha nebo vana, WC, kuchyň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Úpravy společných prostor (bytového) domu – stanovení poměru v případě, kdy bytový dům neslouží výhradně pro účely sociálního bydlení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Zeleň v okolí budov a na budovách </a:t>
            </a:r>
          </a:p>
          <a:p>
            <a:endParaRPr lang="pl-PL" sz="2400" dirty="0"/>
          </a:p>
          <a:p>
            <a:r>
              <a:rPr lang="pl-PL" sz="2400" dirty="0"/>
              <a:t>Pořízení bytů sociálního bydlení formou </a:t>
            </a:r>
            <a:r>
              <a:rPr lang="pl-PL" sz="2400" b="1" dirty="0"/>
              <a:t>nové výstavby není podporováno</a:t>
            </a:r>
          </a:p>
          <a:p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EFE72D-8E85-4029-8E35-D898C0D0C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111359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" t="9149" b="-1"/>
          <a:stretch/>
        </p:blipFill>
        <p:spPr>
          <a:xfrm>
            <a:off x="3688079" y="87581"/>
            <a:ext cx="4551681" cy="668283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672628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224" y="181957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Aktivita Sociální bydlení</a:t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B1C3FE-0E2C-4796-B091-390D4CD98F16}"/>
              </a:ext>
            </a:extLst>
          </p:cNvPr>
          <p:cNvSpPr txBox="1"/>
          <p:nvPr/>
        </p:nvSpPr>
        <p:spPr>
          <a:xfrm>
            <a:off x="2318735" y="1266724"/>
            <a:ext cx="755452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Nezpůsobilé</a:t>
            </a:r>
            <a:r>
              <a:rPr lang="cs-CZ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dirty="0"/>
              <a:t>Parkování a ostatní venkovní úpravy jako je úprava přístupu do domu, oplocení,  terénní úpravy.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dirty="0"/>
              <a:t>Inženýrské sítě mimo stavební parcelu na níž stojí budova pro vybudování sociálního bydlení.</a:t>
            </a:r>
          </a:p>
          <a:p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EFE72D-8E85-4029-8E35-D898C0D0C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13833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224" y="181957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Aktivita Sociální bydlení</a:t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B1C3FE-0E2C-4796-B091-390D4CD98F16}"/>
              </a:ext>
            </a:extLst>
          </p:cNvPr>
          <p:cNvSpPr txBox="1"/>
          <p:nvPr/>
        </p:nvSpPr>
        <p:spPr>
          <a:xfrm>
            <a:off x="2318735" y="1266724"/>
            <a:ext cx="75545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Sociální bydlení musí splňovat </a:t>
            </a:r>
            <a:r>
              <a:rPr lang="cs-CZ" b="1" dirty="0"/>
              <a:t>parametry sociálního bydlení IROP </a:t>
            </a:r>
            <a:r>
              <a:rPr lang="cs-CZ" dirty="0"/>
              <a:t>a zároveň </a:t>
            </a:r>
            <a:r>
              <a:rPr lang="cs-CZ" b="1" dirty="0"/>
              <a:t>stavebně technické parametry </a:t>
            </a:r>
            <a:r>
              <a:rPr lang="cs-CZ" dirty="0"/>
              <a:t>dané stavebními předpisy budov pro bydlení.</a:t>
            </a:r>
          </a:p>
          <a:p>
            <a:r>
              <a:rPr lang="cs-CZ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Sociálním bytem se rozumí standardní bytová jednotka se </a:t>
            </a:r>
            <a:r>
              <a:rPr lang="cs-CZ" b="1" dirty="0"/>
              <a:t>základním vybavením </a:t>
            </a:r>
            <a:r>
              <a:rPr lang="cs-CZ" dirty="0"/>
              <a:t>bez nábytku.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Je </a:t>
            </a:r>
            <a:r>
              <a:rPr lang="cs-CZ" b="1" dirty="0"/>
              <a:t>určeno</a:t>
            </a:r>
            <a:r>
              <a:rPr lang="cs-CZ" dirty="0"/>
              <a:t> osobám z cílových skupin, tj. </a:t>
            </a:r>
            <a:r>
              <a:rPr lang="cs-CZ" b="1" dirty="0"/>
              <a:t>osobám v bytové nouzi, ve specifických pravidlech </a:t>
            </a:r>
            <a:r>
              <a:rPr lang="cs-CZ" dirty="0"/>
              <a:t>jsou dány podmínky týkající se příjmů a (ne)vlastnictví.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Sociální byt musí být umístěný </a:t>
            </a:r>
            <a:r>
              <a:rPr lang="cs-CZ" b="1" dirty="0"/>
              <a:t>v zastavěném nebo zastavitelném území</a:t>
            </a:r>
            <a:r>
              <a:rPr lang="cs-CZ" dirty="0"/>
              <a:t> podle územního plánu → sociální bydlení musí být umístěno v lokalitě, která </a:t>
            </a:r>
            <a:r>
              <a:rPr lang="cs-CZ" b="1" dirty="0"/>
              <a:t>nevede k segregaci </a:t>
            </a:r>
            <a:r>
              <a:rPr lang="cs-CZ" dirty="0"/>
              <a:t>cílové skupiny.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Pořízené či rekonstruované bytové objekty sociálního bydlení musí být  </a:t>
            </a:r>
            <a:r>
              <a:rPr lang="cs-CZ" b="1" dirty="0"/>
              <a:t>umístěné v běžné zástavbě s občanskou vybaveností a musí být dostupné hromadnou dopravou.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EFE72D-8E85-4029-8E35-D898C0D0C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20873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224" y="181957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Aktivita Sociální bydlení</a:t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B1C3FE-0E2C-4796-B091-390D4CD98F16}"/>
              </a:ext>
            </a:extLst>
          </p:cNvPr>
          <p:cNvSpPr txBox="1"/>
          <p:nvPr/>
        </p:nvSpPr>
        <p:spPr>
          <a:xfrm>
            <a:off x="1425600" y="1288279"/>
            <a:ext cx="95684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u="sng" dirty="0"/>
              <a:t>Podmínky pro nakládání se sociálními byty</a:t>
            </a:r>
          </a:p>
          <a:p>
            <a:endParaRPr lang="cs-CZ" b="1" dirty="0"/>
          </a:p>
          <a:p>
            <a:r>
              <a:rPr lang="cs-CZ" sz="2000" dirty="0"/>
              <a:t>Příjemce nepodmíní uzavření </a:t>
            </a:r>
            <a:r>
              <a:rPr lang="cs-CZ" sz="2000" b="1" dirty="0"/>
              <a:t>smlouvy o nájmu </a:t>
            </a:r>
            <a:r>
              <a:rPr lang="cs-CZ" sz="2000" dirty="0"/>
              <a:t>složením finančních prostředků (např. kauce).</a:t>
            </a:r>
          </a:p>
          <a:p>
            <a:endParaRPr lang="cs-CZ" sz="2000" dirty="0"/>
          </a:p>
          <a:p>
            <a:r>
              <a:rPr lang="cs-CZ" sz="2000" b="1" dirty="0"/>
              <a:t>Nájemné za 1 m</a:t>
            </a:r>
            <a:r>
              <a:rPr lang="cs-CZ" sz="2000" b="1" baseline="30000" dirty="0"/>
              <a:t>2</a:t>
            </a:r>
            <a:r>
              <a:rPr lang="cs-CZ" sz="2000" dirty="0"/>
              <a:t> podlahové plochy sociálního bytu sjednané při uzavření nájemní smlouvy nebo změněné v průběhu trvání nájemního vztahu nesmí překročit </a:t>
            </a:r>
            <a:r>
              <a:rPr lang="cs-CZ" sz="2000" b="1" dirty="0"/>
              <a:t>57,50 Kč</a:t>
            </a:r>
            <a:r>
              <a:rPr lang="cs-CZ" sz="2000" dirty="0"/>
              <a:t>. </a:t>
            </a:r>
          </a:p>
          <a:p>
            <a:endParaRPr lang="cs-CZ" sz="2000" dirty="0"/>
          </a:p>
          <a:p>
            <a:r>
              <a:rPr lang="cs-CZ" sz="2000" dirty="0"/>
              <a:t>Po dobu </a:t>
            </a:r>
            <a:r>
              <a:rPr lang="cs-CZ" sz="2000" b="1" dirty="0"/>
              <a:t>udržitelnosti </a:t>
            </a:r>
            <a:r>
              <a:rPr lang="cs-CZ" sz="2000" dirty="0"/>
              <a:t>projektu musí být cílové skupině v sociálních bytech dostupná </a:t>
            </a:r>
            <a:r>
              <a:rPr lang="cs-CZ" sz="2000" b="1" dirty="0"/>
              <a:t>podpora ve formě sociální práce </a:t>
            </a:r>
            <a:r>
              <a:rPr lang="cs-CZ" sz="2000" dirty="0"/>
              <a:t>(poskytování služby dle zákona 108/2006 Sb., o sociálních službách). </a:t>
            </a:r>
          </a:p>
          <a:p>
            <a:endParaRPr lang="cs-CZ" b="1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EFE72D-8E85-4029-8E35-D898C0D0C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87130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224" y="181957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Povinné přílohy k žádosti</a:t>
            </a:r>
            <a:br>
              <a:rPr lang="cs-CZ" dirty="0"/>
            </a:br>
            <a:endParaRPr lang="cs-CZ" sz="6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EFE72D-8E85-4029-8E35-D898C0D0C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B8AF7FD-DC51-4215-89EA-4E0709791D48}"/>
              </a:ext>
            </a:extLst>
          </p:cNvPr>
          <p:cNvSpPr/>
          <p:nvPr/>
        </p:nvSpPr>
        <p:spPr>
          <a:xfrm>
            <a:off x="1201479" y="1127903"/>
            <a:ext cx="9792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/>
              <a:t>Pokud je některá povinná příloha pro žadatele nerelevantní, žadatel nahraje do MS2014+ dokument, ve kterém uvede zdůvodnění nedoložení přílohy.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0E4C260-69D8-4A99-B114-E1BE7C6F81B9}"/>
              </a:ext>
            </a:extLst>
          </p:cNvPr>
          <p:cNvSpPr txBox="1"/>
          <p:nvPr/>
        </p:nvSpPr>
        <p:spPr>
          <a:xfrm>
            <a:off x="987442" y="2585207"/>
            <a:ext cx="105793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b="1" dirty="0"/>
              <a:t>Plná moc – dokládá se v případě přenesení pravomocí na jinou osobu (podání žádosti, zastoupení po dobu realizace projektu atp.)</a:t>
            </a:r>
          </a:p>
          <a:p>
            <a:pPr marL="457200" indent="-457200">
              <a:buAutoNum type="arabicPeriod"/>
            </a:pPr>
            <a:r>
              <a:rPr lang="cs-CZ" b="1" dirty="0"/>
              <a:t>Zadávací a výběrová řízení – žadatel dokládá již uzavřenou smlouvu na plnění zakázky</a:t>
            </a:r>
          </a:p>
          <a:p>
            <a:pPr marL="457200" indent="-457200">
              <a:buAutoNum type="arabicPeriod"/>
            </a:pPr>
            <a:r>
              <a:rPr lang="cs-CZ" b="1" dirty="0"/>
              <a:t>Doklady o právní subjektivitě žadatele (ne starší než 3 měsíce)</a:t>
            </a:r>
          </a:p>
          <a:p>
            <a:pPr marL="457200" indent="-457200">
              <a:buAutoNum type="arabicPeriod" startAt="4"/>
            </a:pPr>
            <a:r>
              <a:rPr lang="cs-CZ" b="1" dirty="0"/>
              <a:t>Výpis z rejstříku trestů – příloha zrušena</a:t>
            </a:r>
          </a:p>
          <a:p>
            <a:pPr marL="457200" indent="-457200">
              <a:buAutoNum type="arabicPeriod" startAt="4"/>
            </a:pPr>
            <a:r>
              <a:rPr lang="cs-CZ" b="1" dirty="0"/>
              <a:t>Studie proveditelnosti</a:t>
            </a:r>
          </a:p>
          <a:p>
            <a:pPr marL="457200" indent="-457200">
              <a:buAutoNum type="arabicPeriod" startAt="4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96730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6364" y="807985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Povinné přílohy k žádosti</a:t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B1C3FE-0E2C-4796-B091-390D4CD98F16}"/>
              </a:ext>
            </a:extLst>
          </p:cNvPr>
          <p:cNvSpPr txBox="1"/>
          <p:nvPr/>
        </p:nvSpPr>
        <p:spPr>
          <a:xfrm>
            <a:off x="987442" y="1734603"/>
            <a:ext cx="1057939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6. Doklad o prokázání právních vztahů k majetku, který je předmětem projektu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Výpis z katastru nemovitostí, ne starší jak 3 měsíce(nedokládá se, pokud bylo předloženo stavební povolení)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 Pokud žadatel není zapsán v Katastru nemovitostí dokládá listiny, které osvědčují jiné právo k majetku (nájemní smlouva, smlouvu o výpůjčce, smlouvu o smlouvě budoucí čí jiné listiny opravňující k užívání nemovitosti</a:t>
            </a:r>
          </a:p>
          <a:p>
            <a:r>
              <a:rPr lang="cs-CZ" b="1" dirty="0"/>
              <a:t>7. Projektová dokumentace pro vydání stavebního povolení nebo pro ohlášení stavby</a:t>
            </a:r>
          </a:p>
          <a:p>
            <a:r>
              <a:rPr lang="cs-CZ" b="1" dirty="0"/>
              <a:t>8. Žádost o stavební povolení nebo ohlášení, případně stavební povolení nebo souhlas s provedením ohlášeného stavebního záměru nebo veřejnoprávní smlouva nahrazující stavební povolení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Pokud žadatel doložil k žádosti o podporu Žádost o stavební povolení (ohlášení) nebo stavební povolení bez nabytí právní moci nebo neplatné stavební povolení, musí nejpozději do Rozhodnutí o dotaci doložit stavební povolení s nabytím právní moci…</a:t>
            </a:r>
          </a:p>
          <a:p>
            <a:r>
              <a:rPr lang="cs-CZ" b="1" dirty="0"/>
              <a:t>9. Položkový rozpočet stavby (dle projektové dokumentace)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Nutno členit na stavební objekty, popř. dílčí stavební nebo funkční celky či jiné obdobné části, tak aby bylo možné jednoznačně vymezit aktivity projektu</a:t>
            </a:r>
          </a:p>
          <a:p>
            <a:r>
              <a:rPr lang="cs-CZ" b="1" dirty="0"/>
              <a:t>10. Čestné prohlášení o skutečném majiteli – </a:t>
            </a:r>
            <a:r>
              <a:rPr lang="cs-CZ" dirty="0"/>
              <a:t>Pokud není žadatel veřejnoprávní právnická osoba </a:t>
            </a:r>
          </a:p>
          <a:p>
            <a:pPr lvl="1"/>
            <a:r>
              <a:rPr lang="cs-CZ" dirty="0"/>
              <a:t>- vzor je přílohou Obecných pravidel č. 30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E1686E-D69B-4C4D-93F4-AF7A19329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14883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76364" y="807985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Povinné přílohy k žádosti</a:t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B1C3FE-0E2C-4796-B091-390D4CD98F16}"/>
              </a:ext>
            </a:extLst>
          </p:cNvPr>
          <p:cNvSpPr txBox="1"/>
          <p:nvPr/>
        </p:nvSpPr>
        <p:spPr>
          <a:xfrm>
            <a:off x="987442" y="1734603"/>
            <a:ext cx="10579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11.  Potvrzení o podání žádosti o pověření zajištění služby obecného hospodářského zájmu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/>
              <a:t>Žadatel musí být pověřen k výkonu služby obecného hospodářského zájmu sociální bydlení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Žadatel doloží potvrzení vydané Odborem politiky bydlení MMR (příloha č. 12 Specifických pravidel</a:t>
            </a:r>
          </a:p>
          <a:p>
            <a:pPr marL="342900" indent="-342900">
              <a:buAutoNum type="arabicPeriod" startAt="12"/>
            </a:pPr>
            <a:r>
              <a:rPr lang="cs-CZ" b="1" dirty="0"/>
              <a:t>Souhlasné stanovisko obce s realizací projektu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Vzor je uveden v příloze č. 10 Specifických pravidel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Pokud je žadatelem obec je příloha nerelevantní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CE1686E-D69B-4C4D-93F4-AF7A19329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07044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224" y="181957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Indikátory výstupu</a:t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B1C3FE-0E2C-4796-B091-390D4CD98F16}"/>
              </a:ext>
            </a:extLst>
          </p:cNvPr>
          <p:cNvSpPr txBox="1"/>
          <p:nvPr/>
        </p:nvSpPr>
        <p:spPr>
          <a:xfrm>
            <a:off x="1115033" y="889844"/>
            <a:ext cx="1057939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5 53 20 – Průměrný počet osob využívající sociální bydlení</a:t>
            </a:r>
            <a:endParaRPr lang="cs-CZ" sz="2000" dirty="0"/>
          </a:p>
          <a:p>
            <a:r>
              <a:rPr lang="cs-CZ" dirty="0"/>
              <a:t>Povinný pro všechny projekty v této výzvě.</a:t>
            </a:r>
          </a:p>
          <a:p>
            <a:endParaRPr lang="pl-PL" b="1" i="1" dirty="0"/>
          </a:p>
          <a:p>
            <a:r>
              <a:rPr lang="cs-CZ" sz="2000" b="1" dirty="0"/>
              <a:t>5 53 10 – Nárůst kapacity sociálních bytů</a:t>
            </a:r>
            <a:endParaRPr lang="cs-CZ" sz="2000" dirty="0"/>
          </a:p>
          <a:p>
            <a:r>
              <a:rPr lang="cs-CZ" dirty="0"/>
              <a:t>Povinný pro všechny projekty v této výzvě. </a:t>
            </a:r>
          </a:p>
          <a:p>
            <a:endParaRPr lang="cs-CZ" sz="2000" dirty="0"/>
          </a:p>
          <a:p>
            <a:r>
              <a:rPr lang="cs-CZ" sz="2000" b="1" dirty="0"/>
              <a:t>5 53 01 – Počet podpořených bytů pro sociální bydlení</a:t>
            </a:r>
            <a:endParaRPr lang="cs-CZ" sz="2000" dirty="0"/>
          </a:p>
          <a:p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EFE72D-8E85-4029-8E35-D898C0D0C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03305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224" y="352077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Projekty generující příjmy</a:t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B1C3FE-0E2C-4796-B091-390D4CD98F16}"/>
              </a:ext>
            </a:extLst>
          </p:cNvPr>
          <p:cNvSpPr txBox="1"/>
          <p:nvPr/>
        </p:nvSpPr>
        <p:spPr>
          <a:xfrm>
            <a:off x="1604131" y="1261983"/>
            <a:ext cx="95786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/>
              <a:t>Pronájem bytu (bez ohledu na výši nájemného) je považován za  hospodářskou činnost ve smyslu pravidel veřejné podpory.</a:t>
            </a:r>
          </a:p>
          <a:p>
            <a:r>
              <a:rPr lang="cs-CZ" sz="2200" dirty="0"/>
              <a:t>Subjekt pronajímající byty (soukromá, právnická nebo fyzická osoba, obce, NNO, charitativní organizace) = subjekt provozující hospodářskou činnost.</a:t>
            </a:r>
          </a:p>
          <a:p>
            <a:endParaRPr lang="cs-CZ" sz="2200" dirty="0"/>
          </a:p>
          <a:p>
            <a:r>
              <a:rPr lang="cs-CZ" sz="2200" dirty="0"/>
              <a:t>→ umožněn výběr </a:t>
            </a:r>
            <a:r>
              <a:rPr lang="cs-CZ" sz="2200" b="1" dirty="0"/>
              <a:t>2 typů podpory u sociálního bydlení </a:t>
            </a:r>
          </a:p>
          <a:p>
            <a:endParaRPr lang="cs-CZ" sz="2200" b="1" dirty="0"/>
          </a:p>
          <a:p>
            <a:pPr marL="457200" indent="-457200">
              <a:buAutoNum type="arabicParenR"/>
            </a:pPr>
            <a:r>
              <a:rPr lang="cs-CZ" sz="2200" b="1" dirty="0"/>
              <a:t>Podpora v </a:t>
            </a:r>
            <a:r>
              <a:rPr lang="cs-CZ" sz="2200" b="1" u="sng" dirty="0"/>
              <a:t>režimu de minimis SOHZ </a:t>
            </a:r>
            <a:r>
              <a:rPr lang="cs-CZ" sz="2200" b="1" dirty="0"/>
              <a:t>na základě Nařízení Komise č. 360/2012</a:t>
            </a:r>
            <a:r>
              <a:rPr lang="cs-CZ" sz="2200" dirty="0"/>
              <a:t> (udílená určitým podnikům pověřeným poskytováním služeb obecného hospodářského zájmu)</a:t>
            </a:r>
          </a:p>
          <a:p>
            <a:pPr marL="457200" indent="-457200">
              <a:buAutoNum type="arabicParenR"/>
            </a:pPr>
            <a:r>
              <a:rPr lang="cs-CZ" sz="2200" b="1" dirty="0"/>
              <a:t>Podpora dle Rozhodnutí Komise ze dne 20. prosince 2011 </a:t>
            </a:r>
            <a:r>
              <a:rPr lang="cs-CZ" sz="2200" dirty="0"/>
              <a:t>(ve formě </a:t>
            </a:r>
            <a:r>
              <a:rPr lang="cs-CZ" sz="2200" i="1" u="sng" dirty="0"/>
              <a:t>vyrovnávací platby za závazek veřejné služby</a:t>
            </a:r>
            <a:r>
              <a:rPr lang="cs-CZ" sz="2200" dirty="0"/>
              <a:t>) – vyplnění modulu CBA v MS2014+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EFE72D-8E85-4029-8E35-D898C0D0C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990617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224" y="181957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Hodnocení žádosti na MAS</a:t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B1C3FE-0E2C-4796-B091-390D4CD98F16}"/>
              </a:ext>
            </a:extLst>
          </p:cNvPr>
          <p:cNvSpPr txBox="1"/>
          <p:nvPr/>
        </p:nvSpPr>
        <p:spPr>
          <a:xfrm>
            <a:off x="2318735" y="1266724"/>
            <a:ext cx="755452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Přijatelnost a formální náležitosti</a:t>
            </a:r>
          </a:p>
          <a:p>
            <a:pPr algn="ctr"/>
            <a:r>
              <a:rPr lang="cs-CZ" sz="1400" dirty="0"/>
              <a:t>Kritéria jsou rozdělena na kritéria napravitelná </a:t>
            </a:r>
          </a:p>
          <a:p>
            <a:pPr algn="ctr"/>
            <a:r>
              <a:rPr lang="cs-CZ" sz="1400" dirty="0"/>
              <a:t>a nenapravitelná. </a:t>
            </a:r>
            <a:r>
              <a:rPr lang="cs-CZ" sz="1400" b="1" dirty="0"/>
              <a:t>Pokud žádost o podporu nesplní byť jedno kritérium s příznakem „nenapravitelné“, je vyloučena z dalšího procesu hodnocení a „napravitelná“ kritéria nejsou hodnocena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Žádost o podporu je podána v předepsané formě.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Žádost o podporu je podepsána oprávněným zástupcem žadatele.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Jsou doloženy všechny povinné přílohy a obsahově splňují náležitosti, požadované v dokumentaci k výzvě MAS.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Žadatel splňuje definici oprávněného příjemce pro příslušný specifický cíl a výzvu MAS. (nenapravitelné)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Projekt je svým zaměřením v souladu s cíli a podporovanými aktivitami výzvy MAS.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Projekt je v souladu s podmínkami výzvy MAS.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Projekt respektuje minimální a maximální hranici celkových způsobilých výdajů, pokud jsou stanoveny.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Projekt respektuje limity způsobilých výdajů, pokud jsou stanoveny.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Projekt je v souladu s SCLLD MAS Český les. (nenapravitelné)</a:t>
            </a:r>
          </a:p>
          <a:p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EFE72D-8E85-4029-8E35-D898C0D0C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71115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224" y="181957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Hodnocení žádosti na MAS</a:t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B1C3FE-0E2C-4796-B091-390D4CD98F16}"/>
              </a:ext>
            </a:extLst>
          </p:cNvPr>
          <p:cNvSpPr txBox="1"/>
          <p:nvPr/>
        </p:nvSpPr>
        <p:spPr>
          <a:xfrm>
            <a:off x="1052623" y="1032807"/>
            <a:ext cx="1009029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Věcné hodnocení (min. 35b, max. 70b)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1. Výše dotace projektu: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Výše požadované dotace projektu je nižší nebo 5.000.000,- Kč – 10 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Výše požadované dotace projektu je 5.000.001,- Kč nebo je vyšší – 20b </a:t>
            </a:r>
          </a:p>
          <a:p>
            <a:pPr algn="ctr"/>
            <a:endParaRPr lang="cs-CZ" dirty="0"/>
          </a:p>
          <a:p>
            <a:pPr algn="ctr"/>
            <a:r>
              <a:rPr lang="cs-CZ" b="1" dirty="0"/>
              <a:t>2. Velikost obce, kde je projekt realizován je k 1. 1. 2017 dle ČSÚ: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Obec, na jejímž území je projekt realizován, má 2000 a méně obyvatel – 20b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Obec, na jejímž území je projekt realizován, má 2001 – 4 999 obyvatel – 10b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Obec, na jejímž území je projekt realizován, má 5 000 a více obyvatel – 5b</a:t>
            </a:r>
          </a:p>
          <a:p>
            <a:pPr algn="ctr"/>
            <a:endParaRPr lang="cs-CZ" dirty="0"/>
          </a:p>
          <a:p>
            <a:pPr algn="ctr"/>
            <a:r>
              <a:rPr lang="cs-CZ" b="1" dirty="0"/>
              <a:t>3. Připravenost projektu ke stavebnímu řízení: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600" dirty="0"/>
              <a:t>Žadatel má ke dni podání žádosti o podporu (resp. registrace žádosti v ISKP) </a:t>
            </a:r>
            <a:r>
              <a:rPr lang="cs-CZ" sz="1600" b="1" dirty="0"/>
              <a:t>platné pravomocné stavební povolení (ohlášení) </a:t>
            </a:r>
            <a:r>
              <a:rPr lang="cs-CZ" sz="1600" dirty="0"/>
              <a:t>nebo k žádosti </a:t>
            </a:r>
            <a:r>
              <a:rPr lang="cs-CZ" sz="1600" b="1" dirty="0"/>
              <a:t>přiložil čestné prohlášení, že realizace projektu nepodléhá stavebnímu řízení </a:t>
            </a:r>
            <a:r>
              <a:rPr lang="cs-CZ" sz="1600" dirty="0"/>
              <a:t>(ohlášení), nebo součástí projektu nejsou stavební práce. – 10b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1600" dirty="0"/>
              <a:t>Projekt nemá ke dni podání žádosti o podporu (resp. registrace žádosti v ISKP) </a:t>
            </a:r>
            <a:r>
              <a:rPr lang="cs-CZ" sz="1600" b="1" dirty="0"/>
              <a:t>platné pravomocné stavební povolení (ohlášení) </a:t>
            </a:r>
            <a:r>
              <a:rPr lang="cs-CZ" sz="1600" dirty="0"/>
              <a:t>nebo souhlas s provedením ohlášeného stavebního záměru nebo účinnou veřejnoprávní smlouvu nahrazující stavební povolení nebo nedoložil čestné prohlášení, že realizace projektu nepodléhá stavebnímu řízení. (ohlášení) – 0b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EFE72D-8E85-4029-8E35-D898C0D0C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24154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30E42E-FA96-43DD-B6FC-6903295E5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72" y="1366982"/>
            <a:ext cx="11113655" cy="5043055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/>
              <a:t>7. Výzva </a:t>
            </a:r>
            <a:br>
              <a:rPr lang="cs-CZ" dirty="0"/>
            </a:br>
            <a:r>
              <a:rPr lang="cs-CZ" dirty="0"/>
              <a:t>„</a:t>
            </a:r>
            <a:r>
              <a:rPr lang="cs-CZ" b="1" dirty="0"/>
              <a:t>MAS Český les – IROP – Podpora rozvoje infrastruktury komunitních center a sociálního</a:t>
            </a:r>
            <a:br>
              <a:rPr lang="cs-CZ" b="1" dirty="0"/>
            </a:br>
            <a:r>
              <a:rPr lang="cs-CZ" b="1" dirty="0"/>
              <a:t>bydlení“</a:t>
            </a:r>
            <a:br>
              <a:rPr lang="cs-CZ" b="1" dirty="0"/>
            </a:br>
            <a:br>
              <a:rPr lang="cs-CZ" dirty="0"/>
            </a:br>
            <a:r>
              <a:rPr lang="cs-CZ" sz="2700" dirty="0"/>
              <a:t>VAZBA NA VÝZVU ŘO IROP </a:t>
            </a:r>
            <a:r>
              <a:rPr lang="cs-CZ" sz="2700" b="1" dirty="0"/>
              <a:t>Č. 62 „SOCIÁLNÍ INFRASTRUKTURA</a:t>
            </a:r>
            <a:r>
              <a:rPr lang="cs-CZ" sz="2700" dirty="0"/>
              <a:t>“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4842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224" y="181957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Hodnocení žádosti na MAS</a:t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B1C3FE-0E2C-4796-B091-390D4CD98F16}"/>
              </a:ext>
            </a:extLst>
          </p:cNvPr>
          <p:cNvSpPr txBox="1"/>
          <p:nvPr/>
        </p:nvSpPr>
        <p:spPr>
          <a:xfrm>
            <a:off x="1052623" y="1032807"/>
            <a:ext cx="1009029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Věcné hodnocení</a:t>
            </a:r>
          </a:p>
          <a:p>
            <a:pPr algn="ctr"/>
            <a:endParaRPr lang="cs-CZ" sz="2400" b="1" dirty="0"/>
          </a:p>
          <a:p>
            <a:r>
              <a:rPr lang="cs-CZ" i="1" u="sng" dirty="0"/>
              <a:t>Relevantní pro Rozvoj komunitních center</a:t>
            </a:r>
          </a:p>
          <a:p>
            <a:endParaRPr lang="cs-CZ" dirty="0"/>
          </a:p>
          <a:p>
            <a:pPr algn="ctr"/>
            <a:r>
              <a:rPr lang="cs-CZ" b="1" dirty="0"/>
              <a:t>4. Žadatel v projektu poskytuje sociální služby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Žadatel v projektu neposkytuje sociální službu – 0b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Žadatel v projektu poskytuje jednu sociální službu – 1b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Žadatel v projektu poskytuje dvě sociální služby – 5b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Žadatel v projektu poskytuje více jak dvě sociální služby – 10b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b="1" dirty="0"/>
              <a:t>5. Projekt je svým zaměřením zacílen na dvě a více cílových skupin: </a:t>
            </a:r>
            <a:endParaRPr lang="cs-CZ" dirty="0"/>
          </a:p>
          <a:p>
            <a:pPr marL="742950" lvl="1" indent="-285750" algn="ctr">
              <a:buFont typeface="Wingdings" panose="05000000000000000000" pitchFamily="2" charset="2"/>
              <a:buChar char="ü"/>
            </a:pPr>
            <a:r>
              <a:rPr lang="cs-CZ" sz="1400" dirty="0"/>
              <a:t>osoby se zdravotním postižením,</a:t>
            </a:r>
          </a:p>
          <a:p>
            <a:pPr marL="742950" lvl="1" indent="-285750" algn="ctr">
              <a:buFont typeface="Wingdings" panose="05000000000000000000" pitchFamily="2" charset="2"/>
              <a:buChar char="ü"/>
            </a:pPr>
            <a:r>
              <a:rPr lang="cs-CZ" sz="1400" dirty="0"/>
              <a:t>osoby ohrožené sociálním vyloučením,</a:t>
            </a:r>
          </a:p>
          <a:p>
            <a:pPr marL="742950" lvl="1" indent="-285750" algn="ctr">
              <a:buFont typeface="Wingdings" panose="05000000000000000000" pitchFamily="2" charset="2"/>
              <a:buChar char="ü"/>
            </a:pPr>
            <a:r>
              <a:rPr lang="cs-CZ" sz="1400" dirty="0"/>
              <a:t>osoby sociálně vyloučené.</a:t>
            </a:r>
            <a:endParaRPr lang="cs-CZ" dirty="0"/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cs-CZ" dirty="0"/>
              <a:t>Projekt je svým zaměřením zacílen na dvě a více cílových skupin – 10b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cs-CZ" dirty="0"/>
              <a:t>Projekt svým zaměřením necílí na dvě a více cílových skupin – 5b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/>
          </a:p>
          <a:p>
            <a:pPr algn="ctr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EFE72D-8E85-4029-8E35-D898C0D0C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538687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224" y="181957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Hodnocení žádosti na MAS</a:t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B1C3FE-0E2C-4796-B091-390D4CD98F16}"/>
              </a:ext>
            </a:extLst>
          </p:cNvPr>
          <p:cNvSpPr txBox="1"/>
          <p:nvPr/>
        </p:nvSpPr>
        <p:spPr>
          <a:xfrm>
            <a:off x="1052623" y="1032807"/>
            <a:ext cx="1009029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Věcné hodnocení</a:t>
            </a:r>
          </a:p>
          <a:p>
            <a:pPr algn="ctr"/>
            <a:endParaRPr lang="cs-CZ" sz="2400" b="1" dirty="0"/>
          </a:p>
          <a:p>
            <a:r>
              <a:rPr lang="cs-CZ" i="1" u="sng" dirty="0"/>
              <a:t>Relevantní pro Sociální bydlení</a:t>
            </a:r>
          </a:p>
          <a:p>
            <a:endParaRPr lang="cs-CZ" dirty="0"/>
          </a:p>
          <a:p>
            <a:pPr algn="ctr"/>
            <a:r>
              <a:rPr lang="cs-CZ" b="1" dirty="0"/>
              <a:t>6. Žadatel v projektu vytvoří bytové jednotky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Žadatel v projektu vytvoří 2 a méně bytových jednotek – 1b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Žadatel v projektu vytvoří 3 až 5 bytových jednotek – 5b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Žadatel v projektu vytvoří více jak 5 bytových jednotek – 10b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b="1" dirty="0"/>
              <a:t>7. Průměrné náklady na bytovou jednotku</a:t>
            </a:r>
            <a:endParaRPr lang="cs-CZ" dirty="0"/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cs-CZ" dirty="0"/>
              <a:t>Průměr celkových nákladů na 1 bytovou jednotku je menší nebo roven 960 000,- Kč – 10b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cs-CZ" dirty="0"/>
              <a:t>Průměr celkových nákladů na 1 bytovou jednotku je 960 001,- Kč nebo větší – 5b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dirty="0"/>
          </a:p>
          <a:p>
            <a:pPr algn="ctr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EFE72D-8E85-4029-8E35-D898C0D0C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908441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224" y="181957"/>
            <a:ext cx="620155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Hodnocení žádosti na CRR</a:t>
            </a:r>
            <a:br>
              <a:rPr lang="cs-CZ" dirty="0"/>
            </a:br>
            <a:endParaRPr lang="cs-CZ" sz="6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2B1C3FE-0E2C-4796-B091-390D4CD98F16}"/>
              </a:ext>
            </a:extLst>
          </p:cNvPr>
          <p:cNvSpPr txBox="1"/>
          <p:nvPr/>
        </p:nvSpPr>
        <p:spPr>
          <a:xfrm>
            <a:off x="1052623" y="1032807"/>
            <a:ext cx="10090297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Závěrečné ověření způsobilosti projektů</a:t>
            </a:r>
          </a:p>
          <a:p>
            <a:pPr algn="ctr"/>
            <a:r>
              <a:rPr lang="cs-CZ" u="sng" dirty="0"/>
              <a:t>Kapitola 5.2 Specifických pravidel, 3.2 Obecných pravidel</a:t>
            </a:r>
          </a:p>
          <a:p>
            <a:pPr algn="ctr"/>
            <a:endParaRPr lang="cs-CZ" u="sng" dirty="0"/>
          </a:p>
          <a:p>
            <a:pPr algn="ctr"/>
            <a:r>
              <a:rPr lang="cs-CZ" dirty="0"/>
              <a:t>Kritéria jsou rozdělena na kritéria napravitelná </a:t>
            </a:r>
          </a:p>
          <a:p>
            <a:pPr algn="ctr"/>
            <a:r>
              <a:rPr lang="cs-CZ" dirty="0"/>
              <a:t>a nenapravitelná. </a:t>
            </a:r>
            <a:r>
              <a:rPr lang="cs-CZ" b="1" dirty="0"/>
              <a:t>Pokud žádost o podporu nesplní byť jedno kritérium s příznakem „nenapravitelné“, je vyloučena z dalšího procesu hodnocení a „napravitelná“ kritéria nejsou hodnocena</a:t>
            </a:r>
          </a:p>
          <a:p>
            <a:pPr algn="ctr"/>
            <a:endParaRPr lang="cs-CZ" b="1" dirty="0"/>
          </a:p>
          <a:p>
            <a:pPr algn="ctr"/>
            <a:endParaRPr lang="cs-CZ" b="1" dirty="0"/>
          </a:p>
          <a:p>
            <a:pPr algn="ctr"/>
            <a:r>
              <a:rPr lang="cs-CZ" b="1" dirty="0"/>
              <a:t>NENAPRAVITELNÁ KRITÉRIA:</a:t>
            </a:r>
          </a:p>
          <a:p>
            <a:pPr algn="ctr"/>
            <a:endParaRPr lang="cs-CZ" b="1" dirty="0">
              <a:solidFill>
                <a:srgbClr val="FF0000"/>
              </a:solidFill>
            </a:endParaRP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Statutární zástupce žadatele je trestně bezúhonný. (společné)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Projekt není cílen k seniorům jako výhradní nebo jediné cílové skupině. (KC)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Sociální bydlení je určeno osobám z cílových skupin. (SB)</a:t>
            </a:r>
          </a:p>
          <a:p>
            <a:pPr algn="ctr"/>
            <a:endParaRPr lang="cs-CZ" b="1" dirty="0">
              <a:solidFill>
                <a:srgbClr val="FF0000"/>
              </a:solidFill>
            </a:endParaRPr>
          </a:p>
          <a:p>
            <a:pPr algn="ctr"/>
            <a:endParaRPr lang="cs-CZ" b="1" dirty="0">
              <a:solidFill>
                <a:srgbClr val="FF0000"/>
              </a:solidFill>
            </a:endParaRPr>
          </a:p>
          <a:p>
            <a:pPr algn="ctr"/>
            <a:endParaRPr lang="cs-CZ" b="1" dirty="0">
              <a:solidFill>
                <a:srgbClr val="0070C0"/>
              </a:solidFill>
            </a:endParaRPr>
          </a:p>
          <a:p>
            <a:pPr algn="ctr"/>
            <a:endParaRPr lang="cs-CZ" b="1" dirty="0">
              <a:solidFill>
                <a:srgbClr val="0070C0"/>
              </a:solidFill>
            </a:endParaRPr>
          </a:p>
          <a:p>
            <a:pPr algn="ctr"/>
            <a:endParaRPr lang="cs-CZ" b="1" dirty="0">
              <a:solidFill>
                <a:srgbClr val="0070C0"/>
              </a:solidFill>
            </a:endParaRPr>
          </a:p>
          <a:p>
            <a:pPr algn="ctr"/>
            <a:endParaRPr lang="cs-CZ" b="1" dirty="0">
              <a:solidFill>
                <a:srgbClr val="FF0000"/>
              </a:solidFill>
            </a:endParaRPr>
          </a:p>
          <a:p>
            <a:pPr algn="ctr"/>
            <a:endParaRPr lang="cs-CZ" b="1" dirty="0">
              <a:solidFill>
                <a:srgbClr val="FF0000"/>
              </a:solidFill>
            </a:endParaRPr>
          </a:p>
          <a:p>
            <a:pPr algn="ctr"/>
            <a:endParaRPr lang="cs-CZ" b="1" dirty="0"/>
          </a:p>
          <a:p>
            <a:pPr algn="ctr"/>
            <a:endParaRPr lang="cs-CZ" b="1" dirty="0"/>
          </a:p>
          <a:p>
            <a:pPr algn="ctr"/>
            <a:endParaRPr lang="cs-CZ" b="1" dirty="0"/>
          </a:p>
          <a:p>
            <a:pPr algn="ctr"/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7EFE72D-8E85-4029-8E35-D898C0D0C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60324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Závazné dokumenty pro žadatele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20344" y="1670569"/>
            <a:ext cx="855131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b="1" dirty="0"/>
          </a:p>
          <a:p>
            <a:pPr algn="ctr"/>
            <a:r>
              <a:rPr lang="cs-CZ" b="1" dirty="0"/>
              <a:t>Obecná pravidla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závazná pro všechny specifické cíle a výzvy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zadávání zakázek, změna projektu, povinná publicita..</a:t>
            </a:r>
          </a:p>
          <a:p>
            <a:pPr marL="285750" indent="-285750" algn="ctr">
              <a:buFontTx/>
              <a:buChar char="-"/>
            </a:pPr>
            <a:endParaRPr lang="cs-CZ" dirty="0"/>
          </a:p>
          <a:p>
            <a:pPr algn="ctr"/>
            <a:r>
              <a:rPr lang="cs-CZ" b="1" dirty="0"/>
              <a:t>Specifická pravidla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pro každou výzvu samostatný dokument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podporované aktivity, způsobilé výdaje, hodnoticí kritéria, povinné přílohy – vzory, …..</a:t>
            </a:r>
          </a:p>
          <a:p>
            <a:pPr algn="ctr"/>
            <a:endParaRPr lang="cs-CZ" dirty="0"/>
          </a:p>
          <a:p>
            <a:pPr algn="ctr"/>
            <a:r>
              <a:rPr lang="cs-CZ" b="1" dirty="0"/>
              <a:t>Výzva MAS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termín pro příjem žádostí a realizaci projektu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min. a max. výše způsobilých výdajů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žadatelé, aktivity, povinné přílohy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kritéria pro hodnocení projektů (součást navazující dokumentace)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Přílohy MAS (pokud jsou)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5462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2937" y="626743"/>
            <a:ext cx="6209607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Hodnocení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711447" y="1647616"/>
            <a:ext cx="67691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1. MAS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Přijatelnost a formální náležitosti - do 40 pracovních dnů od ukončení příjmu žádostí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Věcné hodnocení – minimální bodová hranice (VK MAS) - do 30 pracovních dnů od ukončení kontroly P a FN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Doporučení k výběru projektů (VR MAS) - do 30 dnů od ukončení věcného hodnocení</a:t>
            </a:r>
          </a:p>
          <a:p>
            <a:endParaRPr lang="cs-CZ" dirty="0"/>
          </a:p>
          <a:p>
            <a:pPr algn="ctr"/>
            <a:r>
              <a:rPr lang="cs-CZ" dirty="0"/>
              <a:t>2. CRR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Kritéria pro závěrečné hodnocení způsobilosti (</a:t>
            </a:r>
            <a:r>
              <a:rPr lang="cs-CZ" dirty="0" err="1"/>
              <a:t>Spec</a:t>
            </a:r>
            <a:r>
              <a:rPr lang="cs-CZ" dirty="0"/>
              <a:t>. pravidla) – Provádí CCR do 30 pracovních dnů od výběru projektu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3. MMR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dirty="0"/>
              <a:t>Vydání Rozhodnutí o poskytnutí dotace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220083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1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Upozornění pro žadatele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50473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B7A30C-3C0F-41E8-951D-5C04AD61C879}"/>
              </a:ext>
            </a:extLst>
          </p:cNvPr>
          <p:cNvSpPr txBox="1"/>
          <p:nvPr/>
        </p:nvSpPr>
        <p:spPr>
          <a:xfrm>
            <a:off x="2050473" y="2509268"/>
            <a:ext cx="85898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Realizace projektu nesmí být ukončena před podáním žádosti o podporu.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Etapy projektu mohou být minimálně tříměsíční.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Pozorně pročíst Podmínky rozhodnutí o poskytnutí dotace.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Postupovat nejen v souladu se specifickými pravidly, ale také s Obecnými pravidly pro žadatele a příjemce.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Žádosti o podporu finalizovat v IS KP14+ dříve než v posledních hodinách před ukončením příjmu žádostí ve výzvě.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FB9462-EAD3-4AD0-902D-AD807C039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536214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956A34-F7B2-404A-863F-3B58E7246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1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Upozornění pro žadatele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1654F5-AAAC-4096-9264-6B8AAADF69BC}"/>
              </a:ext>
            </a:extLst>
          </p:cNvPr>
          <p:cNvSpPr txBox="1"/>
          <p:nvPr/>
        </p:nvSpPr>
        <p:spPr>
          <a:xfrm>
            <a:off x="2050473" y="1514764"/>
            <a:ext cx="7878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5B7A30C-3C0F-41E8-951D-5C04AD61C879}"/>
              </a:ext>
            </a:extLst>
          </p:cNvPr>
          <p:cNvSpPr txBox="1"/>
          <p:nvPr/>
        </p:nvSpPr>
        <p:spPr>
          <a:xfrm>
            <a:off x="2050473" y="2509268"/>
            <a:ext cx="858982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Nutné doložit všechny relevantní povinné přílohy k žádosti.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Nutnost souladu údajů uváděných v žádosti o podporu v ISKP14+ a v povinných přílohách k žádosti.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Jednoznačně vymezovat způsobilé výdaje projektu, a to jak jednotlivě, tak ve skupině výdajů na hlavní aktivity (min. 85 %) a vedlejší aktivity projektu (max. 15%).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Hodnoty indikátorů musí odpovídat postupům stanoveným v metodických listech indikátorů, které jsou přílohou specifických pravidel.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Respektovat stanovená pravidla veřejné podpory.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Úspěšný projekt musí nezbytně splňovat všechna obecná a specifická kritéria přijatelnosti.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6F9ABF-591F-4093-856E-719085CD3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776450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A3E2F1A-6D2A-45EE-9BFE-AE9F0463EED5}"/>
              </a:ext>
            </a:extLst>
          </p:cNvPr>
          <p:cNvSpPr txBox="1"/>
          <p:nvPr/>
        </p:nvSpPr>
        <p:spPr>
          <a:xfrm>
            <a:off x="3274540" y="2854410"/>
            <a:ext cx="7883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3140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49043" y="703556"/>
            <a:ext cx="6573692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Výzva č. 7 - Základní údaje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950461" y="1645370"/>
            <a:ext cx="89556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Vyhlášení výzvy: 27. listopadu 2017</a:t>
            </a:r>
            <a:endParaRPr lang="cs-CZ" sz="2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Příjem žádostí: 27. listopadu 2017 – 8. ledna 2018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Způsob podání: MS2014+ / IS KP14+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Celková částka alokace z EFRR: 19 125 000,- Kč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Výše podpory: 95 %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Min. výše způsobilých výdajů: 500 000,- Kč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Max. výše způsobilých výdajů: 10 000 000,- Kč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Datum ukončení realizace projektu: 31. 8. 2019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Udržitelnost projektu: 5 let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sz="2800" dirty="0"/>
              <a:t>Uzemní vymezení: území MAS, mimo KPSVL </a:t>
            </a:r>
            <a:r>
              <a:rPr lang="cs-CZ" sz="2800" dirty="0" err="1"/>
              <a:t>Poběžovicko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08008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8884" y="663644"/>
            <a:ext cx="5574231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Oprávnění žadatelé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05328" y="1491779"/>
            <a:ext cx="77192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buNone/>
            </a:pPr>
            <a:r>
              <a:rPr lang="cs-CZ" sz="2400" dirty="0"/>
              <a:t>Aktivita </a:t>
            </a:r>
            <a:r>
              <a:rPr lang="cs-CZ" sz="2400" b="1" dirty="0"/>
              <a:t>Rozvoj komunitních center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kraje a organizace zřizované a zakládané kraji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obce a organizace zřizované a zakládané obcemi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dobrovolné svazky obcí a organizace zřizované a zakládané dobrovolnými svazky obcí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nestátní neziskové organizace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církve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církevní organizace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0" lvl="1" indent="0">
              <a:buNone/>
            </a:pPr>
            <a:r>
              <a:rPr lang="cs-CZ" sz="2400" dirty="0"/>
              <a:t>Aktivita </a:t>
            </a:r>
            <a:r>
              <a:rPr lang="cs-CZ" sz="2400" b="1" dirty="0"/>
              <a:t>Sociální bydlení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obce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nestátní neziskové organizace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církve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cs-CZ" sz="2200" dirty="0"/>
              <a:t>církevní organizace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8483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8884" y="663644"/>
            <a:ext cx="5574231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Cílové skupiny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768854" y="1906450"/>
            <a:ext cx="5672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Aktivita </a:t>
            </a:r>
            <a:r>
              <a:rPr lang="cs-CZ" sz="2400" b="1" dirty="0"/>
              <a:t>Rozvoj komunitních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osoby sociálně vyloučené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osoby ohrožené sociálním vyloučením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osoby se zdravotním postižením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Aktivita </a:t>
            </a:r>
            <a:r>
              <a:rPr lang="cs-CZ" sz="2400" b="1" dirty="0"/>
              <a:t>Sociální bydlení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osoby v bytové nouzi (spící venku, v azylovém domě, invalidé, …)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1095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1618" y="560458"/>
            <a:ext cx="6568763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Aktivita Komunitní centra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10413" y="1451573"/>
            <a:ext cx="897117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/>
              <a:t>Podpora vzniku KC</a:t>
            </a:r>
          </a:p>
          <a:p>
            <a:endParaRPr lang="cs-CZ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Jsou podporována veřejná víceúčelová zařízení ve kterých se setkávají členové komunity s cílem zlepšit sociální situaci jednotlivců a komunity jako celku.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Realizace sociální, vzdělávání, volnočasové aktivity, kulturní a zájmové akce, které vyplývají z tradic a zvyků komunity či krajové oblasti přístupné všem obyvatelům lokality.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KC poskytuje kombinaci komunitních a veřejných služeb, minimálního základního sociálního poradenství, popřípadě sociální služby v ambulantní a terénní formě se zaměřením na řešení nepříznivé sociální situace a sociálního začleňování.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Cílem výzvy není budování kulturních center nebo prostor pro masovou zábavu.</a:t>
            </a:r>
          </a:p>
          <a:p>
            <a:endParaRPr lang="cs-CZ" b="1" i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90186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11618" y="560458"/>
            <a:ext cx="6568763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Aktivita Komunitní centra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10413" y="1451573"/>
            <a:ext cx="897117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Poskytování sociální služby </a:t>
            </a:r>
            <a:r>
              <a:rPr lang="cs-CZ" sz="2000" b="1" dirty="0"/>
              <a:t>není</a:t>
            </a:r>
            <a:r>
              <a:rPr lang="cs-CZ" sz="2000" dirty="0"/>
              <a:t> povinné.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Cílem je vybudování/poskytnutí prostoru určeného k bezúplatnému využití cílovými skupinami.</a:t>
            </a:r>
          </a:p>
          <a:p>
            <a:endParaRPr lang="cs-CZ" sz="2000" dirty="0"/>
          </a:p>
          <a:p>
            <a:r>
              <a:rPr lang="cs-CZ" dirty="0"/>
              <a:t>Neexistuje předpoklad, že si KC na sebe musí samo vydělat, na svůj základní provoz – provozovatel KC musí zajistit, aby aktivity KC byly pro klienty zdarma. Na činnost si může vydělávat jiným způsobem. Provozní náklady KC hradí jeho provozovatel.</a:t>
            </a:r>
          </a:p>
          <a:p>
            <a:r>
              <a:rPr lang="cs-CZ" dirty="0"/>
              <a:t>Případná </a:t>
            </a:r>
            <a:r>
              <a:rPr lang="cs-CZ" b="1" dirty="0"/>
              <a:t>úhrada</a:t>
            </a:r>
            <a:r>
              <a:rPr lang="cs-CZ" dirty="0"/>
              <a:t> za aktivity musí být „</a:t>
            </a:r>
            <a:r>
              <a:rPr lang="cs-CZ" b="1" dirty="0"/>
              <a:t>symbolická</a:t>
            </a:r>
            <a:r>
              <a:rPr lang="cs-CZ" dirty="0"/>
              <a:t>“ a nepřesáhne tak náklady spojené s realizací jednotlivých aktivit (př. keramický kroužek zdarma, ale hlínu si hradí účastníci kurzu).</a:t>
            </a:r>
          </a:p>
          <a:p>
            <a:endParaRPr lang="cs-CZ" dirty="0"/>
          </a:p>
          <a:p>
            <a:r>
              <a:rPr lang="cs-CZ" b="1" dirty="0"/>
              <a:t>Povinnost zajistit v KC sociálního pracovníka se vzděláním podle zákona o sociálních službách po dobu udržitelnosti projektu.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Nestačí zajistit pracovníka v sociálních službách, ten nesmí poskytovat sociální poradenství bez dohledu.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Není dán úvazek, ale soc. pracovník by měl v KC působit dle potřeb dané lokality minimálně po dobu udržitelnosti.</a:t>
            </a:r>
          </a:p>
          <a:p>
            <a:endParaRPr lang="cs-CZ" b="1" i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7315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8884" y="663644"/>
            <a:ext cx="5574231" cy="732443"/>
          </a:xfrm>
        </p:spPr>
        <p:txBody>
          <a:bodyPr>
            <a:normAutofit fontScale="90000"/>
          </a:bodyPr>
          <a:lstStyle/>
          <a:p>
            <a:pPr algn="ctr"/>
            <a:br>
              <a:rPr lang="cs-CZ" b="1" dirty="0"/>
            </a:br>
            <a:r>
              <a:rPr lang="cs-CZ" b="1" dirty="0"/>
              <a:t>Podporované aktivity</a:t>
            </a:r>
            <a:br>
              <a:rPr lang="cs-CZ" dirty="0"/>
            </a:br>
            <a:endParaRPr lang="cs-CZ" sz="6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22474" y="1823713"/>
            <a:ext cx="897117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Aktivita Rozvoj komunitních center</a:t>
            </a:r>
            <a:r>
              <a:rPr lang="cs-CZ" sz="2800" b="1" dirty="0"/>
              <a:t> </a:t>
            </a:r>
          </a:p>
          <a:p>
            <a:endParaRPr lang="cs-CZ" b="1" i="1" dirty="0"/>
          </a:p>
          <a:p>
            <a:r>
              <a:rPr lang="cs-CZ" b="1" i="1" dirty="0"/>
              <a:t>Podpora rozvoje infrastruktury komunitních center za účelem sociálního začleňování a zvýšení uplatnitelnosti na trhu práce</a:t>
            </a:r>
          </a:p>
          <a:p>
            <a:endParaRPr lang="cs-CZ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stavby, stavební úpravy spojené s výstavbou infrastruktury KC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pořízení vybavení pro zajištění provozu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400" dirty="0"/>
              <a:t>dopravní automobil pro poskytování terénních a ambulantních sociálních služeb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200" dirty="0"/>
          </a:p>
          <a:p>
            <a:r>
              <a:rPr lang="cs-CZ" sz="2200" b="1" dirty="0"/>
              <a:t>Podporované aktivity musí sloužit k zajištění provozu komunitního centra.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46" y="5874150"/>
            <a:ext cx="1347629" cy="812683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outerShdw blurRad="139700" dist="25400" dir="5400000" algn="ctr" rotWithShape="0">
              <a:schemeClr val="tx1"/>
            </a:outerShdw>
            <a:reflection endPos="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3904149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6654</TotalTime>
  <Words>2625</Words>
  <Application>Microsoft Office PowerPoint</Application>
  <PresentationFormat>Širokoúhlá obrazovka</PresentationFormat>
  <Paragraphs>376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Motiv Office</vt:lpstr>
      <vt:lpstr>Seminář pro žadatele v rámci realizace SCLLD MAS Český les</vt:lpstr>
      <vt:lpstr>Prezentace aplikace PowerPoint</vt:lpstr>
      <vt:lpstr>7. Výzva  „MAS Český les – IROP – Podpora rozvoje infrastruktury komunitních center a sociálního bydlení“  VAZBA NA VÝZVU ŘO IROP Č. 62 „SOCIÁLNÍ INFRASTRUKTURA“  </vt:lpstr>
      <vt:lpstr> Výzva č. 7 - Základní údaje </vt:lpstr>
      <vt:lpstr> Oprávnění žadatelé </vt:lpstr>
      <vt:lpstr> Cílové skupiny </vt:lpstr>
      <vt:lpstr> Aktivita Komunitní centra </vt:lpstr>
      <vt:lpstr> Aktivita Komunitní centra </vt:lpstr>
      <vt:lpstr> Podporované aktivity </vt:lpstr>
      <vt:lpstr> Podporované aktivity </vt:lpstr>
      <vt:lpstr> Způsobilé výdaje </vt:lpstr>
      <vt:lpstr> Povinné přílohy k žádosti </vt:lpstr>
      <vt:lpstr> Povinné přílohy k žádosti </vt:lpstr>
      <vt:lpstr> Povinné přílohy k žádosti </vt:lpstr>
      <vt:lpstr> Povinné přílohy k žádosti </vt:lpstr>
      <vt:lpstr> Indikátory výstupu </vt:lpstr>
      <vt:lpstr> Projekty generující příjmy </vt:lpstr>
      <vt:lpstr> Aktivita Sociální bydlení </vt:lpstr>
      <vt:lpstr> Aktivita Sociální bydlení </vt:lpstr>
      <vt:lpstr> Aktivita Sociální bydlení </vt:lpstr>
      <vt:lpstr> Aktivita Sociální bydlení </vt:lpstr>
      <vt:lpstr> Aktivita Sociální bydlení </vt:lpstr>
      <vt:lpstr> Povinné přílohy k žádosti </vt:lpstr>
      <vt:lpstr> Povinné přílohy k žádosti </vt:lpstr>
      <vt:lpstr> Povinné přílohy k žádosti </vt:lpstr>
      <vt:lpstr> Indikátory výstupu </vt:lpstr>
      <vt:lpstr> Projekty generující příjmy </vt:lpstr>
      <vt:lpstr> Hodnocení žádosti na MAS </vt:lpstr>
      <vt:lpstr> Hodnocení žádosti na MAS </vt:lpstr>
      <vt:lpstr> Hodnocení žádosti na MAS </vt:lpstr>
      <vt:lpstr> Hodnocení žádosti na MAS </vt:lpstr>
      <vt:lpstr> Hodnocení žádosti na CRR </vt:lpstr>
      <vt:lpstr> Závazné dokumenty pro žadatele </vt:lpstr>
      <vt:lpstr> Hodnocení </vt:lpstr>
      <vt:lpstr>Upozornění pro žadatele</vt:lpstr>
      <vt:lpstr>Upozornění pro žadatele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v rámci realizace SCLLD MAS Český les</dc:title>
  <dc:creator>Filip Unzeitig</dc:creator>
  <cp:lastModifiedBy>Filip Unzeitig</cp:lastModifiedBy>
  <cp:revision>227</cp:revision>
  <cp:lastPrinted>2017-07-31T08:08:06Z</cp:lastPrinted>
  <dcterms:created xsi:type="dcterms:W3CDTF">2017-07-26T13:09:51Z</dcterms:created>
  <dcterms:modified xsi:type="dcterms:W3CDTF">2017-11-22T20:35:26Z</dcterms:modified>
</cp:coreProperties>
</file>