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32"/>
  </p:handoutMasterIdLst>
  <p:sldIdLst>
    <p:sldId id="257" r:id="rId2"/>
    <p:sldId id="262" r:id="rId3"/>
    <p:sldId id="261" r:id="rId4"/>
    <p:sldId id="258" r:id="rId5"/>
    <p:sldId id="260" r:id="rId6"/>
    <p:sldId id="263" r:id="rId7"/>
    <p:sldId id="280" r:id="rId8"/>
    <p:sldId id="265" r:id="rId9"/>
    <p:sldId id="267" r:id="rId10"/>
    <p:sldId id="268" r:id="rId11"/>
    <p:sldId id="271" r:id="rId12"/>
    <p:sldId id="275" r:id="rId13"/>
    <p:sldId id="307" r:id="rId14"/>
    <p:sldId id="308" r:id="rId15"/>
    <p:sldId id="276" r:id="rId16"/>
    <p:sldId id="309" r:id="rId17"/>
    <p:sldId id="310" r:id="rId18"/>
    <p:sldId id="311" r:id="rId19"/>
    <p:sldId id="277" r:id="rId20"/>
    <p:sldId id="278" r:id="rId21"/>
    <p:sldId id="312" r:id="rId22"/>
    <p:sldId id="279" r:id="rId23"/>
    <p:sldId id="287" r:id="rId24"/>
    <p:sldId id="313" r:id="rId25"/>
    <p:sldId id="314" r:id="rId26"/>
    <p:sldId id="306" r:id="rId27"/>
    <p:sldId id="266" r:id="rId28"/>
    <p:sldId id="281" r:id="rId29"/>
    <p:sldId id="282" r:id="rId30"/>
    <p:sldId id="256" r:id="rId31"/>
  </p:sldIdLst>
  <p:sldSz cx="12192000" cy="6858000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818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-126" y="-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xmlns="" id="{D7D52AF5-747F-4706-8FFD-D50B63EEC66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A43DD938-FDB9-4E54-97EF-DF2F9998253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AC2A4A-3517-48E7-9981-7A61C2108C0C}" type="datetimeFigureOut">
              <a:rPr lang="cs-CZ" smtClean="0"/>
              <a:pPr/>
              <a:t>24. 3. 2020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287F0563-779F-4149-ABEB-A8BC2674882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4782C1A8-729C-4852-85A4-6A3583AFF90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BCD1A-6FC8-429D-AB5F-7E4FDE9601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58675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microsoft.com/office/2007/relationships/hdphoto" Target="../media/hdphoto2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microsoft.com/office/2007/relationships/hdphoto" Target="../media/hdphoto2.wdp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04F2F-A492-49A5-A3B5-8C4FB75DEE40}" type="datetimeFigureOut">
              <a:rPr lang="cs-CZ" smtClean="0"/>
              <a:pPr/>
              <a:t>24. 3. 2020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971FC-DD08-4823-BC7D-02FFD5FF1340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43010" name="obrázek 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061" y="0"/>
            <a:ext cx="4219575" cy="695325"/>
          </a:xfrm>
          <a:prstGeom prst="rect">
            <a:avLst/>
          </a:prstGeom>
          <a:noFill/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xmlns="" xmlns:lc="http://schemas.openxmlformats.org/drawingml/2006/lockedCanvas" id="{6408C328-B365-4DAF-B5DC-B76D1B13EB2F}"/>
              </a:ext>
            </a:extLst>
          </p:cNvPr>
          <p:cNvPicPr/>
          <p:nvPr userDrawn="1"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 xmlns:pic="http://schemas.openxmlformats.org/drawingml/2006/picture" xmlns:lc="http://schemas.openxmlformats.org/drawingml/2006/lockedCanvas">
                  <a14:imgLayer r:embed="rId4">
                    <a14:imgEffect>
                      <a14:sharpenSoften amount="-3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9687339" y="291548"/>
            <a:ext cx="870244" cy="524798"/>
          </a:xfrm>
          <a:prstGeom prst="rect">
            <a:avLst/>
          </a:prstGeom>
          <a:effectLst>
            <a:glow>
              <a:schemeClr val="accent1">
                <a:alpha val="40000"/>
              </a:schemeClr>
            </a:glow>
            <a:outerShdw blurRad="139700" dist="25400" dir="5400000" algn="ctr" rotWithShape="0">
              <a:schemeClr val="tx1"/>
            </a:outerShdw>
            <a:reflection endPos="0" dir="5400000" sy="-100000" algn="bl" rotWithShape="0"/>
            <a:softEdge rad="0"/>
          </a:effectLst>
        </p:spPr>
      </p:pic>
      <p:sp>
        <p:nvSpPr>
          <p:cNvPr id="43011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04F2F-A492-49A5-A3B5-8C4FB75DEE40}" type="datetimeFigureOut">
              <a:rPr lang="cs-CZ" smtClean="0"/>
              <a:pPr/>
              <a:t>24. 3. 2020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971FC-DD08-4823-BC7D-02FFD5FF13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04F2F-A492-49A5-A3B5-8C4FB75DEE40}" type="datetimeFigureOut">
              <a:rPr lang="cs-CZ" smtClean="0"/>
              <a:pPr/>
              <a:t>24. 3. 2020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971FC-DD08-4823-BC7D-02FFD5FF13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04F2F-A492-49A5-A3B5-8C4FB75DEE40}" type="datetimeFigureOut">
              <a:rPr lang="cs-CZ" smtClean="0"/>
              <a:pPr/>
              <a:t>24. 3. 2020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971FC-DD08-4823-BC7D-02FFD5FF13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04F2F-A492-49A5-A3B5-8C4FB75DEE40}" type="datetimeFigureOut">
              <a:rPr lang="cs-CZ" smtClean="0"/>
              <a:pPr/>
              <a:t>24. 3. 2020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971FC-DD08-4823-BC7D-02FFD5FF13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04F2F-A492-49A5-A3B5-8C4FB75DEE40}" type="datetimeFigureOut">
              <a:rPr lang="cs-CZ" smtClean="0"/>
              <a:pPr/>
              <a:t>24. 3. 2020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971FC-DD08-4823-BC7D-02FFD5FF13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04F2F-A492-49A5-A3B5-8C4FB75DEE40}" type="datetimeFigureOut">
              <a:rPr lang="cs-CZ" smtClean="0"/>
              <a:pPr/>
              <a:t>24. 3. 2020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971FC-DD08-4823-BC7D-02FFD5FF13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04F2F-A492-49A5-A3B5-8C4FB75DEE40}" type="datetimeFigureOut">
              <a:rPr lang="cs-CZ" smtClean="0"/>
              <a:pPr/>
              <a:t>24. 3. 2020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971FC-DD08-4823-BC7D-02FFD5FF1340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37890" name="obrázek 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540" y="0"/>
            <a:ext cx="4219575" cy="695325"/>
          </a:xfrm>
          <a:prstGeom prst="rect">
            <a:avLst/>
          </a:prstGeom>
          <a:noFill/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xmlns="" xmlns:lc="http://schemas.openxmlformats.org/drawingml/2006/lockedCanvas" id="{6408C328-B365-4DAF-B5DC-B76D1B13EB2F}"/>
              </a:ext>
            </a:extLst>
          </p:cNvPr>
          <p:cNvPicPr/>
          <p:nvPr userDrawn="1"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 xmlns:pic="http://schemas.openxmlformats.org/drawingml/2006/picture" xmlns:lc="http://schemas.openxmlformats.org/drawingml/2006/lockedCanvas">
                  <a14:imgLayer r:embed="rId4">
                    <a14:imgEffect>
                      <a14:sharpenSoften amount="-3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9554818" y="172279"/>
            <a:ext cx="870244" cy="524798"/>
          </a:xfrm>
          <a:prstGeom prst="rect">
            <a:avLst/>
          </a:prstGeom>
          <a:effectLst>
            <a:glow>
              <a:schemeClr val="accent1">
                <a:alpha val="40000"/>
              </a:schemeClr>
            </a:glow>
            <a:outerShdw blurRad="139700" dist="25400" dir="5400000" algn="ctr" rotWithShape="0">
              <a:schemeClr val="tx1"/>
            </a:outerShdw>
            <a:reflection endPos="0" dir="5400000" sy="-100000" algn="bl" rotWithShape="0"/>
            <a:softEdge rad="0"/>
          </a:effectLst>
        </p:spPr>
      </p:pic>
      <p:sp>
        <p:nvSpPr>
          <p:cNvPr id="37891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04F2F-A492-49A5-A3B5-8C4FB75DEE40}" type="datetimeFigureOut">
              <a:rPr lang="cs-CZ" smtClean="0"/>
              <a:pPr/>
              <a:t>24. 3. 2020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971FC-DD08-4823-BC7D-02FFD5FF13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04F2F-A492-49A5-A3B5-8C4FB75DEE40}" type="datetimeFigureOut">
              <a:rPr lang="cs-CZ" smtClean="0"/>
              <a:pPr/>
              <a:t>24. 3. 2020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971FC-DD08-4823-BC7D-02FFD5FF13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04F2F-A492-49A5-A3B5-8C4FB75DEE40}" type="datetimeFigureOut">
              <a:rPr lang="cs-CZ" smtClean="0"/>
              <a:pPr/>
              <a:t>24. 3. 2020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971FC-DD08-4823-BC7D-02FFD5FF13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00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04F2F-A492-49A5-A3B5-8C4FB75DEE40}" type="datetimeFigureOut">
              <a:rPr lang="cs-CZ" smtClean="0"/>
              <a:pPr/>
              <a:t>24. 3. 2020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971FC-DD08-4823-BC7D-02FFD5FF134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ceskyles.cz/strategie-2014-2020/irop/vyzvy-mas/17-vyzva/" TargetMode="External"/><Relationship Id="rId2" Type="http://schemas.openxmlformats.org/officeDocument/2006/relationships/hyperlink" Target="https://www.irop.mmr.cz/cs/Vyzvy/Seznam/Vyzva-c-53-Udrzitelna-doprava-integrovane-projekty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878366"/>
            <a:ext cx="9144000" cy="2387600"/>
          </a:xfrm>
        </p:spPr>
        <p:txBody>
          <a:bodyPr>
            <a:normAutofit/>
          </a:bodyPr>
          <a:lstStyle/>
          <a:p>
            <a:r>
              <a:rPr lang="cs-CZ" sz="5400" b="1" dirty="0"/>
              <a:t>Seminář pro žadatele v rámci realizace SCLLD MAS Český les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192593"/>
            <a:ext cx="9144000" cy="688608"/>
          </a:xfrm>
        </p:spPr>
        <p:txBody>
          <a:bodyPr>
            <a:normAutofit fontScale="92500"/>
          </a:bodyPr>
          <a:lstStyle/>
          <a:p>
            <a:r>
              <a:rPr lang="cs-CZ" sz="3600" b="1" dirty="0">
                <a:solidFill>
                  <a:schemeClr val="tx2">
                    <a:lumMod val="75000"/>
                  </a:schemeClr>
                </a:solidFill>
              </a:rPr>
              <a:t>Integrovaný regionální operační program (IROP)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689188" y="1339400"/>
            <a:ext cx="8813623" cy="6155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/>
              <a:t>Název projektu: </a:t>
            </a:r>
            <a:r>
              <a:rPr lang="cs-CZ" dirty="0"/>
              <a:t>Režijní výdaje II MAS Český les, z. s.</a:t>
            </a:r>
            <a:endParaRPr lang="cs-CZ" sz="1600" dirty="0"/>
          </a:p>
          <a:p>
            <a:pPr algn="ctr"/>
            <a:r>
              <a:rPr lang="cs-CZ" sz="1600" b="1" dirty="0"/>
              <a:t>Registrační číslo projektu: </a:t>
            </a:r>
            <a:r>
              <a:rPr lang="cs-CZ" sz="1600" dirty="0"/>
              <a:t>CZ.06.4.59/0.0/0.0/15_003/0011553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3889513" y="4987465"/>
            <a:ext cx="4412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13. 6. 2019 – Domažlice</a:t>
            </a:r>
          </a:p>
        </p:txBody>
      </p:sp>
    </p:spTree>
    <p:extLst>
      <p:ext uri="{BB962C8B-B14F-4D97-AF65-F5344CB8AC3E}">
        <p14:creationId xmlns:p14="http://schemas.microsoft.com/office/powerpoint/2010/main" xmlns="" val="966989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C956A34-F7B2-404A-863F-3B58E7246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9201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err="1" smtClean="0"/>
              <a:t>Cyklodoprava</a:t>
            </a:r>
            <a:r>
              <a:rPr lang="cs-CZ" b="1" dirty="0"/>
              <a:t/>
            </a:r>
            <a:br>
              <a:rPr lang="cs-CZ" b="1" dirty="0"/>
            </a:br>
            <a:r>
              <a:rPr lang="cs-CZ" sz="2000" b="1" dirty="0"/>
              <a:t>(podporované projekty)</a:t>
            </a:r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641654F5-AAAC-4096-9264-6B8AAADF69BC}"/>
              </a:ext>
            </a:extLst>
          </p:cNvPr>
          <p:cNvSpPr txBox="1"/>
          <p:nvPr/>
        </p:nvSpPr>
        <p:spPr>
          <a:xfrm>
            <a:off x="1781620" y="1904083"/>
            <a:ext cx="933103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výstavba cyklostezek v podobě stavebně upravených a dopravním značením vymezených komunikací, na kterých je vyloučená automobilová doprava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součástí projektu může být budování doprovodné infrastruktury, např. stojanů na kola, úschoven kol, odpočívadel a dopravního značení</a:t>
            </a:r>
          </a:p>
          <a:p>
            <a:pPr marL="285750" indent="-28575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15863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C956A34-F7B2-404A-863F-3B58E7246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err="1" smtClean="0"/>
              <a:t>Cyklodoprava</a:t>
            </a:r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r>
              <a:rPr lang="cs-CZ" sz="2000" b="1" dirty="0">
                <a:solidFill>
                  <a:srgbClr val="FF0000"/>
                </a:solidFill>
              </a:rPr>
              <a:t>Způsobilé výdaje</a:t>
            </a:r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641654F5-AAAC-4096-9264-6B8AAADF69BC}"/>
              </a:ext>
            </a:extLst>
          </p:cNvPr>
          <p:cNvSpPr txBox="1"/>
          <p:nvPr/>
        </p:nvSpPr>
        <p:spPr>
          <a:xfrm>
            <a:off x="2022764" y="1514764"/>
            <a:ext cx="7878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25B7A30C-3C0F-41E8-951D-5C04AD61C879}"/>
              </a:ext>
            </a:extLst>
          </p:cNvPr>
          <p:cNvSpPr txBox="1"/>
          <p:nvPr/>
        </p:nvSpPr>
        <p:spPr>
          <a:xfrm>
            <a:off x="2349599" y="1136600"/>
            <a:ext cx="8179064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b="1" u="sng" dirty="0" smtClean="0"/>
          </a:p>
          <a:p>
            <a:r>
              <a:rPr lang="cs-CZ" sz="2400" b="1" u="sng" dirty="0" smtClean="0"/>
              <a:t>Hlavní </a:t>
            </a:r>
            <a:r>
              <a:rPr lang="cs-CZ" sz="2400" b="1" u="sng" dirty="0"/>
              <a:t>aktivita – min. 85 % z celkových způsobilých výdajů</a:t>
            </a:r>
          </a:p>
          <a:p>
            <a:endParaRPr lang="cs-CZ" sz="2400" b="1" u="sng" dirty="0"/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sz="2400" b="1" u="sng" dirty="0"/>
              <a:t>Stavba cyklostezky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sz="2400" b="1" u="sng" dirty="0"/>
              <a:t>DPH</a:t>
            </a:r>
          </a:p>
          <a:p>
            <a:endParaRPr lang="cs-CZ" sz="2400" b="1" u="sng" dirty="0"/>
          </a:p>
          <a:p>
            <a:endParaRPr lang="cs-CZ" sz="2400" b="1" u="sng" dirty="0"/>
          </a:p>
          <a:p>
            <a:r>
              <a:rPr lang="cs-CZ" sz="2400" b="1" u="sng" dirty="0"/>
              <a:t>Vedlejší aktivita –  </a:t>
            </a:r>
            <a:r>
              <a:rPr lang="cs-CZ" sz="2400" b="1" u="sng" dirty="0" err="1"/>
              <a:t>max</a:t>
            </a:r>
            <a:r>
              <a:rPr lang="cs-CZ" sz="2400" b="1" u="sng" dirty="0"/>
              <a:t> do 15 % z celkových způsobilých výdajů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sz="2400" b="1" u="sng" dirty="0"/>
              <a:t>Stavby – výdaje související s komunikací pro cyklisty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sz="2400" b="1" u="sng" dirty="0"/>
              <a:t>Projektové dokumentace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sz="2400" b="1" u="sng" dirty="0"/>
              <a:t>Nákup pozemků a staveb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sz="2400" b="1" u="sng" dirty="0"/>
              <a:t>Zabezpečení stavby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endParaRPr lang="cs-CZ" sz="2400" b="1" u="sng" dirty="0"/>
          </a:p>
          <a:p>
            <a:r>
              <a:rPr lang="cs-CZ" sz="2400" b="1" dirty="0"/>
              <a:t>Dokladování způsobilých výdajů projektu </a:t>
            </a:r>
            <a:r>
              <a:rPr lang="cs-CZ" sz="2400" dirty="0"/>
              <a:t>v příloze č. 10 Specifických Pravidel. </a:t>
            </a:r>
            <a:endParaRPr lang="cs-CZ" sz="2400" b="1" u="sng" dirty="0"/>
          </a:p>
          <a:p>
            <a:endParaRPr lang="cs-CZ" dirty="0"/>
          </a:p>
          <a:p>
            <a:endParaRPr lang="cs-CZ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94292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C956A34-F7B2-404A-863F-3B58E7246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err="1" smtClean="0"/>
              <a:t>Cyklodoprava</a:t>
            </a:r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r>
              <a:rPr lang="cs-CZ" sz="2000" b="1" dirty="0">
                <a:solidFill>
                  <a:srgbClr val="FF0000"/>
                </a:solidFill>
              </a:rPr>
              <a:t>Způsobilé výdaje – Hlavní aktivita</a:t>
            </a:r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641654F5-AAAC-4096-9264-6B8AAADF69BC}"/>
              </a:ext>
            </a:extLst>
          </p:cNvPr>
          <p:cNvSpPr txBox="1"/>
          <p:nvPr/>
        </p:nvSpPr>
        <p:spPr>
          <a:xfrm>
            <a:off x="2022764" y="1514764"/>
            <a:ext cx="7878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25B7A30C-3C0F-41E8-951D-5C04AD61C879}"/>
              </a:ext>
            </a:extLst>
          </p:cNvPr>
          <p:cNvSpPr txBox="1"/>
          <p:nvPr/>
        </p:nvSpPr>
        <p:spPr>
          <a:xfrm>
            <a:off x="2022764" y="1292342"/>
            <a:ext cx="787861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u="sng" dirty="0" smtClean="0"/>
          </a:p>
          <a:p>
            <a:r>
              <a:rPr lang="cs-CZ" b="1" u="sng" dirty="0" smtClean="0"/>
              <a:t>Stavba</a:t>
            </a:r>
            <a:r>
              <a:rPr lang="cs-CZ" b="1" u="sng" dirty="0"/>
              <a:t>: 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výdaje na realizaci samostatných stezek pro cyklisty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výdaje související s komunikací pro cyklisty: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volně dostupné pevné stojany a uzamykatelných boxů na jízdní kola, detekce jejich obsazenosti, jejich zastřešení, osvětlení a přímé napojení na komunikaci pro cyklisty,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podchody, lávky, části mostních objektů a propustků,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opěrné zdi, násypy, svahy a příkopy,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přejezdy pro cyklisty, místa pro přecházení a přechody pro chodce, jejich nasvětlení a ochranné ostrůvky,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pásy pro chodce umístěné podél jízdních pruhů pro cyklisty v přidruženém prostoru silnic a místních komunikací,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zábradlí na mostech a zábradlí jako bezpečnostní opatření,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svislé a vodorovné dopravní značení včetně zvýrazňujících prvků,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r>
              <a:rPr lang="pl-PL" dirty="0"/>
              <a:t> </a:t>
            </a:r>
          </a:p>
          <a:p>
            <a:endParaRPr lang="cs-CZ" b="1" u="sng" dirty="0"/>
          </a:p>
          <a:p>
            <a:endParaRPr lang="cs-CZ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472051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C956A34-F7B2-404A-863F-3B58E7246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err="1" smtClean="0"/>
              <a:t>Cyklodoprava</a:t>
            </a:r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r>
              <a:rPr lang="cs-CZ" sz="2000" b="1" dirty="0">
                <a:solidFill>
                  <a:srgbClr val="FF0000"/>
                </a:solidFill>
              </a:rPr>
              <a:t>Způsobilé výdaje – Hlavní aktivita</a:t>
            </a:r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641654F5-AAAC-4096-9264-6B8AAADF69BC}"/>
              </a:ext>
            </a:extLst>
          </p:cNvPr>
          <p:cNvSpPr txBox="1"/>
          <p:nvPr/>
        </p:nvSpPr>
        <p:spPr>
          <a:xfrm>
            <a:off x="2022764" y="1514764"/>
            <a:ext cx="7878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25B7A30C-3C0F-41E8-951D-5C04AD61C879}"/>
              </a:ext>
            </a:extLst>
          </p:cNvPr>
          <p:cNvSpPr txBox="1"/>
          <p:nvPr/>
        </p:nvSpPr>
        <p:spPr>
          <a:xfrm>
            <a:off x="2022764" y="1292342"/>
            <a:ext cx="787861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u="sng" dirty="0" smtClean="0"/>
          </a:p>
          <a:p>
            <a:r>
              <a:rPr lang="cs-CZ" b="1" u="sng" dirty="0" smtClean="0"/>
              <a:t>Stavba</a:t>
            </a:r>
            <a:r>
              <a:rPr lang="cs-CZ" b="1" u="sng" dirty="0"/>
              <a:t>: </a:t>
            </a:r>
          </a:p>
          <a:p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světelné signalizační zařízení řídící provoz samostatného přejezdu pro cyklisty nebo samostatného přechodu pro chodce s přejezdem pro cyklisty,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dešťové vpusti, šachty a přípojky k odvodu vod z povrchu komunikace do kanalizace,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vegetační úpravy nezpevněných pozemků dotčených stavbou,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veřejné osvětlení komunikace pro cyklisty a hlavního dopravního prostoru pozemní komunikace v zastavěném území obce,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bezpečnostní opatření realizovaná na silnici, místní komunikaci nebo dráze (vychýlení jízdního pruhu, zúžení komunikace, zvýšení protismykových vlastností krytu vozovky, zvýrazňující dopravní značení, dopravní zařízení a optické prvky, svodidla v nebezpečných úsecích, prvky aktivní bezpečnosti v blízkosti přejezdů pro cyklisty a související telematika),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r>
              <a:rPr lang="pl-PL" dirty="0"/>
              <a:t> </a:t>
            </a:r>
          </a:p>
          <a:p>
            <a:endParaRPr lang="cs-CZ" b="1" u="sng" dirty="0"/>
          </a:p>
          <a:p>
            <a:endParaRPr lang="cs-CZ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823267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C956A34-F7B2-404A-863F-3B58E7246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err="1" smtClean="0"/>
              <a:t>Cyklodoprava</a:t>
            </a:r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r>
              <a:rPr lang="cs-CZ" sz="2000" b="1" dirty="0">
                <a:solidFill>
                  <a:srgbClr val="FF0000"/>
                </a:solidFill>
              </a:rPr>
              <a:t>Způsobilé výdaje – Hlavní aktivita</a:t>
            </a:r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641654F5-AAAC-4096-9264-6B8AAADF69BC}"/>
              </a:ext>
            </a:extLst>
          </p:cNvPr>
          <p:cNvSpPr txBox="1"/>
          <p:nvPr/>
        </p:nvSpPr>
        <p:spPr>
          <a:xfrm>
            <a:off x="2022764" y="1514764"/>
            <a:ext cx="7878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25B7A30C-3C0F-41E8-951D-5C04AD61C879}"/>
              </a:ext>
            </a:extLst>
          </p:cNvPr>
          <p:cNvSpPr txBox="1"/>
          <p:nvPr/>
        </p:nvSpPr>
        <p:spPr>
          <a:xfrm>
            <a:off x="2022764" y="1292342"/>
            <a:ext cx="787861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u="sng" dirty="0"/>
              <a:t>Stavby: </a:t>
            </a:r>
          </a:p>
          <a:p>
            <a:endParaRPr lang="cs-CZ" b="1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Další související výdaje: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dirty="0"/>
              <a:t>příprava staveniště,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dirty="0"/>
              <a:t>demolice objektů podmiňujících výstavbu,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pl-PL" dirty="0"/>
              <a:t>manipulace s kulturními vrstvami zeminy,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dirty="0"/>
              <a:t>rekultivace ploch původně zastavěných pozemků,</a:t>
            </a:r>
          </a:p>
          <a:p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výdaje na realizaci svislého a vodorovného dopravního značení vyhrazených jízdních pruhů pro cyklisty, piktogramových koridorů pro cyklisty, vyhrazených jízdních pruhů pro autobusy a jízdní kola v hlavním dopravním prostoru silnic a místních komunikací a na související úpravu svislého a vodorovného dopravního značení těchto pozemních komunikací,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musí být součástí položkového rozpočtu stavby podle předložené projektové dokumentace; projektová dokumentace musí všechny položky zahrnovat v rámci stavebních objektů nebo provozních souborů stavby; příjemce bude se žádostí o platbu předkládat přehled čerpání z jednotlivých položek rozpočtu stavby. </a:t>
            </a:r>
          </a:p>
          <a:p>
            <a:r>
              <a:rPr lang="cs-CZ" dirty="0"/>
              <a:t> </a:t>
            </a:r>
          </a:p>
          <a:p>
            <a:r>
              <a:rPr lang="pl-PL" dirty="0"/>
              <a:t> </a:t>
            </a:r>
          </a:p>
          <a:p>
            <a:endParaRPr lang="cs-CZ" b="1" u="sng" dirty="0"/>
          </a:p>
          <a:p>
            <a:endParaRPr lang="cs-CZ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218618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C956A34-F7B2-404A-863F-3B58E7246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err="1" smtClean="0"/>
              <a:t>Cyklodoprava</a:t>
            </a:r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r>
              <a:rPr lang="cs-CZ" sz="2000" b="1" dirty="0">
                <a:solidFill>
                  <a:srgbClr val="FF0000"/>
                </a:solidFill>
              </a:rPr>
              <a:t>Způsobilé výdaje – Vedlejší aktivita</a:t>
            </a:r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641654F5-AAAC-4096-9264-6B8AAADF69BC}"/>
              </a:ext>
            </a:extLst>
          </p:cNvPr>
          <p:cNvSpPr txBox="1"/>
          <p:nvPr/>
        </p:nvSpPr>
        <p:spPr>
          <a:xfrm>
            <a:off x="2022764" y="1514764"/>
            <a:ext cx="7878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25B7A30C-3C0F-41E8-951D-5C04AD61C879}"/>
              </a:ext>
            </a:extLst>
          </p:cNvPr>
          <p:cNvSpPr txBox="1"/>
          <p:nvPr/>
        </p:nvSpPr>
        <p:spPr>
          <a:xfrm>
            <a:off x="2318326" y="1884096"/>
            <a:ext cx="8534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72AAFEC0-F6C4-4F7E-AAD5-591D38D4CF59}"/>
              </a:ext>
            </a:extLst>
          </p:cNvPr>
          <p:cNvSpPr txBox="1"/>
          <p:nvPr/>
        </p:nvSpPr>
        <p:spPr>
          <a:xfrm>
            <a:off x="2022764" y="1292342"/>
            <a:ext cx="787861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u="sng" dirty="0" smtClean="0"/>
          </a:p>
          <a:p>
            <a:r>
              <a:rPr lang="cs-CZ" b="1" u="sng" dirty="0" smtClean="0"/>
              <a:t>Stavby</a:t>
            </a:r>
            <a:r>
              <a:rPr lang="cs-CZ" b="1" u="sng" dirty="0"/>
              <a:t>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 výdaje související s komunikací pro cyklisty: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odpočívadla a jejich vybavení lavičkami, stolky, osvětlením, informačními tabulemi a přístřešky,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připojení sousedních nemovitostí maximálně v délce odpovídající šířce komunikace pro pěší souběžné s komunikací pro cyklisty,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výdaje na stavbou vyvolané investice: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stavbou vyvolané ostatní úpravy a přeložky stávajících pozemních komunikací a připojení sousedních nemovitostí, přeložky stávajících inženýrských sítí, drážních objektů a oplocení, provizorní komunikace a lávky pro pěší a cyklisty a přechodné dopravní značení,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výdaje na stavební úpravy a opravy hlavního dopravního prostoru silnic a místních komunikací v části vymezené upravovaným nebo realizovaným vodorovným dopravním značením vyhrazených jízdních pruhů pro cyklisty, piktogramových koridorů pro cyklisty a vyhrazených jízdních pruhů pro autobusy a jízdní kola, </a:t>
            </a:r>
          </a:p>
          <a:p>
            <a:endParaRPr lang="cs-CZ" dirty="0"/>
          </a:p>
          <a:p>
            <a:r>
              <a:rPr lang="pl-PL" dirty="0"/>
              <a:t> </a:t>
            </a:r>
          </a:p>
          <a:p>
            <a:endParaRPr lang="cs-CZ" b="1" u="sng" dirty="0"/>
          </a:p>
          <a:p>
            <a:endParaRPr lang="cs-CZ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868912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C956A34-F7B2-404A-863F-3B58E7246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err="1" smtClean="0"/>
              <a:t>Cyklodoprava</a:t>
            </a:r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r>
              <a:rPr lang="cs-CZ" sz="2000" b="1" dirty="0">
                <a:solidFill>
                  <a:srgbClr val="FF0000"/>
                </a:solidFill>
              </a:rPr>
              <a:t>Způsobilé výdaje – Vedlejší aktivita</a:t>
            </a:r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641654F5-AAAC-4096-9264-6B8AAADF69BC}"/>
              </a:ext>
            </a:extLst>
          </p:cNvPr>
          <p:cNvSpPr txBox="1"/>
          <p:nvPr/>
        </p:nvSpPr>
        <p:spPr>
          <a:xfrm>
            <a:off x="2022764" y="1514764"/>
            <a:ext cx="7878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25B7A30C-3C0F-41E8-951D-5C04AD61C879}"/>
              </a:ext>
            </a:extLst>
          </p:cNvPr>
          <p:cNvSpPr txBox="1"/>
          <p:nvPr/>
        </p:nvSpPr>
        <p:spPr>
          <a:xfrm>
            <a:off x="2318326" y="1884096"/>
            <a:ext cx="8534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72AAFEC0-F6C4-4F7E-AAD5-591D38D4CF59}"/>
              </a:ext>
            </a:extLst>
          </p:cNvPr>
          <p:cNvSpPr txBox="1"/>
          <p:nvPr/>
        </p:nvSpPr>
        <p:spPr>
          <a:xfrm>
            <a:off x="2022764" y="1292342"/>
            <a:ext cx="787861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u="sng" dirty="0" smtClean="0"/>
          </a:p>
          <a:p>
            <a:r>
              <a:rPr lang="cs-CZ" b="1" u="sng" dirty="0" smtClean="0"/>
              <a:t>Projektová </a:t>
            </a:r>
            <a:r>
              <a:rPr lang="cs-CZ" b="1" u="sng" dirty="0"/>
              <a:t>dokumentace: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Výdaje na zpracování: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dokumentací v procesu EIA (oznámení, dokumentace – posouzení vlivu na ŽP),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dokumentace pro vydání územního rozhodnutí (DUR), dokumentace k oznámení o záměru v území (DOZU),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projektové dokumentace pro vydání stavebního povolení (DSP), projektové dokumentace pro ohlášení stavby (DOS),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projektové dokumentace pro provádění stavby (PDPS), zadávací dokumentace stavby (ZDS), realizační dokumentace stavby (RDS),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dokumentace skutečného provedení stavby (DSPS),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dokumentace návrhu dopravního značení,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souvisejících průzkumů, geodetických zaměření, studií a posouzení.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r>
              <a:rPr lang="pl-PL" dirty="0"/>
              <a:t> </a:t>
            </a:r>
          </a:p>
          <a:p>
            <a:endParaRPr lang="cs-CZ" b="1" u="sng" dirty="0"/>
          </a:p>
          <a:p>
            <a:endParaRPr lang="cs-CZ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122746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C956A34-F7B2-404A-863F-3B58E7246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err="1" smtClean="0"/>
              <a:t>Cyklodoprava</a:t>
            </a:r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r>
              <a:rPr lang="cs-CZ" sz="2000" b="1" dirty="0">
                <a:solidFill>
                  <a:srgbClr val="FF0000"/>
                </a:solidFill>
              </a:rPr>
              <a:t>Způsobilé výdaje – Vedlejší aktivita</a:t>
            </a:r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641654F5-AAAC-4096-9264-6B8AAADF69BC}"/>
              </a:ext>
            </a:extLst>
          </p:cNvPr>
          <p:cNvSpPr txBox="1"/>
          <p:nvPr/>
        </p:nvSpPr>
        <p:spPr>
          <a:xfrm>
            <a:off x="2022764" y="1514764"/>
            <a:ext cx="7878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25B7A30C-3C0F-41E8-951D-5C04AD61C879}"/>
              </a:ext>
            </a:extLst>
          </p:cNvPr>
          <p:cNvSpPr txBox="1"/>
          <p:nvPr/>
        </p:nvSpPr>
        <p:spPr>
          <a:xfrm>
            <a:off x="2318326" y="1884096"/>
            <a:ext cx="8534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72AAFEC0-F6C4-4F7E-AAD5-591D38D4CF59}"/>
              </a:ext>
            </a:extLst>
          </p:cNvPr>
          <p:cNvSpPr txBox="1"/>
          <p:nvPr/>
        </p:nvSpPr>
        <p:spPr>
          <a:xfrm>
            <a:off x="2022764" y="1292342"/>
            <a:ext cx="7878618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u="sng" dirty="0" smtClean="0"/>
          </a:p>
          <a:p>
            <a:r>
              <a:rPr lang="cs-CZ" b="1" u="sng" dirty="0" smtClean="0"/>
              <a:t>Nákup </a:t>
            </a:r>
            <a:r>
              <a:rPr lang="cs-CZ" b="1" u="sng" dirty="0"/>
              <a:t>pozemků a staveb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nákup a vyvlastnění nemovitostí nesmí přesáhnout 10 % celkových způsobilých výdajů projektu,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 výdaje, které splňují všechny následující podmínky: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/>
              <a:t>pořízení nemovitostí (pozemků, staveb) je nezbytnou podmínkou realizace projektu,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/>
              <a:t>nemovitosti jsou oceněny znaleckým posudkem ne starším než 6 měsíců před nabytím nemovitosti do vlastnictví žadatele a posudek byl vyhotoven znalcem podle zákona č. 151/1997 Sb., o oceňování majetku, ve znění pozdějších předpisů,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/>
              <a:t>pořizovací cena nemovitostí je způsobilým výdajem maximálně do výše ceny zjištěné znaleckým posudkem,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výdaje na vyvlastnění (Specifická pravidla)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/>
              <a:t>způsobilým výdajem je nejvýše náhrada stanovená v rozhodnutí o vyvlastnění,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/>
              <a:t>způsobilým výdajem je rovněž náklad stanovený podle zvláštního zákona (tj. náklady na stěhování apod.),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výdaje na úhradu odvodů za odnětí půdy ze zemědělského a lesního půdního fondu. </a:t>
            </a:r>
          </a:p>
          <a:p>
            <a:r>
              <a:rPr lang="pl-PL" dirty="0"/>
              <a:t> </a:t>
            </a:r>
          </a:p>
          <a:p>
            <a:endParaRPr lang="cs-CZ" b="1" u="sng" dirty="0"/>
          </a:p>
          <a:p>
            <a:endParaRPr lang="cs-CZ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618538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C956A34-F7B2-404A-863F-3B58E7246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err="1" smtClean="0"/>
              <a:t>Cyklodoprava</a:t>
            </a:r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r>
              <a:rPr lang="cs-CZ" sz="2000" b="1" dirty="0">
                <a:solidFill>
                  <a:srgbClr val="FF0000"/>
                </a:solidFill>
              </a:rPr>
              <a:t>Způsobilé výdaje – Vedlejší aktivita</a:t>
            </a:r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641654F5-AAAC-4096-9264-6B8AAADF69BC}"/>
              </a:ext>
            </a:extLst>
          </p:cNvPr>
          <p:cNvSpPr txBox="1"/>
          <p:nvPr/>
        </p:nvSpPr>
        <p:spPr>
          <a:xfrm>
            <a:off x="2022764" y="1514764"/>
            <a:ext cx="7878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25B7A30C-3C0F-41E8-951D-5C04AD61C879}"/>
              </a:ext>
            </a:extLst>
          </p:cNvPr>
          <p:cNvSpPr txBox="1"/>
          <p:nvPr/>
        </p:nvSpPr>
        <p:spPr>
          <a:xfrm>
            <a:off x="2318326" y="1884096"/>
            <a:ext cx="8534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72AAFEC0-F6C4-4F7E-AAD5-591D38D4CF59}"/>
              </a:ext>
            </a:extLst>
          </p:cNvPr>
          <p:cNvSpPr txBox="1"/>
          <p:nvPr/>
        </p:nvSpPr>
        <p:spPr>
          <a:xfrm>
            <a:off x="2022764" y="1292342"/>
            <a:ext cx="787861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u="sng" dirty="0" smtClean="0"/>
          </a:p>
          <a:p>
            <a:r>
              <a:rPr lang="cs-CZ" b="1" u="sng" dirty="0" smtClean="0"/>
              <a:t>Zabezpečení </a:t>
            </a:r>
            <a:r>
              <a:rPr lang="cs-CZ" b="1" u="sng" dirty="0"/>
              <a:t>výstavby</a:t>
            </a:r>
          </a:p>
          <a:p>
            <a:endParaRPr lang="pl-PL" dirty="0"/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výdaje na zabezpečení výstavby: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/>
              <a:t>technický dozor investora (TDI),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/>
              <a:t>autorský dozor (AD),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/>
              <a:t>zajištění bezpečnosti a ochrany zdraví při práci (BOZP),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/>
              <a:t>geodetické práce, zkoušky materiálů a konstrukcí na staveništi,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výdaje na inženýring projektu zahrnující projednání a podání projektových dokumentací stavby a souvisejících žádostí pro příslušná správní řízení. 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Pořízení služeb bezprostředně souvisejících s realizací projektu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sz="1600" dirty="0"/>
              <a:t>výdaje na zpracování studie proveditelnosti (podle přílohy č. 4D </a:t>
            </a:r>
            <a:r>
              <a:rPr lang="cs-CZ" sz="1600" dirty="0" err="1"/>
              <a:t>Spec</a:t>
            </a:r>
            <a:r>
              <a:rPr lang="cs-CZ" sz="1600" dirty="0"/>
              <a:t>. Pravidel).</a:t>
            </a:r>
          </a:p>
          <a:p>
            <a:pPr lvl="1"/>
            <a:r>
              <a:rPr lang="cs-CZ" sz="16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Povinná publicita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výdaje na povinné informační a propagační nástroje podle kap. 13 Obecných pravidel. </a:t>
            </a:r>
          </a:p>
          <a:p>
            <a:pPr lvl="1"/>
            <a:endParaRPr lang="cs-CZ" dirty="0"/>
          </a:p>
          <a:p>
            <a:r>
              <a:rPr lang="pl-PL" dirty="0"/>
              <a:t> </a:t>
            </a:r>
          </a:p>
          <a:p>
            <a:endParaRPr lang="cs-CZ" b="1" u="sng" dirty="0"/>
          </a:p>
          <a:p>
            <a:endParaRPr lang="cs-CZ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945504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C956A34-F7B2-404A-863F-3B58E7246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err="1" smtClean="0"/>
              <a:t>Cyklodoprava</a:t>
            </a:r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r>
              <a:rPr lang="cs-CZ" sz="2000" b="1" dirty="0">
                <a:solidFill>
                  <a:srgbClr val="FF0000"/>
                </a:solidFill>
              </a:rPr>
              <a:t>DPH</a:t>
            </a:r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641654F5-AAAC-4096-9264-6B8AAADF69BC}"/>
              </a:ext>
            </a:extLst>
          </p:cNvPr>
          <p:cNvSpPr txBox="1"/>
          <p:nvPr/>
        </p:nvSpPr>
        <p:spPr>
          <a:xfrm>
            <a:off x="2022764" y="1514764"/>
            <a:ext cx="7878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25B7A30C-3C0F-41E8-951D-5C04AD61C879}"/>
              </a:ext>
            </a:extLst>
          </p:cNvPr>
          <p:cNvSpPr txBox="1"/>
          <p:nvPr/>
        </p:nvSpPr>
        <p:spPr>
          <a:xfrm>
            <a:off x="2022764" y="1514764"/>
            <a:ext cx="8340436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Hlavní aktivity:</a:t>
            </a:r>
          </a:p>
          <a:p>
            <a:endParaRPr lang="cs-CZ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/>
              <a:t>pokud žadatel není plátce DPH,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/>
              <a:t>pokud nemá plátce DPH k podporovaným aktivitám nárok na odpočet na vstupu,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/>
              <a:t>DPH je způsobilým výdajem, jen je-li způsobilým výdajem plnění, ke kterému se vztahuje. </a:t>
            </a:r>
          </a:p>
          <a:p>
            <a:endParaRPr lang="cs-CZ" sz="2000" dirty="0"/>
          </a:p>
          <a:p>
            <a:r>
              <a:rPr lang="cs-CZ" sz="2000" dirty="0"/>
              <a:t>Vedlejší aktivity: </a:t>
            </a:r>
          </a:p>
          <a:p>
            <a:endParaRPr lang="cs-CZ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/>
              <a:t>pokud nemá plátce DPH k podporovaným aktivitám nárok na odpočet na vstupu,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/>
              <a:t>DPH je způsobilým výdajem, jen je-li způsobilým výdajem plnění, ke kterému se vztahuje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36074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A30E42E-FA96-43DD-B6FC-6903295E5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172" y="1366982"/>
            <a:ext cx="11113655" cy="5043055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b="1" dirty="0"/>
              <a:t>17. Výzva 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„</a:t>
            </a:r>
            <a:r>
              <a:rPr lang="cs-CZ" b="1" dirty="0"/>
              <a:t>MAS Český les – IROP – Rozvíjení kvality infrastruktury pro vzdělávání a zefektivnění její dostupnosti III.“</a:t>
            </a:r>
            <a:br>
              <a:rPr lang="cs-CZ" b="1" dirty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sz="2700" dirty="0"/>
              <a:t>VAZBA NA VÝZVU ŘO IROP </a:t>
            </a:r>
            <a:r>
              <a:rPr lang="cs-CZ" sz="2700" b="1" dirty="0"/>
              <a:t>Č. 53 „UDRŽITELNÁ DOPRAVA - INTEGROVANÉ PROJEKTY CLLD.“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448421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C956A34-F7B2-404A-863F-3B58E7246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err="1" smtClean="0"/>
              <a:t>Cyklodoprava</a:t>
            </a:r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r>
              <a:rPr lang="cs-CZ" sz="2000" b="1" dirty="0">
                <a:solidFill>
                  <a:srgbClr val="FF0000"/>
                </a:solidFill>
              </a:rPr>
              <a:t>Nezpůsobilé výdaje</a:t>
            </a:r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641654F5-AAAC-4096-9264-6B8AAADF69BC}"/>
              </a:ext>
            </a:extLst>
          </p:cNvPr>
          <p:cNvSpPr txBox="1"/>
          <p:nvPr/>
        </p:nvSpPr>
        <p:spPr>
          <a:xfrm>
            <a:off x="2022764" y="1514764"/>
            <a:ext cx="7878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25B7A30C-3C0F-41E8-951D-5C04AD61C879}"/>
              </a:ext>
            </a:extLst>
          </p:cNvPr>
          <p:cNvSpPr txBox="1"/>
          <p:nvPr/>
        </p:nvSpPr>
        <p:spPr>
          <a:xfrm>
            <a:off x="1708728" y="1293091"/>
            <a:ext cx="850669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veškeré výdaje spojené s realizací části projektu, která zasahuje mimo území vymezené v integrované strategii CLLD,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výdaje na přípravu a zpracování žádosti o podporu</a:t>
            </a:r>
            <a:r>
              <a:rPr lang="cs-CZ" dirty="0"/>
              <a:t>, s výjimkou zpracování studie proveditelnosti,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výdaje spojené s řízením a administrací projektu,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výdaje na zpracování zadávacích podmínek k zakázkám a organizaci výběrových a zadávacích řízení,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výdaje na zpracování průzkumů, studií a posouzení nesouvisejících s projektovými dokumentacemi,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výdaje na nákup nemovitostí mezi spojenými osobami vymezenými v § 23 odst. 7 zákona o dani z příjmu, ve znění pozdějších předpisů,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výdaje na uzavření kupní smlouvy, popř. smlouvy o smlouvě budoucí kupní, k nákupu nemovitosti, výdaje na vyhotovení znaleckého posudku, poplatky za zápis do katastru nemovitostí, výdaje na geodetické zaměření pozemku a vyhotovení geometrického plánu,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úroky z úvěrů, půjček, splátky úvěrů a půjček,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pojištění,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166505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C956A34-F7B2-404A-863F-3B58E7246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err="1" smtClean="0"/>
              <a:t>Cyklodoprava</a:t>
            </a:r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r>
              <a:rPr lang="cs-CZ" sz="2000" b="1" dirty="0">
                <a:solidFill>
                  <a:srgbClr val="FF0000"/>
                </a:solidFill>
              </a:rPr>
              <a:t>Nezpůsobilé výdaje</a:t>
            </a:r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641654F5-AAAC-4096-9264-6B8AAADF69BC}"/>
              </a:ext>
            </a:extLst>
          </p:cNvPr>
          <p:cNvSpPr txBox="1"/>
          <p:nvPr/>
        </p:nvSpPr>
        <p:spPr>
          <a:xfrm>
            <a:off x="2022764" y="1514764"/>
            <a:ext cx="7878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25B7A30C-3C0F-41E8-951D-5C04AD61C879}"/>
              </a:ext>
            </a:extLst>
          </p:cNvPr>
          <p:cNvSpPr txBox="1"/>
          <p:nvPr/>
        </p:nvSpPr>
        <p:spPr>
          <a:xfrm>
            <a:off x="2022764" y="1699430"/>
            <a:ext cx="850669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bankovní záruky, pokuty, manka a škody,  jiné daně (silniční daň, daň z nemovitých věcí, daň darovací, daň dědická apod.),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 cla, výdaje, které jsou součástí likvidace společnosti, nedobytné pohledávky a jiné,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výdaje na právní spory vzniklé v souvislosti s projektem, např. výdaje na uhrazení soudního poplatku, na pořízení důkazů, na právní zastoupení v případě sporu,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 provozní a režijní výdaje,  náklady na mzdy, platy, náhrady mezd a platů, ostatní osobní náklady, povinné pojistné hrazené zaměstnavatelem,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cestovní náhrady,  provize, </a:t>
            </a:r>
            <a:r>
              <a:rPr lang="pl-PL" dirty="0"/>
              <a:t> rezervy na budoucí ztráty a dluhy,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kurzové ztráty,  odpisy dlouhodobého hmotného a nehmotného majetku,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výdaje související se smlouvou operativního leasingu (daň, marže pronajímatele, výdaje na refinancování, režijní výdaje, pojišťovací výlohy apod.),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b="1" dirty="0"/>
              <a:t>výdaje na audit projektu</a:t>
            </a:r>
            <a:r>
              <a:rPr lang="cs-CZ" dirty="0"/>
              <a:t>, </a:t>
            </a:r>
            <a:r>
              <a:rPr lang="cs-CZ" b="1" dirty="0"/>
              <a:t>výdaje na nákup a vyvlastnění pozemků nad 10 % celkových způsobilých výdajů</a:t>
            </a:r>
            <a:r>
              <a:rPr lang="cs-CZ" dirty="0"/>
              <a:t>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vady díla, které je dodavatel povinen odstranit bez další náhrady.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542391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C956A34-F7B2-404A-863F-3B58E7246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0919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err="1" smtClean="0"/>
              <a:t>Cyklodoprava</a:t>
            </a:r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r>
              <a:rPr lang="cs-CZ" sz="2000" b="1" dirty="0">
                <a:solidFill>
                  <a:srgbClr val="FF0000"/>
                </a:solidFill>
              </a:rPr>
              <a:t>Povinné přílohy</a:t>
            </a:r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641654F5-AAAC-4096-9264-6B8AAADF69BC}"/>
              </a:ext>
            </a:extLst>
          </p:cNvPr>
          <p:cNvSpPr txBox="1"/>
          <p:nvPr/>
        </p:nvSpPr>
        <p:spPr>
          <a:xfrm>
            <a:off x="2022764" y="1514764"/>
            <a:ext cx="7878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17657CCF-76A4-4215-8F76-C145D0FEFB41}"/>
              </a:ext>
            </a:extLst>
          </p:cNvPr>
          <p:cNvSpPr txBox="1"/>
          <p:nvPr/>
        </p:nvSpPr>
        <p:spPr>
          <a:xfrm>
            <a:off x="1828801" y="1873779"/>
            <a:ext cx="9245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Povinné přílohy žadatel nahrává na příslušné záložky žádosti o podporu v MS2014+. Více informací je uvedeno v příloze č. 1 </a:t>
            </a:r>
            <a:r>
              <a:rPr lang="cs-CZ" sz="2400" dirty="0" err="1"/>
              <a:t>Spec</a:t>
            </a:r>
            <a:r>
              <a:rPr lang="cs-CZ" sz="2400" dirty="0"/>
              <a:t>. Pravidel.</a:t>
            </a:r>
          </a:p>
          <a:p>
            <a:endParaRPr lang="cs-CZ" sz="2400" dirty="0"/>
          </a:p>
          <a:p>
            <a:r>
              <a:rPr lang="cs-CZ" sz="2400" dirty="0"/>
              <a:t>Pokud je některá povinná příloha pro žadatele nerelevantní, žadatel nahraje jako přílohu dokument, ve kterém uvede zdůvodnění nedoložení povinné přílohy.</a:t>
            </a:r>
          </a:p>
          <a:p>
            <a:endParaRPr lang="cs-CZ" sz="2400" b="1" dirty="0"/>
          </a:p>
          <a:p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xmlns="" val="25299295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C956A34-F7B2-404A-863F-3B58E7246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0919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err="1" smtClean="0"/>
              <a:t>Cyklodoprava</a:t>
            </a:r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r>
              <a:rPr lang="cs-CZ" sz="2000" b="1" dirty="0">
                <a:solidFill>
                  <a:srgbClr val="FF0000"/>
                </a:solidFill>
              </a:rPr>
              <a:t>Povinné přílohy IROP</a:t>
            </a:r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641654F5-AAAC-4096-9264-6B8AAADF69BC}"/>
              </a:ext>
            </a:extLst>
          </p:cNvPr>
          <p:cNvSpPr txBox="1"/>
          <p:nvPr/>
        </p:nvSpPr>
        <p:spPr>
          <a:xfrm>
            <a:off x="2022764" y="1514764"/>
            <a:ext cx="7878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17657CCF-76A4-4215-8F76-C145D0FEFB41}"/>
              </a:ext>
            </a:extLst>
          </p:cNvPr>
          <p:cNvSpPr txBox="1"/>
          <p:nvPr/>
        </p:nvSpPr>
        <p:spPr>
          <a:xfrm>
            <a:off x="1951182" y="1448752"/>
            <a:ext cx="924560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Plná moc  </a:t>
            </a:r>
          </a:p>
          <a:p>
            <a:r>
              <a:rPr lang="cs-CZ" dirty="0"/>
              <a:t>– dokládá se v případě přenesení pravomocí na jinou osobu</a:t>
            </a:r>
          </a:p>
          <a:p>
            <a:endParaRPr lang="cs-CZ" dirty="0"/>
          </a:p>
          <a:p>
            <a:r>
              <a:rPr lang="cs-CZ" b="1" dirty="0"/>
              <a:t>Z</a:t>
            </a:r>
            <a:r>
              <a:rPr lang="cs-CZ" sz="2000" b="1" dirty="0"/>
              <a:t>adávací a výběrová řízení</a:t>
            </a:r>
          </a:p>
          <a:p>
            <a:r>
              <a:rPr lang="cs-CZ" dirty="0"/>
              <a:t> – dokládá se uzavřená smlouva na plnění zakázky</a:t>
            </a:r>
          </a:p>
          <a:p>
            <a:endParaRPr lang="cs-CZ" dirty="0"/>
          </a:p>
          <a:p>
            <a:r>
              <a:rPr lang="cs-CZ" sz="2000" b="1" dirty="0"/>
              <a:t>Doklady o právní subjektivitě žadatele</a:t>
            </a:r>
          </a:p>
          <a:p>
            <a:r>
              <a:rPr lang="cs-CZ" dirty="0"/>
              <a:t> – zakladatelské smlouvy, zřizovací listiny atp. (viz </a:t>
            </a:r>
            <a:r>
              <a:rPr lang="cs-CZ" dirty="0" err="1"/>
              <a:t>Spec</a:t>
            </a:r>
            <a:r>
              <a:rPr lang="cs-CZ" dirty="0"/>
              <a:t>. pravidla)</a:t>
            </a:r>
          </a:p>
          <a:p>
            <a:endParaRPr lang="cs-CZ" dirty="0"/>
          </a:p>
          <a:p>
            <a:r>
              <a:rPr lang="cs-CZ" sz="2000" b="1" dirty="0"/>
              <a:t>Výpis z rejstříku trestů - zrušeno</a:t>
            </a:r>
          </a:p>
          <a:p>
            <a:r>
              <a:rPr lang="cs-CZ" dirty="0"/>
              <a:t>- </a:t>
            </a:r>
            <a:r>
              <a:rPr lang="cs-CZ" dirty="0" err="1"/>
              <a:t>dokládájí</a:t>
            </a:r>
            <a:r>
              <a:rPr lang="cs-CZ" dirty="0"/>
              <a:t> všichni statutární zástupci(ne starší jak 3 měsíce)</a:t>
            </a:r>
          </a:p>
          <a:p>
            <a:r>
              <a:rPr lang="cs-CZ" dirty="0"/>
              <a:t> </a:t>
            </a:r>
          </a:p>
          <a:p>
            <a:r>
              <a:rPr lang="cs-CZ" sz="2000" b="1" dirty="0"/>
              <a:t>Studie proveditelnosti</a:t>
            </a:r>
          </a:p>
          <a:p>
            <a:r>
              <a:rPr lang="cs-CZ" dirty="0"/>
              <a:t> – slouží k posouzení potřebnosti a realizovatelnosti projektu   (přílohač.4E </a:t>
            </a:r>
            <a:r>
              <a:rPr lang="cs-CZ" dirty="0" err="1"/>
              <a:t>Spec</a:t>
            </a:r>
            <a:r>
              <a:rPr lang="cs-CZ" dirty="0"/>
              <a:t>. Pravidel)</a:t>
            </a:r>
          </a:p>
          <a:p>
            <a:endParaRPr lang="cs-CZ" i="1" dirty="0"/>
          </a:p>
          <a:p>
            <a:pPr marL="457200" indent="-457200">
              <a:buAutoNum type="arabicPeriod"/>
            </a:pP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xmlns="" val="17589339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C956A34-F7B2-404A-863F-3B58E7246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0919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err="1" smtClean="0"/>
              <a:t>Cyklodoprava</a:t>
            </a:r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r>
              <a:rPr lang="cs-CZ" sz="2000" b="1" dirty="0">
                <a:solidFill>
                  <a:srgbClr val="FF0000"/>
                </a:solidFill>
              </a:rPr>
              <a:t>Povinné přílohy IROP</a:t>
            </a:r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641654F5-AAAC-4096-9264-6B8AAADF69BC}"/>
              </a:ext>
            </a:extLst>
          </p:cNvPr>
          <p:cNvSpPr txBox="1"/>
          <p:nvPr/>
        </p:nvSpPr>
        <p:spPr>
          <a:xfrm>
            <a:off x="2022764" y="1514764"/>
            <a:ext cx="7878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17657CCF-76A4-4215-8F76-C145D0FEFB41}"/>
              </a:ext>
            </a:extLst>
          </p:cNvPr>
          <p:cNvSpPr txBox="1"/>
          <p:nvPr/>
        </p:nvSpPr>
        <p:spPr>
          <a:xfrm>
            <a:off x="1941946" y="1810464"/>
            <a:ext cx="924560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Karta souladu projektu s principy udržitelné mobility</a:t>
            </a:r>
          </a:p>
          <a:p>
            <a:r>
              <a:rPr lang="cs-CZ" dirty="0"/>
              <a:t>- Musí být zpracována podle osnovy v příloze č. 5 Specifických Pravidel</a:t>
            </a:r>
          </a:p>
          <a:p>
            <a:endParaRPr lang="cs-CZ" dirty="0"/>
          </a:p>
          <a:p>
            <a:r>
              <a:rPr lang="cs-CZ" sz="2000" b="1" dirty="0"/>
              <a:t>Čestné prohlášení o skutečném majiteli</a:t>
            </a:r>
          </a:p>
          <a:p>
            <a:pPr marL="285750" indent="-285750">
              <a:buFontTx/>
              <a:buChar char="-"/>
            </a:pPr>
            <a:r>
              <a:rPr lang="cs-CZ" dirty="0"/>
              <a:t>Dokládá se v případě, že žadatel je PO (podnikatel, nadace nebo nadační fond) mimo veřejnoprávní právnické osoby</a:t>
            </a:r>
          </a:p>
          <a:p>
            <a:pPr marL="285750" indent="-285750">
              <a:buFontTx/>
              <a:buChar char="-"/>
            </a:pPr>
            <a:endParaRPr lang="cs-CZ" dirty="0"/>
          </a:p>
          <a:p>
            <a:r>
              <a:rPr lang="cs-CZ" sz="2000" b="1" dirty="0"/>
              <a:t>Územní rozhodnutí nebo územní souhlas nebo veřejnoprávní smlouva nahrazující územní řízení</a:t>
            </a:r>
          </a:p>
          <a:p>
            <a:pPr marL="285750" indent="-285750">
              <a:buFontTx/>
              <a:buChar char="-"/>
            </a:pPr>
            <a:r>
              <a:rPr lang="cs-CZ" dirty="0"/>
              <a:t>Pokud stavba nevyžaduje územní rozhodnutí, tak souhlas či veřejnoprávní smlouvu</a:t>
            </a:r>
          </a:p>
          <a:p>
            <a:pPr marL="285750" indent="-285750">
              <a:buFontTx/>
              <a:buChar char="-"/>
            </a:pPr>
            <a:endParaRPr lang="cs-CZ" dirty="0"/>
          </a:p>
          <a:p>
            <a:r>
              <a:rPr lang="cs-CZ" sz="2000" b="1" dirty="0"/>
              <a:t>Žádost o stavební povolení nebo ohlášení, případně stavební povolení nebo souhlas s provedením ohlášeného stavebního záměru nebo veřejnoprávní smlouva nahrazující stavební povolení</a:t>
            </a:r>
          </a:p>
          <a:p>
            <a:endParaRPr lang="cs-CZ" sz="2000" b="1" dirty="0"/>
          </a:p>
          <a:p>
            <a:endParaRPr lang="cs-CZ" i="1" dirty="0"/>
          </a:p>
          <a:p>
            <a:pPr marL="457200" indent="-457200">
              <a:buAutoNum type="arabicPeriod"/>
            </a:pP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xmlns="" val="19602015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C956A34-F7B2-404A-863F-3B58E7246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0919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err="1" smtClean="0"/>
              <a:t>Cyklodoprava</a:t>
            </a:r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r>
              <a:rPr lang="cs-CZ" sz="2000" b="1" dirty="0">
                <a:solidFill>
                  <a:srgbClr val="FF0000"/>
                </a:solidFill>
              </a:rPr>
              <a:t>Povinné přílohy IROP</a:t>
            </a:r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641654F5-AAAC-4096-9264-6B8AAADF69BC}"/>
              </a:ext>
            </a:extLst>
          </p:cNvPr>
          <p:cNvSpPr txBox="1"/>
          <p:nvPr/>
        </p:nvSpPr>
        <p:spPr>
          <a:xfrm>
            <a:off x="2022764" y="1514764"/>
            <a:ext cx="7878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17657CCF-76A4-4215-8F76-C145D0FEFB41}"/>
              </a:ext>
            </a:extLst>
          </p:cNvPr>
          <p:cNvSpPr txBox="1"/>
          <p:nvPr/>
        </p:nvSpPr>
        <p:spPr>
          <a:xfrm>
            <a:off x="1868055" y="1696482"/>
            <a:ext cx="92456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Projektová dokumentace pro vydání stavebního povolení nebo pro ohlášení stavby</a:t>
            </a:r>
          </a:p>
          <a:p>
            <a:endParaRPr lang="cs-CZ" sz="2000" b="1" dirty="0"/>
          </a:p>
          <a:p>
            <a:r>
              <a:rPr lang="cs-CZ" sz="2000" b="1" dirty="0"/>
              <a:t>Položkový rozpočet stavby</a:t>
            </a:r>
          </a:p>
          <a:p>
            <a:r>
              <a:rPr lang="cs-CZ" dirty="0"/>
              <a:t>- Žadatel doloží k žádosti o dotaci ve formátu .</a:t>
            </a:r>
            <a:r>
              <a:rPr lang="cs-CZ" dirty="0" err="1"/>
              <a:t>pdf</a:t>
            </a:r>
            <a:r>
              <a:rPr lang="cs-CZ" dirty="0"/>
              <a:t>  a výstup z ekonomického softwaru .</a:t>
            </a:r>
            <a:r>
              <a:rPr lang="cs-CZ" dirty="0" err="1"/>
              <a:t>xls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(viz Specifická pravidla)</a:t>
            </a:r>
          </a:p>
          <a:p>
            <a:endParaRPr lang="cs-CZ" sz="2000" b="1" dirty="0"/>
          </a:p>
          <a:p>
            <a:r>
              <a:rPr lang="cs-CZ" sz="2000" b="1" dirty="0"/>
              <a:t>Doklady k výkupu nemovitostí</a:t>
            </a:r>
          </a:p>
          <a:p>
            <a:r>
              <a:rPr lang="cs-CZ" dirty="0"/>
              <a:t>- Znalecký posudek, kupní smlouva</a:t>
            </a:r>
          </a:p>
          <a:p>
            <a:endParaRPr lang="cs-CZ" sz="2000" b="1" dirty="0"/>
          </a:p>
          <a:p>
            <a:r>
              <a:rPr lang="cs-CZ" sz="2000" b="1" dirty="0"/>
              <a:t>Výpočet čistých jiných peněžních příjmů</a:t>
            </a:r>
          </a:p>
          <a:p>
            <a:r>
              <a:rPr lang="cs-CZ" dirty="0"/>
              <a:t>- Dokládá se pokud se předpokládají příjmy</a:t>
            </a:r>
          </a:p>
          <a:p>
            <a:endParaRPr lang="cs-CZ" sz="2000" b="1" dirty="0"/>
          </a:p>
          <a:p>
            <a:r>
              <a:rPr lang="cs-CZ" sz="2000" b="1" dirty="0"/>
              <a:t>Smlouva o spolupráci</a:t>
            </a:r>
          </a:p>
          <a:p>
            <a:r>
              <a:rPr lang="cs-CZ" dirty="0"/>
              <a:t>Smlouva o spolupráci musí být k žádosti o podporu přiložena v případě, že projekt má být realizován na území více obcí a žadatelem je jedna z těchto obcí.</a:t>
            </a:r>
          </a:p>
          <a:p>
            <a:r>
              <a:rPr lang="cs-CZ" dirty="0"/>
              <a:t>využít lze vzor Partnerské smlouvy, který je přílohou č. 16 Obecných pravidel.  </a:t>
            </a:r>
            <a:endParaRPr lang="cs-CZ" sz="2000" b="1" dirty="0"/>
          </a:p>
          <a:p>
            <a:endParaRPr lang="cs-CZ" i="1" dirty="0"/>
          </a:p>
          <a:p>
            <a:pPr marL="457200" indent="-457200">
              <a:buAutoNum type="arabicPeriod"/>
            </a:pP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xmlns="" val="18505362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C956A34-F7B2-404A-863F-3B58E7246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091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b="1" dirty="0"/>
              <a:t>Indikátory</a:t>
            </a:r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641654F5-AAAC-4096-9264-6B8AAADF69BC}"/>
              </a:ext>
            </a:extLst>
          </p:cNvPr>
          <p:cNvSpPr txBox="1"/>
          <p:nvPr/>
        </p:nvSpPr>
        <p:spPr>
          <a:xfrm>
            <a:off x="2022764" y="1514764"/>
            <a:ext cx="7878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25B7A30C-3C0F-41E8-951D-5C04AD61C879}"/>
              </a:ext>
            </a:extLst>
          </p:cNvPr>
          <p:cNvSpPr txBox="1"/>
          <p:nvPr/>
        </p:nvSpPr>
        <p:spPr>
          <a:xfrm>
            <a:off x="442686" y="1544461"/>
            <a:ext cx="11323782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Žadatel je povinen vybrat indikátory, které odpovídají zvolené aktivitě a náplni projektu. Plánovaná hodnota indikátoru je závazná.</a:t>
            </a:r>
          </a:p>
          <a:p>
            <a:r>
              <a:rPr lang="cs-CZ" sz="2400" b="1" dirty="0"/>
              <a:t>Podrobné informace k jednotlivým indikátorům a závazná pravidla jejich vykazování a výpočtu obsahují metodické listy indikátorů </a:t>
            </a:r>
            <a:r>
              <a:rPr lang="cs-CZ" sz="2400" b="1" dirty="0">
                <a:solidFill>
                  <a:srgbClr val="FF0000"/>
                </a:solidFill>
              </a:rPr>
              <a:t>v příloze č. 3 Specifických Pravidel. </a:t>
            </a:r>
          </a:p>
          <a:p>
            <a:endParaRPr lang="cs-CZ" sz="2400" dirty="0"/>
          </a:p>
          <a:p>
            <a:r>
              <a:rPr lang="cs-CZ" sz="2400" b="1" dirty="0"/>
              <a:t>Indikátor výstupu</a:t>
            </a:r>
          </a:p>
          <a:p>
            <a:endParaRPr lang="cs-CZ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76100 Délka nově vybudovaných cyklostezek a cyklotras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/>
          </a:p>
          <a:p>
            <a:r>
              <a:rPr lang="cs-CZ" sz="2400" dirty="0"/>
              <a:t>Žadatel v žádosti o podporu vyplňuje datum, ke kterému je výchozí hodnota (vždy 0) stanovena (vždy k datu zahájení realizace projektu) a cílovou hodnotu a datum, ke kterému se zavazuje ji naplnit.</a:t>
            </a:r>
          </a:p>
          <a:p>
            <a:r>
              <a:rPr lang="cs-CZ" sz="2400" dirty="0"/>
              <a:t> </a:t>
            </a:r>
            <a:r>
              <a:rPr lang="cs-CZ" sz="2400" b="1" dirty="0"/>
              <a:t>K naplnění cílové hodnoty indikátoru musí dojít nejpozději k datu ukončení realizace projektu.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xmlns="" val="33020829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72937" y="626743"/>
            <a:ext cx="6209607" cy="732443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/>
            </a:r>
            <a:br>
              <a:rPr lang="cs-CZ" b="1" dirty="0"/>
            </a:br>
            <a:r>
              <a:rPr lang="cs-CZ" b="1" dirty="0"/>
              <a:t>Hodnocení</a:t>
            </a:r>
            <a:br>
              <a:rPr lang="cs-CZ" b="1" dirty="0"/>
            </a:br>
            <a:r>
              <a:rPr lang="cs-CZ" sz="1600" b="1" dirty="0"/>
              <a:t>Obecná pravidla kap. 2.8 Orientační harmonogram administrace projektů</a:t>
            </a:r>
            <a:r>
              <a:rPr lang="cs-CZ" dirty="0"/>
              <a:t/>
            </a:r>
            <a:br>
              <a:rPr lang="cs-CZ" dirty="0"/>
            </a:br>
            <a:endParaRPr lang="cs-CZ" sz="6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2711446" y="1647874"/>
            <a:ext cx="737307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1. MAS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cs-CZ" dirty="0"/>
              <a:t>Hodnocení formálních náležitostí a přijatelnosti - do 20 pracovních dní od ukončení příjmu žádostí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cs-CZ" dirty="0"/>
              <a:t>Věcné hodnocení – minimální bodová hranice (VK MAS) – </a:t>
            </a:r>
            <a:br>
              <a:rPr lang="cs-CZ" dirty="0"/>
            </a:br>
            <a:r>
              <a:rPr lang="cs-CZ" dirty="0"/>
              <a:t>do 20 pracovních dní od ukončení kontroly </a:t>
            </a:r>
            <a:r>
              <a:rPr lang="cs-CZ" dirty="0" err="1"/>
              <a:t>FNaP</a:t>
            </a:r>
            <a:endParaRPr lang="cs-CZ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cs-CZ" dirty="0"/>
              <a:t>Doporučení k výběru projektů (VR MAS) - do 10 pracovních dní od ukončení věcného hodnocení (vzdání se práva na přezkum/přezkum hodnocení)</a:t>
            </a:r>
          </a:p>
          <a:p>
            <a:endParaRPr lang="cs-CZ" dirty="0"/>
          </a:p>
          <a:p>
            <a:pPr algn="ctr"/>
            <a:r>
              <a:rPr lang="cs-CZ" dirty="0"/>
              <a:t>2. CRR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cs-CZ" dirty="0"/>
              <a:t>Kritéria pro závěrečné hodnocení způsobilosti (</a:t>
            </a:r>
            <a:r>
              <a:rPr lang="cs-CZ" dirty="0" err="1"/>
              <a:t>Spec</a:t>
            </a:r>
            <a:r>
              <a:rPr lang="cs-CZ" dirty="0"/>
              <a:t>. pravidla) – Provádí CCR do 24 pracovních </a:t>
            </a:r>
            <a:r>
              <a:rPr lang="cs-CZ" dirty="0" err="1"/>
              <a:t>dnůí</a:t>
            </a:r>
            <a:r>
              <a:rPr lang="cs-CZ" dirty="0"/>
              <a:t> od výběru projektu</a:t>
            </a:r>
          </a:p>
          <a:p>
            <a:pPr algn="ctr"/>
            <a:endParaRPr lang="cs-CZ" dirty="0"/>
          </a:p>
          <a:p>
            <a:pPr algn="ctr"/>
            <a:r>
              <a:rPr lang="cs-CZ" dirty="0"/>
              <a:t>3. MMR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cs-CZ" dirty="0"/>
              <a:t>Výběr projektů (do 5 pracovních dní od ukončení všech </a:t>
            </a:r>
            <a:r>
              <a:rPr lang="cs-CZ" dirty="0" err="1"/>
              <a:t>ŽoD</a:t>
            </a:r>
            <a:r>
              <a:rPr lang="cs-CZ" dirty="0"/>
              <a:t>) a vydání Rozhodnutí o poskytnutí dotace 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xmlns="" val="13220083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C956A34-F7B2-404A-863F-3B58E7246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112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b="1" dirty="0"/>
              <a:t>Upozornění pro žadatele</a:t>
            </a:r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641654F5-AAAC-4096-9264-6B8AAADF69BC}"/>
              </a:ext>
            </a:extLst>
          </p:cNvPr>
          <p:cNvSpPr txBox="1"/>
          <p:nvPr/>
        </p:nvSpPr>
        <p:spPr>
          <a:xfrm>
            <a:off x="2050473" y="1514764"/>
            <a:ext cx="7878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25B7A30C-3C0F-41E8-951D-5C04AD61C879}"/>
              </a:ext>
            </a:extLst>
          </p:cNvPr>
          <p:cNvSpPr txBox="1"/>
          <p:nvPr/>
        </p:nvSpPr>
        <p:spPr>
          <a:xfrm>
            <a:off x="2050473" y="2509268"/>
            <a:ext cx="858982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Realizace projektu nesmí být ukončena před podáním žádosti o podporu.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Etapy projektu mohou být minimálně tříměsíční.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Pozorně pročíst Podmínky rozhodnutí o poskytnutí dotace.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Postupovat nejen v souladu se specifickými pravidly, ale také s Obecnými pravidly pro žadatele a příjemce.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Žádosti o podporu finalizovat v IS KP14+ dříve než v posledních hodinách před ukončením příjmu žádostí ve výzvě.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362140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C956A34-F7B2-404A-863F-3B58E7246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112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b="1" dirty="0"/>
              <a:t>Upozornění pro žadatele</a:t>
            </a:r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641654F5-AAAC-4096-9264-6B8AAADF69BC}"/>
              </a:ext>
            </a:extLst>
          </p:cNvPr>
          <p:cNvSpPr txBox="1"/>
          <p:nvPr/>
        </p:nvSpPr>
        <p:spPr>
          <a:xfrm>
            <a:off x="2050473" y="1514764"/>
            <a:ext cx="7878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25B7A30C-3C0F-41E8-951D-5C04AD61C879}"/>
              </a:ext>
            </a:extLst>
          </p:cNvPr>
          <p:cNvSpPr txBox="1"/>
          <p:nvPr/>
        </p:nvSpPr>
        <p:spPr>
          <a:xfrm>
            <a:off x="2050473" y="2509268"/>
            <a:ext cx="858982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Nutné doložit všechny relevantní povinné přílohy k žádosti.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Nutnost souladu údajů uváděných v žádosti o podporu v ISKP14+ a v povinných přílohách k žádosti.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Jednoznačně vymezovat způsobilé výdaje projektu, a to jak jednotlivě, tak ve skupině výdajů na hlavní aktivity (min. 85 %) a vedlejší aktivity projektu (max. 15%).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Hodnoty indikátorů musí odpovídat postupům stanoveným v metodických listech indikátorů, které jsou přílohou specifických pravidel.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Respektovat stanovená pravidla veřejné podpory.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Úspěšný projekt musí nezbytně splňovat všechna obecná a specifická kritéria přijatelnosti.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76450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13" t="9149" b="-1"/>
          <a:stretch/>
        </p:blipFill>
        <p:spPr>
          <a:xfrm>
            <a:off x="3233530" y="850322"/>
            <a:ext cx="4091830" cy="6007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726289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5A3E2F1A-6D2A-45EE-9BFE-AE9F0463EED5}"/>
              </a:ext>
            </a:extLst>
          </p:cNvPr>
          <p:cNvSpPr txBox="1"/>
          <p:nvPr/>
        </p:nvSpPr>
        <p:spPr>
          <a:xfrm>
            <a:off x="3274540" y="2854410"/>
            <a:ext cx="788361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/>
              <a:t>Děkujeme za pozornost</a:t>
            </a:r>
          </a:p>
        </p:txBody>
      </p:sp>
    </p:spTree>
    <p:extLst>
      <p:ext uri="{BB962C8B-B14F-4D97-AF65-F5344CB8AC3E}">
        <p14:creationId xmlns:p14="http://schemas.microsoft.com/office/powerpoint/2010/main" xmlns="" val="4231400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72459" y="365007"/>
            <a:ext cx="5847080" cy="1325563"/>
          </a:xfrm>
        </p:spPr>
        <p:txBody>
          <a:bodyPr/>
          <a:lstStyle/>
          <a:p>
            <a:pPr algn="ctr"/>
            <a:r>
              <a:rPr lang="cs-CZ" b="1" dirty="0"/>
              <a:t>Program semináře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09913" y="2256861"/>
            <a:ext cx="9504680" cy="3146413"/>
          </a:xfrm>
        </p:spPr>
        <p:txBody>
          <a:bodyPr>
            <a:normAutofit/>
          </a:bodyPr>
          <a:lstStyle/>
          <a:p>
            <a:pPr lvl="0"/>
            <a:r>
              <a:rPr lang="cs-CZ" sz="3200" dirty="0"/>
              <a:t>Úvod a představení MAS</a:t>
            </a:r>
          </a:p>
          <a:p>
            <a:pPr lvl="0"/>
            <a:r>
              <a:rPr lang="cs-CZ" sz="3200" dirty="0"/>
              <a:t>Představení výzvy – parametry výzvy, způsobilé výdaje atd. </a:t>
            </a:r>
          </a:p>
          <a:p>
            <a:pPr lvl="0"/>
            <a:r>
              <a:rPr lang="cs-CZ" sz="3200" dirty="0"/>
              <a:t>Kritéria hodnocení a závěrečného ověření</a:t>
            </a:r>
          </a:p>
          <a:p>
            <a:pPr lvl="0"/>
            <a:r>
              <a:rPr lang="cs-CZ" sz="3200" dirty="0"/>
              <a:t>Povinné přílohy žádosti o podporu, indikátory</a:t>
            </a:r>
          </a:p>
        </p:txBody>
      </p:sp>
      <p:pic>
        <p:nvPicPr>
          <p:cNvPr id="28674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471" y="0"/>
            <a:ext cx="4219575" cy="695325"/>
          </a:xfrm>
          <a:prstGeom prst="rect">
            <a:avLst/>
          </a:prstGeom>
          <a:noFill/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xmlns="" xmlns:lc="http://schemas.openxmlformats.org/drawingml/2006/lockedCanvas" id="{6408C328-B365-4DAF-B5DC-B76D1B13EB2F}"/>
              </a:ext>
            </a:extLst>
          </p:cNvPr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 xmlns:pic="http://schemas.openxmlformats.org/drawingml/2006/picture" xmlns:lc="http://schemas.openxmlformats.org/drawingml/2006/lockedCanvas">
                  <a14:imgLayer r:embed="rId4">
                    <a14:imgEffect>
                      <a14:sharpenSoften amount="-3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10206317" y="228600"/>
            <a:ext cx="870244" cy="524798"/>
          </a:xfrm>
          <a:prstGeom prst="rect">
            <a:avLst/>
          </a:prstGeom>
          <a:effectLst>
            <a:glow>
              <a:schemeClr val="accent1">
                <a:alpha val="40000"/>
              </a:schemeClr>
            </a:glow>
            <a:outerShdw blurRad="139700" dist="25400" dir="5400000" algn="ctr" rotWithShape="0">
              <a:schemeClr val="tx1"/>
            </a:outerShdw>
            <a:reflection endPos="0" dir="5400000" sy="-100000" algn="bl" rotWithShape="0"/>
            <a:softEdge rad="0"/>
          </a:effectLst>
        </p:spPr>
      </p:pic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94335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54829" y="653012"/>
            <a:ext cx="4343862" cy="732443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/>
            </a:r>
            <a:br>
              <a:rPr lang="cs-CZ" b="1" dirty="0"/>
            </a:br>
            <a:r>
              <a:rPr lang="cs-CZ" b="1" dirty="0"/>
              <a:t>Základní údaje</a:t>
            </a:r>
            <a:r>
              <a:rPr lang="cs-CZ" dirty="0"/>
              <a:t/>
            </a:r>
            <a:br>
              <a:rPr lang="cs-CZ" dirty="0"/>
            </a:br>
            <a:endParaRPr lang="cs-CZ" sz="6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528354" y="1879286"/>
            <a:ext cx="988858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sz="2800" dirty="0"/>
              <a:t>Vyhlášení výzvy: 22. května 2019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sz="2800" dirty="0"/>
              <a:t>Příjem žádostí: 22. května 2019 – 28. června 2019 do 14:00 hod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sz="2800" dirty="0"/>
              <a:t>Způsob podání: MS2014+ / IS KP14+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sz="2800" dirty="0"/>
              <a:t>Alokace výzvy MAS (CZV): 3 199 999 Kč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sz="2800" dirty="0"/>
              <a:t>Výše podpory: 95 %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sz="2800" dirty="0"/>
              <a:t>Min. výše způsobilých výdajů: 1 000 000 Kč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sz="2800" dirty="0"/>
              <a:t>Max. výše způsobilých výdajů: 3 199 999 Kč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sz="2800" dirty="0"/>
              <a:t>Datum ukončení realizace projektu: 31. 10. 2022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sz="2800" dirty="0"/>
              <a:t>Udržitelnost projektu: 5 let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sz="2800" dirty="0"/>
              <a:t>Uzemní vymezení: celé území MAS/možný přesah</a:t>
            </a:r>
          </a:p>
        </p:txBody>
      </p:sp>
    </p:spTree>
    <p:extLst>
      <p:ext uri="{BB962C8B-B14F-4D97-AF65-F5344CB8AC3E}">
        <p14:creationId xmlns:p14="http://schemas.microsoft.com/office/powerpoint/2010/main" xmlns="" val="2308008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54829" y="653012"/>
            <a:ext cx="4343862" cy="732443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/>
            </a:r>
            <a:br>
              <a:rPr lang="cs-CZ" b="1" dirty="0"/>
            </a:br>
            <a:r>
              <a:rPr lang="cs-CZ" b="1" dirty="0"/>
              <a:t>Oprávnění žadatelé</a:t>
            </a:r>
            <a:r>
              <a:rPr lang="cs-CZ" dirty="0"/>
              <a:t/>
            </a:r>
            <a:br>
              <a:rPr lang="cs-CZ" dirty="0"/>
            </a:br>
            <a:endParaRPr lang="cs-CZ" sz="6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950461" y="1879286"/>
            <a:ext cx="895562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 kraje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obce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dobrovolné svazky obcí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organizace zřizované nebo zakládané kraji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organizace zřizované nebo zakládané obcemi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organizace zřizované nebo zakládané dobrovolnými svazky obcí  </a:t>
            </a:r>
          </a:p>
          <a:p>
            <a:pPr marL="457200" indent="-457200">
              <a:buFontTx/>
              <a:buChar char="-"/>
            </a:pPr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xmlns="" val="754098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54829" y="653012"/>
            <a:ext cx="4343862" cy="732443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/>
            </a:r>
            <a:br>
              <a:rPr lang="cs-CZ" b="1" dirty="0"/>
            </a:br>
            <a:r>
              <a:rPr lang="cs-CZ" b="1" dirty="0"/>
              <a:t>Cílové skupiny</a:t>
            </a:r>
            <a:r>
              <a:rPr lang="cs-CZ" dirty="0"/>
              <a:t/>
            </a:r>
            <a:br>
              <a:rPr lang="cs-CZ" dirty="0"/>
            </a:br>
            <a:endParaRPr lang="cs-CZ" sz="6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654829" y="2280914"/>
            <a:ext cx="895562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obyvatelé 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návštěvníci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dojíždějící za prací a službami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uživatelé veřejné dopravy</a:t>
            </a:r>
          </a:p>
        </p:txBody>
      </p:sp>
    </p:spTree>
    <p:extLst>
      <p:ext uri="{BB962C8B-B14F-4D97-AF65-F5344CB8AC3E}">
        <p14:creationId xmlns:p14="http://schemas.microsoft.com/office/powerpoint/2010/main" xmlns="" val="1009876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72937" y="626743"/>
            <a:ext cx="6209607" cy="732443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Závazné </a:t>
            </a:r>
            <a:r>
              <a:rPr lang="cs-CZ" b="1" dirty="0"/>
              <a:t>dokumenty pro žadatele</a:t>
            </a:r>
            <a:r>
              <a:rPr lang="cs-CZ" dirty="0"/>
              <a:t/>
            </a:r>
            <a:br>
              <a:rPr lang="cs-CZ" dirty="0"/>
            </a:br>
            <a:endParaRPr lang="cs-CZ" sz="6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2681529" y="1709474"/>
            <a:ext cx="7227181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Obecná pravidla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závazná pro všechny specifické cíle a výzvy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zadávání zakázek, změna projektu, povinná publicita..</a:t>
            </a:r>
          </a:p>
          <a:p>
            <a:pPr marL="285750" indent="-285750">
              <a:buFontTx/>
              <a:buChar char="-"/>
            </a:pPr>
            <a:endParaRPr lang="cs-CZ" dirty="0"/>
          </a:p>
          <a:p>
            <a:r>
              <a:rPr lang="cs-CZ" b="1" dirty="0"/>
              <a:t>Specifická pravidla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pro každou výzvu samostatný dokument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podporované aktivity, způsobilé výdaje, hodnoticí kritéria, povinné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přílohy – vzory, …..</a:t>
            </a:r>
          </a:p>
          <a:p>
            <a:r>
              <a:rPr lang="cs-CZ" sz="1400" dirty="0">
                <a:hlinkClick r:id="rId2"/>
              </a:rPr>
              <a:t>https://www.irop.mmr.cz/cs/Vyzvy/Seznam/Vyzva-c-53-Udrzitelna-doprava-integrovane-projekty</a:t>
            </a:r>
            <a:endParaRPr lang="cs-CZ" sz="1400" dirty="0"/>
          </a:p>
          <a:p>
            <a:endParaRPr lang="cs-CZ" dirty="0"/>
          </a:p>
          <a:p>
            <a:r>
              <a:rPr lang="cs-CZ" b="1" dirty="0"/>
              <a:t>Výzva MAS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termín pro příjem žádostí a realizaci projektu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min. a max. výše způsobilých výdajů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žadatelé, aktivity, povinné přílohy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kritéria pro hodnocení projektů (součást navazující dokumentace)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Přílohy MAS</a:t>
            </a:r>
          </a:p>
          <a:p>
            <a:r>
              <a:rPr lang="cs-CZ" sz="1400" dirty="0">
                <a:hlinkClick r:id="rId3"/>
              </a:rPr>
              <a:t>http://www.</a:t>
            </a:r>
            <a:r>
              <a:rPr lang="cs-CZ" sz="1400" dirty="0" err="1">
                <a:hlinkClick r:id="rId3"/>
              </a:rPr>
              <a:t>masceskyles.cz</a:t>
            </a:r>
            <a:r>
              <a:rPr lang="cs-CZ" sz="1400" dirty="0">
                <a:hlinkClick r:id="rId3"/>
              </a:rPr>
              <a:t>/strategie-2014-2020/</a:t>
            </a:r>
            <a:r>
              <a:rPr lang="cs-CZ" sz="1400" dirty="0" err="1">
                <a:hlinkClick r:id="rId3"/>
              </a:rPr>
              <a:t>irop</a:t>
            </a:r>
            <a:r>
              <a:rPr lang="cs-CZ" sz="1400" dirty="0">
                <a:hlinkClick r:id="rId3"/>
              </a:rPr>
              <a:t>/</a:t>
            </a:r>
            <a:r>
              <a:rPr lang="cs-CZ" sz="1400" dirty="0" err="1">
                <a:hlinkClick r:id="rId3"/>
              </a:rPr>
              <a:t>vyzvy</a:t>
            </a:r>
            <a:r>
              <a:rPr lang="cs-CZ" sz="1400" dirty="0">
                <a:hlinkClick r:id="rId3"/>
              </a:rPr>
              <a:t>-mas/17-</a:t>
            </a:r>
            <a:r>
              <a:rPr lang="cs-CZ" sz="1400" dirty="0" err="1">
                <a:hlinkClick r:id="rId3"/>
              </a:rPr>
              <a:t>vyzva</a:t>
            </a:r>
            <a:r>
              <a:rPr lang="cs-CZ" sz="1400" dirty="0">
                <a:hlinkClick r:id="rId3"/>
              </a:rPr>
              <a:t>/</a:t>
            </a:r>
            <a:endParaRPr lang="cs-CZ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5462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1200" y="923638"/>
            <a:ext cx="10520218" cy="1819564"/>
          </a:xfrm>
        </p:spPr>
        <p:txBody>
          <a:bodyPr>
            <a:normAutofit/>
          </a:bodyPr>
          <a:lstStyle/>
          <a:p>
            <a:pPr algn="ctr"/>
            <a:r>
              <a:rPr lang="cs-CZ" sz="3100" b="1" dirty="0"/>
              <a:t>Specifický cíl 1.4: Zvýšení kvality a dostupnosti infrastruktury pro vzdělávání a celoživotní učení </a:t>
            </a:r>
            <a:br>
              <a:rPr lang="cs-CZ" sz="3100" b="1" dirty="0"/>
            </a:br>
            <a:r>
              <a:rPr lang="cs-CZ" sz="3100" b="1" dirty="0"/>
              <a:t>– výzva č. 53</a:t>
            </a:r>
            <a:endParaRPr lang="cs-CZ" sz="6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493498" y="3920522"/>
            <a:ext cx="89556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chemeClr val="tx2">
                    <a:lumMod val="75000"/>
                  </a:schemeClr>
                </a:solidFill>
              </a:rPr>
              <a:t>Aktivita - </a:t>
            </a:r>
            <a:r>
              <a:rPr lang="cs-CZ" sz="3200" b="1" dirty="0" err="1">
                <a:solidFill>
                  <a:schemeClr val="tx2">
                    <a:lumMod val="75000"/>
                  </a:schemeClr>
                </a:solidFill>
              </a:rPr>
              <a:t>Cyklodoprava</a:t>
            </a:r>
            <a:endParaRPr lang="cs-CZ" sz="3200" b="1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cs-CZ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53489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4426</TotalTime>
  <Words>2137</Words>
  <Application>Microsoft Office PowerPoint</Application>
  <PresentationFormat>Vlastní</PresentationFormat>
  <Paragraphs>331</Paragraphs>
  <Slides>30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Motiv sady Office</vt:lpstr>
      <vt:lpstr>Seminář pro žadatele v rámci realizace SCLLD MAS Český les</vt:lpstr>
      <vt:lpstr>17. Výzva  „MAS Český les – IROP – Rozvíjení kvality infrastruktury pro vzdělávání a zefektivnění její dostupnosti III.“  VAZBA NA VÝZVU ŘO IROP Č. 53 „UDRŽITELNÁ DOPRAVA - INTEGROVANÉ PROJEKTY CLLD.“  </vt:lpstr>
      <vt:lpstr>Snímek 3</vt:lpstr>
      <vt:lpstr>Program semináře</vt:lpstr>
      <vt:lpstr> Základní údaje </vt:lpstr>
      <vt:lpstr> Oprávnění žadatelé </vt:lpstr>
      <vt:lpstr> Cílové skupiny </vt:lpstr>
      <vt:lpstr>  Závazné dokumenty pro žadatele </vt:lpstr>
      <vt:lpstr>Specifický cíl 1.4: Zvýšení kvality a dostupnosti infrastruktury pro vzdělávání a celoživotní učení  – výzva č. 53</vt:lpstr>
      <vt:lpstr> Cyklodoprava (podporované projekty)</vt:lpstr>
      <vt:lpstr>  Cyklodoprava Způsobilé výdaje </vt:lpstr>
      <vt:lpstr>  Cyklodoprava Způsobilé výdaje – Hlavní aktivita </vt:lpstr>
      <vt:lpstr>  Cyklodoprava Způsobilé výdaje – Hlavní aktivita </vt:lpstr>
      <vt:lpstr>  Cyklodoprava Způsobilé výdaje – Hlavní aktivita </vt:lpstr>
      <vt:lpstr>  Cyklodoprava Způsobilé výdaje – Vedlejší aktivita </vt:lpstr>
      <vt:lpstr>  Cyklodoprava Způsobilé výdaje – Vedlejší aktivita </vt:lpstr>
      <vt:lpstr>  Cyklodoprava Způsobilé výdaje – Vedlejší aktivita </vt:lpstr>
      <vt:lpstr>  Cyklodoprava Způsobilé výdaje – Vedlejší aktivita </vt:lpstr>
      <vt:lpstr>  Cyklodoprava DPH </vt:lpstr>
      <vt:lpstr>  Cyklodoprava Nezpůsobilé výdaje </vt:lpstr>
      <vt:lpstr>  Cyklodoprava Nezpůsobilé výdaje </vt:lpstr>
      <vt:lpstr> Cyklodoprava Povinné přílohy </vt:lpstr>
      <vt:lpstr> Cyklodoprava Povinné přílohy IROP </vt:lpstr>
      <vt:lpstr> Cyklodoprava Povinné přílohy IROP </vt:lpstr>
      <vt:lpstr> Cyklodoprava Povinné přílohy IROP </vt:lpstr>
      <vt:lpstr>Indikátory</vt:lpstr>
      <vt:lpstr> Hodnocení Obecná pravidla kap. 2.8 Orientační harmonogram administrace projektů </vt:lpstr>
      <vt:lpstr>Upozornění pro žadatele</vt:lpstr>
      <vt:lpstr>Upozornění pro žadatele</vt:lpstr>
      <vt:lpstr>Snímek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pro žadatele v rámci realizace SCLLD MAS Český les</dc:title>
  <dc:creator>Filip Unzeitig</dc:creator>
  <cp:lastModifiedBy>Olga Pulchartová</cp:lastModifiedBy>
  <cp:revision>103</cp:revision>
  <cp:lastPrinted>2017-07-31T08:08:06Z</cp:lastPrinted>
  <dcterms:created xsi:type="dcterms:W3CDTF">2017-07-26T13:09:51Z</dcterms:created>
  <dcterms:modified xsi:type="dcterms:W3CDTF">2020-03-24T10:14:52Z</dcterms:modified>
</cp:coreProperties>
</file>