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38"/>
  </p:handoutMasterIdLst>
  <p:sldIdLst>
    <p:sldId id="257" r:id="rId3"/>
    <p:sldId id="307" r:id="rId4"/>
    <p:sldId id="258" r:id="rId5"/>
    <p:sldId id="358" r:id="rId6"/>
    <p:sldId id="365" r:id="rId7"/>
    <p:sldId id="366" r:id="rId8"/>
    <p:sldId id="260" r:id="rId9"/>
    <p:sldId id="309" r:id="rId10"/>
    <p:sldId id="310" r:id="rId11"/>
    <p:sldId id="343" r:id="rId12"/>
    <p:sldId id="280" r:id="rId13"/>
    <p:sldId id="341" r:id="rId14"/>
    <p:sldId id="355" r:id="rId15"/>
    <p:sldId id="312" r:id="rId16"/>
    <p:sldId id="344" r:id="rId17"/>
    <p:sldId id="347" r:id="rId18"/>
    <p:sldId id="373" r:id="rId19"/>
    <p:sldId id="359" r:id="rId20"/>
    <p:sldId id="348" r:id="rId21"/>
    <p:sldId id="349" r:id="rId22"/>
    <p:sldId id="325" r:id="rId23"/>
    <p:sldId id="326" r:id="rId24"/>
    <p:sldId id="327" r:id="rId25"/>
    <p:sldId id="328" r:id="rId26"/>
    <p:sldId id="334" r:id="rId27"/>
    <p:sldId id="335" r:id="rId28"/>
    <p:sldId id="361" r:id="rId29"/>
    <p:sldId id="336" r:id="rId30"/>
    <p:sldId id="337" r:id="rId31"/>
    <p:sldId id="339" r:id="rId32"/>
    <p:sldId id="357" r:id="rId33"/>
    <p:sldId id="362" r:id="rId34"/>
    <p:sldId id="375" r:id="rId35"/>
    <p:sldId id="364" r:id="rId36"/>
    <p:sldId id="363" r:id="rId37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Výchozí oddíl" id="{098A7EB7-703E-42E2-AE5F-8F1EA8A2E1D3}">
          <p14:sldIdLst>
            <p14:sldId id="257"/>
            <p14:sldId id="307"/>
            <p14:sldId id="258"/>
            <p14:sldId id="358"/>
            <p14:sldId id="365"/>
            <p14:sldId id="366"/>
            <p14:sldId id="260"/>
            <p14:sldId id="309"/>
            <p14:sldId id="310"/>
            <p14:sldId id="343"/>
            <p14:sldId id="280"/>
            <p14:sldId id="341"/>
            <p14:sldId id="355"/>
          </p14:sldIdLst>
        </p14:section>
        <p14:section name="Oddíl bez názvu" id="{CFB58E09-DA55-4CC7-B8DF-BD1007FE2835}">
          <p14:sldIdLst>
            <p14:sldId id="312"/>
            <p14:sldId id="344"/>
            <p14:sldId id="347"/>
            <p14:sldId id="373"/>
            <p14:sldId id="359"/>
            <p14:sldId id="348"/>
            <p14:sldId id="349"/>
            <p14:sldId id="325"/>
            <p14:sldId id="326"/>
            <p14:sldId id="327"/>
            <p14:sldId id="328"/>
            <p14:sldId id="334"/>
            <p14:sldId id="335"/>
            <p14:sldId id="361"/>
            <p14:sldId id="336"/>
            <p14:sldId id="337"/>
            <p14:sldId id="339"/>
            <p14:sldId id="357"/>
            <p14:sldId id="362"/>
            <p14:sldId id="375"/>
            <p14:sldId id="364"/>
            <p14:sldId id="36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036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-126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D7D52AF5-747F-4706-8FFD-D50B63EEC6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A43DD938-FDB9-4E54-97EF-DF2F999825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/>
            </a:lvl1pPr>
          </a:lstStyle>
          <a:p>
            <a:fld id="{1FAC2A4A-3517-48E7-9981-7A61C2108C0C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287F0563-779F-4149-ABEB-A8BC267488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411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4782C1A8-729C-4852-85A4-6A3583AFF9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626" y="9371411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/>
            </a:lvl1pPr>
          </a:lstStyle>
          <a:p>
            <a:fld id="{844BCD1A-6FC8-429D-AB5F-7E4FDE9601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58675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56E10F6-4AD4-4C4D-98C2-004AB43D8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BB7938BB-C77E-4D34-A7C1-8DE0EEE27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5A4CE87-DF67-4BE7-8BCA-2D3646DD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C80A915-B453-4DA2-BF7A-2D8710F83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8FEAE48-A98E-486D-8D15-B2ACE4D2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669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8F05DEA-20CB-4A73-905F-175BBDD2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C3D01AFE-21D7-43EA-9E94-CE27C1E35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6437A5D7-9B37-4F4B-9959-CECC8559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5BE62970-9B88-44C8-A5B1-8F5C633BC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9DE1E96-BF03-449C-8E17-F10FFE15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01136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263A1330-0EF4-48D9-9C62-7468B925E1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D9D46084-4CCD-41DC-A5BB-01F9DA70D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F852AC7-8735-4CBB-B1A9-823648E08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917D545-BCA3-4BB1-B6E3-1527AC97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C199F44-6BD5-4585-B1FF-B74EB10EE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13615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E2B7E2E-1043-4399-91CB-264B751A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199EE504-0855-4B3F-A4BB-69D5BFD74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C2CD5B0-55C3-4FD9-AC07-019DE56FF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4DEA6FF-858A-4CED-B9FC-3BE01E4F7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58F651D8-E523-445D-B70F-2565C275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59394" name="obrázek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5565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296939" y="185530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59395" name="Rectangle 3"/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35942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DA54EAE-AC08-468C-8130-CCC154A9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91828BFA-D30F-4779-8389-409FE421D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7E2AD497-62D0-4AFF-8589-2C9BF55B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F28E610F-D558-4466-8CE8-EE7BCF860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DD3AEFC8-522E-4F9B-B7E2-7144F09C2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5607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91AE784-EAFC-4C09-8917-D391F4C55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EEA23DF-2553-423B-A1A3-6462AC6E30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14CC840D-EE65-44A6-8450-A3A664A2C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EC6FF790-7070-495B-AA0C-A0D0C9DA9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D00F37C4-6CB7-4707-AA34-9B6D19A87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865CBC80-DF8B-479A-B909-D843BF14C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73378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CE8A670-00B3-46B5-BBBF-DCA327314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6B424EBF-13CA-438C-AC2B-C357F39D2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547DE518-F9A3-40CA-889C-E8BCE04CD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xmlns="" id="{544B1AFA-4B27-47A9-A7E9-62C77A1A26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xmlns="" id="{73BABA32-707F-4E66-9F03-DEC7A461C6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400111D4-A2A9-45A5-A7DB-BCCB2D07F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AD7949A5-9B73-41B7-88DD-23231177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87A12960-D529-4D9C-B495-21973BBD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2480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98CBB60-86B9-4F67-A51A-B3CA9C578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E34489F9-6E11-422F-8E8D-47513E5E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914F9E48-114E-4AE7-9ACB-A6C7FA103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46BEA274-6566-4D78-AC87-50AA37ED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5782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5DD03299-FACC-4E32-9C0A-2CC8EAB2B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02F3E680-5A36-434F-BBC7-F5747655F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90DC26D7-6FDA-4BDA-8F6B-8B36F7B3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9308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B2568CC-635D-4E8D-A119-089B21069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A280DB2-4BD3-46B5-9587-CFAC9C610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546F73BF-0740-40CF-86E6-00FF89FC8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FA5AE3A0-6A5F-498B-AB3C-2FE0BD60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0316B531-7194-4454-B80D-93E2A60E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BC50F52B-FCE7-4A56-9768-AC776D470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0144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D55E24E-0FE4-4F71-AE7A-1F4FF29D4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A782CF3F-9B32-4244-8A73-0F732F973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6A969B85-BABA-4777-8C54-D03E96F2C1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298CF909-7994-4FE3-90E8-F576F0590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1108792A-0689-4F5A-A438-F79C953C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90475032-941D-404A-9079-9DD0DEC29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9792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microsoft.com/office/2007/relationships/hdphoto" Target="../media/hdphoto2.wdp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xmlns="" id="{3A8D1AF4-2F62-46AB-8757-AD9BFFE90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19749708-1DCD-470C-A52C-E9A0DCDFF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F86C07B2-7C0E-47E1-9CAE-CF6C191FF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EEDF829-39B4-48B3-8E0C-EFA882D4C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4EFC2F4F-7620-4190-8AE4-160796E95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7347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4630B-F13F-44AB-8355-2E455D2036FD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987AF-4F3A-455D-BB12-27E94E92FE4E}" type="slidenum">
              <a:rPr lang="cs-CZ" smtClean="0"/>
              <a:t>‹#›</a:t>
            </a:fld>
            <a:endParaRPr lang="cs-CZ"/>
          </a:p>
        </p:txBody>
      </p:sp>
      <p:pic>
        <p:nvPicPr>
          <p:cNvPr id="12290" name="obrázek 1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64835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15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151165" y="185530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12291" name="Rectangle 3"/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ceskyles.cz/strategie-2014-2020/opz/vyzvy-mas" TargetMode="External"/><Relationship Id="rId2" Type="http://schemas.openxmlformats.org/officeDocument/2006/relationships/hyperlink" Target="https://www.esfcr.cz/pravidla-pro-zadatele-a-prijemce-opz" TargetMode="Externa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ukturalni-fondy.cz/cs/Jak-na-projekt/Elektronicka-zadost/Edukacni-videa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sfcr.cz/dokumenty-opz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pulchartova@masceskyles.cz" TargetMode="External"/><Relationship Id="rId2" Type="http://schemas.openxmlformats.org/officeDocument/2006/relationships/hyperlink" Target="mailto:heidlerova@tiscali.cz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1819564"/>
            <a:ext cx="9051636" cy="2080642"/>
          </a:xfrm>
        </p:spPr>
        <p:txBody>
          <a:bodyPr>
            <a:normAutofit/>
          </a:bodyPr>
          <a:lstStyle/>
          <a:p>
            <a:r>
              <a:rPr lang="cs-CZ" sz="3600" b="1" dirty="0"/>
              <a:t>Seminář pro žadatele v rámci realizace </a:t>
            </a:r>
            <a:br>
              <a:rPr lang="cs-CZ" sz="3600" b="1" dirty="0"/>
            </a:br>
            <a:r>
              <a:rPr lang="cs-CZ" sz="3600" b="1" dirty="0"/>
              <a:t>SCLLD</a:t>
            </a:r>
            <a:r>
              <a:rPr lang="cs-CZ" sz="5400" b="1" dirty="0"/>
              <a:t> </a:t>
            </a:r>
            <a:r>
              <a:rPr lang="cs-CZ" sz="1800" b="1" dirty="0">
                <a:solidFill>
                  <a:prstClr val="black"/>
                </a:solidFill>
              </a:rPr>
              <a:t>(Strategie komunitně vedeného místního rozvoje)</a:t>
            </a:r>
            <a:r>
              <a:rPr lang="cs-CZ" sz="5400" b="1" dirty="0"/>
              <a:t/>
            </a:r>
            <a:br>
              <a:rPr lang="cs-CZ" sz="54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3600" b="1" dirty="0"/>
              <a:t>MAS Český les, z. s.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92593"/>
            <a:ext cx="9144000" cy="688608"/>
          </a:xfrm>
        </p:spPr>
        <p:txBody>
          <a:bodyPr>
            <a:noAutofit/>
          </a:bodyPr>
          <a:lstStyle/>
          <a:p>
            <a:r>
              <a:rPr lang="cs-CZ" sz="3600" b="1" dirty="0"/>
              <a:t>OPERAČNÍ PROGRAM ZAMĚSTNANOST (OPZ) 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685309" y="4987464"/>
            <a:ext cx="4617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7. 10. 2019</a:t>
            </a:r>
          </a:p>
        </p:txBody>
      </p:sp>
      <p:pic>
        <p:nvPicPr>
          <p:cNvPr id="49154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2106" y="0"/>
            <a:ext cx="4219575" cy="695325"/>
          </a:xfrm>
          <a:prstGeom prst="rect">
            <a:avLst/>
          </a:prstGeom>
          <a:noFill/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394577" y="174812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6698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FD77B92C-69FF-42BB-A01F-E7E2B9DC6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Oprávnění partneři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908F2982-77B9-4DE4-933F-1D36B32C7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cs-CZ" dirty="0"/>
              <a:t>Partneři s finančním příspěvkem</a:t>
            </a:r>
          </a:p>
          <a:p>
            <a:pPr marL="514350" indent="-514350">
              <a:buAutoNum type="alphaLcParenR"/>
            </a:pPr>
            <a:endParaRPr lang="cs-CZ" dirty="0"/>
          </a:p>
          <a:p>
            <a:pPr marL="514350" indent="-514350">
              <a:buAutoNum type="alphaLcParenR"/>
            </a:pPr>
            <a:r>
              <a:rPr lang="cs-CZ" dirty="0"/>
              <a:t>Partneři bez finančního příspěvku </a:t>
            </a:r>
          </a:p>
          <a:p>
            <a:pPr marL="571500" indent="-571500">
              <a:buFont typeface="+mj-lt"/>
              <a:buAutoNum type="romanU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72101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Cílové </a:t>
            </a:r>
            <a:r>
              <a:rPr lang="cs-CZ" b="1" dirty="0"/>
              <a:t>skupiny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871769" y="1610742"/>
            <a:ext cx="890179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Osoby s kumulací hendikepů na trhu práce</a:t>
            </a:r>
            <a:r>
              <a:rPr lang="cs-CZ" sz="2000" dirty="0"/>
              <a:t>, tj. osoby, které splňují alespoň dvě z níže uvedených charakteristik: </a:t>
            </a:r>
          </a:p>
          <a:p>
            <a:r>
              <a:rPr lang="cs-CZ" sz="2000" dirty="0"/>
              <a:t>• Osoby vedené Úřadem práce ČR v evidenci uchazečů o zaměstnání nepřetržitě déle než 5 měsíců. </a:t>
            </a:r>
          </a:p>
          <a:p>
            <a:r>
              <a:rPr lang="cs-CZ" sz="2000" dirty="0"/>
              <a:t>• Osoby mladší 25 let. </a:t>
            </a:r>
          </a:p>
          <a:p>
            <a:r>
              <a:rPr lang="es-ES" sz="2000" dirty="0"/>
              <a:t>• Osoby ve věku 50 a více let. </a:t>
            </a:r>
          </a:p>
          <a:p>
            <a:r>
              <a:rPr lang="cs-CZ" sz="2000" dirty="0"/>
              <a:t>• Osoby s nízkou úrovní kvalifikace (stupeň ISCED 0–2). </a:t>
            </a:r>
          </a:p>
          <a:p>
            <a:r>
              <a:rPr lang="cs-CZ" sz="2000" dirty="0"/>
              <a:t>• Osoby se zdravotním postižením. </a:t>
            </a:r>
          </a:p>
          <a:p>
            <a:r>
              <a:rPr lang="cs-CZ" sz="2000" dirty="0"/>
              <a:t>• Osoby pečující o dítě mladší 15 let či o osobu blízkou. </a:t>
            </a:r>
          </a:p>
          <a:p>
            <a:r>
              <a:rPr lang="cs-CZ" sz="2000" dirty="0"/>
              <a:t>• Osoby z národnostních menšin a osoby z jiného sociokulturního prostředí. </a:t>
            </a:r>
          </a:p>
          <a:p>
            <a:r>
              <a:rPr lang="cs-CZ" sz="2000" b="1" dirty="0"/>
              <a:t>Osoby s nízkou úrovní kvalifikace</a:t>
            </a:r>
            <a:r>
              <a:rPr lang="cs-CZ" sz="2000" dirty="0"/>
              <a:t>, tj. osoby, které již nejsou ve vzdělávacím procesu a mají ukončeno pouze primární či nižší sekundární vzdělání (stupeň ISCED 0–2). </a:t>
            </a:r>
          </a:p>
          <a:p>
            <a:r>
              <a:rPr lang="cs-CZ" sz="2000" b="1" dirty="0"/>
              <a:t>Osoby se zdravotním postižením</a:t>
            </a:r>
            <a:r>
              <a:rPr lang="cs-CZ" sz="2000" dirty="0"/>
              <a:t>, tj. osoby se zdravotním postižením podle § 67 zákona č. 435/2004 Sb., o zaměstnanosti – osoby invalidní v I. až III. stupni a osoby zdravotně znevýhodněné </a:t>
            </a:r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009876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1. Příprava osob z cílových skupin ke vstupu či návratu na trh práce </a:t>
            </a:r>
          </a:p>
          <a:p>
            <a:r>
              <a:rPr lang="cs-CZ" dirty="0"/>
              <a:t>2. Zvyšování zaměstnanosti cílových skupin </a:t>
            </a:r>
          </a:p>
          <a:p>
            <a:r>
              <a:rPr lang="cs-CZ" dirty="0"/>
              <a:t>3. Podpora udržitelnosti cílových skupin na trhu práce </a:t>
            </a:r>
          </a:p>
          <a:p>
            <a:r>
              <a:rPr lang="cs-CZ" dirty="0"/>
              <a:t>4. Podpora prostupného zaměstnávání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4158805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55B5D6B-B38F-4276-9F47-9D0E9192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Formy financování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9E7E07A-05A8-4E5C-985D-2697B79E2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a) Ex ante </a:t>
            </a:r>
            <a:r>
              <a:rPr lang="cs-CZ" dirty="0"/>
              <a:t>– příjemce obdrží platbu předem (po uzavření práv. aktu       o </a:t>
            </a:r>
            <a:r>
              <a:rPr lang="cs-CZ" dirty="0" err="1"/>
              <a:t>poskyt</a:t>
            </a:r>
            <a:r>
              <a:rPr lang="cs-CZ" dirty="0"/>
              <a:t>. podpory), tzn. než jakákoli aktivita projektu</a:t>
            </a:r>
          </a:p>
          <a:p>
            <a:pPr marL="514350" indent="-514350">
              <a:buAutoNum type="alphaLcParenR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b) Ex post </a:t>
            </a:r>
            <a:r>
              <a:rPr lang="cs-CZ" dirty="0"/>
              <a:t>– příjemce podá žádost o platbu až po realizaci projekt. aktivit s doložením dokladů prokazujících úhradu vynaložených výdajů</a:t>
            </a:r>
          </a:p>
        </p:txBody>
      </p:sp>
    </p:spTree>
    <p:extLst>
      <p:ext uri="{BB962C8B-B14F-4D97-AF65-F5344CB8AC3E}">
        <p14:creationId xmlns:p14="http://schemas.microsoft.com/office/powerpoint/2010/main" xmlns="" val="2165986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76C5CBD-759C-4A45-9B87-A5128CDFD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27" y="95161"/>
            <a:ext cx="10515600" cy="53340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>Zdroje </a:t>
            </a:r>
            <a:r>
              <a:rPr lang="cs-CZ" sz="4000" b="1" dirty="0"/>
              <a:t>financování: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CCB9467-F220-454C-8D88-F4693D975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593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</a:t>
            </a:r>
          </a:p>
          <a:p>
            <a:pPr marL="457200" lvl="1" indent="0">
              <a:buNone/>
            </a:pPr>
            <a:r>
              <a:rPr lang="cs-CZ" dirty="0"/>
              <a:t>	</a:t>
            </a: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xmlns="" id="{8F61D377-8E3B-4E2A-9688-6A06724569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27534012"/>
              </p:ext>
            </p:extLst>
          </p:nvPr>
        </p:nvGraphicFramePr>
        <p:xfrm>
          <a:off x="1563757" y="1330075"/>
          <a:ext cx="9223513" cy="5342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0728">
                  <a:extLst>
                    <a:ext uri="{9D8B030D-6E8A-4147-A177-3AD203B41FA5}">
                      <a16:colId xmlns:a16="http://schemas.microsoft.com/office/drawing/2014/main" xmlns="" val="885424120"/>
                    </a:ext>
                  </a:extLst>
                </a:gridCol>
                <a:gridCol w="2028008">
                  <a:extLst>
                    <a:ext uri="{9D8B030D-6E8A-4147-A177-3AD203B41FA5}">
                      <a16:colId xmlns:a16="http://schemas.microsoft.com/office/drawing/2014/main" xmlns="" val="1773671655"/>
                    </a:ext>
                  </a:extLst>
                </a:gridCol>
                <a:gridCol w="1741592">
                  <a:extLst>
                    <a:ext uri="{9D8B030D-6E8A-4147-A177-3AD203B41FA5}">
                      <a16:colId xmlns:a16="http://schemas.microsoft.com/office/drawing/2014/main" xmlns="" val="1180570733"/>
                    </a:ext>
                  </a:extLst>
                </a:gridCol>
                <a:gridCol w="1253185">
                  <a:extLst>
                    <a:ext uri="{9D8B030D-6E8A-4147-A177-3AD203B41FA5}">
                      <a16:colId xmlns:a16="http://schemas.microsoft.com/office/drawing/2014/main" xmlns="" val="3066299636"/>
                    </a:ext>
                  </a:extLst>
                </a:gridCol>
              </a:tblGrid>
              <a:tr h="236995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Typ příjemce dle pravidel spolufinancování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Evropský podíl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Příjemce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Státní rozpočet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/>
                </a:tc>
                <a:extLst>
                  <a:ext uri="{0D108BD9-81ED-4DB2-BD59-A6C34878D82A}">
                    <a16:rowId xmlns:a16="http://schemas.microsoft.com/office/drawing/2014/main" xmlns="" val="998542610"/>
                  </a:ext>
                </a:extLst>
              </a:tr>
              <a:tr h="27581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Školy a školská zařízení zřizovaná ministerstvy dle školského zákona (č. 561/2004 Sb.)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extLst>
                  <a:ext uri="{0D108BD9-81ED-4DB2-BD59-A6C34878D82A}">
                    <a16:rowId xmlns:a16="http://schemas.microsoft.com/office/drawing/2014/main" xmlns="" val="665019357"/>
                  </a:ext>
                </a:extLst>
              </a:tr>
              <a:tr h="27581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Právnické osoby vykonávající činnost škol a školských zařízení (zapsané ve školském rejstříku)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extLst>
                  <a:ext uri="{0D108BD9-81ED-4DB2-BD59-A6C34878D82A}">
                    <a16:rowId xmlns:a16="http://schemas.microsoft.com/office/drawing/2014/main" xmlns="" val="57660878"/>
                  </a:ext>
                </a:extLst>
              </a:tr>
              <a:tr h="151699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Soukromoprávní subjekty vykonávající veřejně prospěšnou činnost: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Obecně prospěšné společnosti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Spolky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Ústavy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Církve a náboženské společnosti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Nadace a nadační fondy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Místní akční skupiny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Hospodářská komora, Agrární komora 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Svazy, asociace 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15 %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extLst>
                  <a:ext uri="{0D108BD9-81ED-4DB2-BD59-A6C34878D82A}">
                    <a16:rowId xmlns:a16="http://schemas.microsoft.com/office/drawing/2014/main" xmlns="" val="3934799844"/>
                  </a:ext>
                </a:extLst>
              </a:tr>
              <a:tr h="255130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Ostatní subjekty neobsažené ve výše uvedených kategoriích: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Obchodní společnosti: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veřejná obchodní společnost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komanditní společnost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společnost s ručením omezeným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akciová společnost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evropská společnost 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evropské hospodářské zájmové sdružení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Státní podniky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Družstva: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družstvo 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sociální družstvo</a:t>
                      </a:r>
                    </a:p>
                    <a:p>
                      <a:pPr marL="342900" marR="36195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cs-CZ" sz="1000" dirty="0">
                          <a:effectLst/>
                        </a:rPr>
                        <a:t>evropská družstevní společnost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OSVČ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Profesní komory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0 %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02" marR="44502" marT="0" marB="0" anchor="ctr"/>
                </a:tc>
                <a:extLst>
                  <a:ext uri="{0D108BD9-81ED-4DB2-BD59-A6C34878D82A}">
                    <a16:rowId xmlns:a16="http://schemas.microsoft.com/office/drawing/2014/main" xmlns="" val="3551231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92203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AF5A60-F976-4072-993F-EA7CEA8F0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268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>Nepřímé </a:t>
            </a:r>
            <a:r>
              <a:rPr lang="cs-CZ" sz="4000" b="1" dirty="0"/>
              <a:t>náklady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xmlns="" id="{0F209F2C-4D1C-4078-A03F-91E896DEA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16146495"/>
              </p:ext>
            </p:extLst>
          </p:nvPr>
        </p:nvGraphicFramePr>
        <p:xfrm>
          <a:off x="1884218" y="3665610"/>
          <a:ext cx="7500129" cy="2356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9651">
                  <a:extLst>
                    <a:ext uri="{9D8B030D-6E8A-4147-A177-3AD203B41FA5}">
                      <a16:colId xmlns:a16="http://schemas.microsoft.com/office/drawing/2014/main" xmlns="" val="3304038349"/>
                    </a:ext>
                  </a:extLst>
                </a:gridCol>
                <a:gridCol w="3750478">
                  <a:extLst>
                    <a:ext uri="{9D8B030D-6E8A-4147-A177-3AD203B41FA5}">
                      <a16:colId xmlns:a16="http://schemas.microsoft.com/office/drawing/2014/main" xmlns="" val="325125996"/>
                    </a:ext>
                  </a:extLst>
                </a:gridCol>
              </a:tblGrid>
              <a:tr h="78549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Podíl nákupu služeb na celkových přímých způsobilých nákladech projektu</a:t>
                      </a:r>
                      <a:endParaRPr lang="cs-CZ" sz="1400" b="1" dirty="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Snížení podílu nepřímých nákladů oproti výše uvedenému procentu (25%)</a:t>
                      </a:r>
                      <a:endParaRPr lang="cs-CZ" sz="1400" b="1" dirty="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16681044"/>
                  </a:ext>
                </a:extLst>
              </a:tr>
              <a:tr h="39274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Do 60 % včetně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25 % 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13850249"/>
                  </a:ext>
                </a:extLst>
              </a:tr>
              <a:tr h="78549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Více než 60 % a méně než 90 %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Snížení na 3/5 (60 %) základního podílu na 15 % 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55927646"/>
                  </a:ext>
                </a:extLst>
              </a:tr>
              <a:tr h="39274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90 % a výše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Snížení na 1/5 (20 %) základního podílu, tj. 5 % 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4548593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2C52EE4A-4406-46CE-8F2E-0B491C0C0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198" y="1393689"/>
            <a:ext cx="10515601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Projekty podpořené ve výzvách MAS aplikují </a:t>
            </a: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nepřímé náklady ve výši 25 %.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Zároveň platí, že pro projekty, u nichž podstatná většina nákladů vznikne formou nákupu služeb od externích dodavatelů, jsou způsobilá procenta nepřímých nákladů snížena. Podíly pro nepřímé náklady jsou sníženy pro projekty s objemem nákupu služeb v těchto intencích: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Procento nepřímých nákladů je závazné a pevně stanovené, není ho tedy možné měnit. MAS ani žadatel nejsou oprávněni stanovit si vlastní procentní sazbu.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9866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- </a:t>
            </a:r>
            <a:r>
              <a:rPr lang="cs-CZ" u="sng" dirty="0"/>
              <a:t>7 podmínek současně:</a:t>
            </a:r>
          </a:p>
          <a:p>
            <a:r>
              <a:rPr lang="cs-CZ" dirty="0"/>
              <a:t>v souladu s práv. předpisy ČR, EU</a:t>
            </a:r>
          </a:p>
          <a:p>
            <a:r>
              <a:rPr lang="cs-CZ" dirty="0"/>
              <a:t>v souladu s podmínkami poskytnutí podpory</a:t>
            </a:r>
          </a:p>
          <a:p>
            <a:r>
              <a:rPr lang="cs-CZ" dirty="0"/>
              <a:t>přiměřený</a:t>
            </a:r>
          </a:p>
          <a:p>
            <a:r>
              <a:rPr lang="cs-CZ" dirty="0"/>
              <a:t>vznik v době realizace projektu, nejpozději do ukončení administrace závěrečné zprávy</a:t>
            </a:r>
          </a:p>
          <a:p>
            <a:r>
              <a:rPr lang="cs-CZ" dirty="0"/>
              <a:t>územně způsobilý</a:t>
            </a:r>
          </a:p>
          <a:p>
            <a:r>
              <a:rPr lang="cs-CZ" dirty="0"/>
              <a:t>identifikovatelný, prokazatelný, doložitelný</a:t>
            </a:r>
          </a:p>
          <a:p>
            <a:r>
              <a:rPr lang="cs-CZ" dirty="0"/>
              <a:t>nezbytný </a:t>
            </a:r>
          </a:p>
        </p:txBody>
      </p:sp>
    </p:spTree>
    <p:extLst>
      <p:ext uri="{BB962C8B-B14F-4D97-AF65-F5344CB8AC3E}">
        <p14:creationId xmlns:p14="http://schemas.microsoft.com/office/powerpoint/2010/main" xmlns="" val="1256660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sz="10400" b="1" dirty="0"/>
              <a:t>Osobní náklady </a:t>
            </a:r>
            <a:r>
              <a:rPr lang="cs-CZ" sz="10400" dirty="0"/>
              <a:t>(mzdy, výdaje na odměny, apod.)</a:t>
            </a:r>
          </a:p>
          <a:p>
            <a:pPr marL="0" indent="0">
              <a:buNone/>
            </a:pPr>
            <a:r>
              <a:rPr lang="cs-CZ" sz="10400" dirty="0"/>
              <a:t>–  obvyklá výše mezd/platů pro </a:t>
            </a:r>
            <a:r>
              <a:rPr lang="cs-CZ" sz="10400" dirty="0" err="1"/>
              <a:t>prac</a:t>
            </a:r>
            <a:r>
              <a:rPr lang="cs-CZ" sz="10400" dirty="0"/>
              <a:t>. pozice,  obvyklé ceny pro komodity na </a:t>
            </a:r>
            <a:r>
              <a:rPr lang="cs-CZ" sz="10400" dirty="0">
                <a:hlinkClick r:id="rId2"/>
              </a:rPr>
              <a:t>www.esfcr.cz</a:t>
            </a:r>
            <a:endParaRPr lang="cs-CZ" sz="10400" dirty="0"/>
          </a:p>
          <a:p>
            <a:r>
              <a:rPr lang="cs-CZ" sz="10400" b="1" dirty="0"/>
              <a:t>Cestovné</a:t>
            </a:r>
          </a:p>
          <a:p>
            <a:r>
              <a:rPr lang="cs-CZ" sz="10400" b="1" dirty="0"/>
              <a:t>Nákup zařízení a vybavení a spotřebního materiálu </a:t>
            </a:r>
          </a:p>
          <a:p>
            <a:pPr marL="0" indent="0">
              <a:buNone/>
            </a:pPr>
            <a:r>
              <a:rPr lang="cs-CZ" sz="10400" dirty="0"/>
              <a:t>– v případě služeb obecného hospodářského zájmu (tzn. soc. služby) nejsou způsobilým výdajem výdaje investičního charakteru spojené s nákupem dlouhodobého (hm. i </a:t>
            </a:r>
            <a:r>
              <a:rPr lang="cs-CZ" sz="10400" dirty="0" err="1"/>
              <a:t>nehm</a:t>
            </a:r>
            <a:r>
              <a:rPr lang="cs-CZ" sz="10400" dirty="0"/>
              <a:t>.) majetku. Uznatelným výdajem pouze odpisy </a:t>
            </a:r>
            <a:r>
              <a:rPr lang="cs-CZ" sz="10400" dirty="0" err="1"/>
              <a:t>dlouh</a:t>
            </a:r>
            <a:r>
              <a:rPr lang="cs-CZ" sz="10400" dirty="0"/>
              <a:t>. hm. a </a:t>
            </a:r>
            <a:r>
              <a:rPr lang="cs-CZ" sz="10400" dirty="0" err="1"/>
              <a:t>nehm</a:t>
            </a:r>
            <a:r>
              <a:rPr lang="cs-CZ" sz="10400" dirty="0"/>
              <a:t>. majetku</a:t>
            </a:r>
          </a:p>
          <a:p>
            <a:pPr marL="0" indent="0">
              <a:buNone/>
            </a:pPr>
            <a:r>
              <a:rPr lang="cs-CZ" sz="10400" dirty="0"/>
              <a:t>- nelze výdaje za nákup infrastruktury (budovy, pozemky, techn. zařízení pevně spojená např. vodovod, kanalizace,..)</a:t>
            </a:r>
          </a:p>
          <a:p>
            <a:r>
              <a:rPr lang="cs-CZ" sz="10400" b="1" dirty="0"/>
              <a:t>Nájem či leasing zařízení a vybavení budov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95702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Odpisy – </a:t>
            </a:r>
            <a:r>
              <a:rPr lang="cs-CZ" dirty="0"/>
              <a:t>dl. hm., </a:t>
            </a:r>
            <a:r>
              <a:rPr lang="cs-CZ" dirty="0" err="1"/>
              <a:t>nehm</a:t>
            </a:r>
            <a:r>
              <a:rPr lang="cs-CZ" dirty="0"/>
              <a:t>. majetek - pokud nákup není součástí </a:t>
            </a:r>
            <a:r>
              <a:rPr lang="cs-CZ" dirty="0" err="1"/>
              <a:t>způs</a:t>
            </a:r>
            <a:r>
              <a:rPr lang="cs-CZ" dirty="0"/>
              <a:t>. výdajů projektu</a:t>
            </a:r>
          </a:p>
          <a:p>
            <a:r>
              <a:rPr lang="cs-CZ" b="1" dirty="0"/>
              <a:t>Drobné stavební úpravy </a:t>
            </a:r>
            <a:r>
              <a:rPr lang="cs-CZ" dirty="0"/>
              <a:t>(do 40 tis. Kč za účetní položku v jednom zdaň. období)</a:t>
            </a:r>
          </a:p>
          <a:p>
            <a:r>
              <a:rPr lang="cs-CZ" b="1" dirty="0"/>
              <a:t>Nákup služeb </a:t>
            </a:r>
            <a:r>
              <a:rPr lang="cs-CZ" dirty="0"/>
              <a:t>(zpracování analýz, lektorské služby, školení, vytvoření nových publikací, pronájem učebny,…)</a:t>
            </a:r>
          </a:p>
          <a:p>
            <a:r>
              <a:rPr lang="cs-CZ" b="1" dirty="0"/>
              <a:t>Přímá podpora cílové skupiny </a:t>
            </a:r>
            <a:r>
              <a:rPr lang="cs-CZ" dirty="0"/>
              <a:t>(výdaje vzniklé v </a:t>
            </a:r>
            <a:r>
              <a:rPr lang="cs-CZ" dirty="0" err="1"/>
              <a:t>souv</a:t>
            </a:r>
            <a:r>
              <a:rPr lang="cs-CZ" dirty="0"/>
              <a:t>. se zapojením cíl. skupiny tzn. mzdové </a:t>
            </a:r>
            <a:r>
              <a:rPr lang="cs-CZ" dirty="0" err="1"/>
              <a:t>přísp</a:t>
            </a:r>
            <a:r>
              <a:rPr lang="cs-CZ" dirty="0"/>
              <a:t>., cest. náhrady, příspěvek na péči o dítě, apod.)</a:t>
            </a:r>
          </a:p>
          <a:p>
            <a:r>
              <a:rPr lang="cs-CZ" b="1" dirty="0"/>
              <a:t>Finanční výdaje, správní a jiné poplatky </a:t>
            </a:r>
            <a:r>
              <a:rPr lang="cs-CZ" dirty="0"/>
              <a:t>(nejsou úroky z dlužných částek, pokuty apod.)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61534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DPH:</a:t>
            </a:r>
          </a:p>
          <a:p>
            <a:pPr marL="0" indent="0">
              <a:buNone/>
            </a:pPr>
            <a:r>
              <a:rPr lang="cs-CZ" u="sng" dirty="0"/>
              <a:t>Plátce DPH</a:t>
            </a:r>
            <a:r>
              <a:rPr lang="cs-CZ" dirty="0"/>
              <a:t>– DPH je </a:t>
            </a:r>
            <a:r>
              <a:rPr lang="cs-CZ" dirty="0" err="1"/>
              <a:t>způs</a:t>
            </a:r>
            <a:r>
              <a:rPr lang="cs-CZ" dirty="0"/>
              <a:t>. výdaj, pokud plátce nemá nárok na odpočet daně na vstupu podle zákona o DPH; pokud plnění použije jak pro svou </a:t>
            </a:r>
            <a:r>
              <a:rPr lang="cs-CZ" dirty="0" err="1"/>
              <a:t>ekon</a:t>
            </a:r>
            <a:r>
              <a:rPr lang="cs-CZ" dirty="0"/>
              <a:t>. činnost, tak i pro činnosti s ní nesouvisející, pak </a:t>
            </a:r>
            <a:r>
              <a:rPr lang="cs-CZ" dirty="0" err="1"/>
              <a:t>způs</a:t>
            </a:r>
            <a:r>
              <a:rPr lang="cs-CZ" dirty="0"/>
              <a:t>. výdajem jen ta část, která nesouvisí s ekonom. činností (tzn. u které není nárok na odpočet) </a:t>
            </a:r>
          </a:p>
          <a:p>
            <a:pPr marL="0" indent="0">
              <a:buNone/>
            </a:pPr>
            <a:r>
              <a:rPr lang="cs-CZ" u="sng" dirty="0"/>
              <a:t>Neplátce DPH</a:t>
            </a:r>
            <a:r>
              <a:rPr lang="cs-CZ" dirty="0"/>
              <a:t>– DPH je způsobilý výdaj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45680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A5BE3D3-1CEE-4A78-947D-00446D38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655" y="1034473"/>
            <a:ext cx="9765144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sz="3600" b="1" dirty="0"/>
              <a:t>13. Výzva MAS Český les, </a:t>
            </a:r>
            <a:r>
              <a:rPr lang="cs-CZ" sz="3600" b="1" dirty="0" err="1"/>
              <a:t>z.s</a:t>
            </a:r>
            <a:r>
              <a:rPr lang="cs-CZ" sz="3600" b="1" dirty="0"/>
              <a:t>. </a:t>
            </a:r>
            <a:r>
              <a:rPr lang="cs-CZ" b="1" dirty="0"/>
              <a:t/>
            </a:r>
            <a:br>
              <a:rPr lang="cs-CZ" b="1" dirty="0"/>
            </a:br>
            <a:r>
              <a:rPr lang="cs-CZ" sz="2700" b="1" dirty="0"/>
              <a:t>v rámci 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OPERAČNÍHO PROGRAMU ZAMĚSTNANOST:</a:t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F822EEB-6972-46A4-AB23-6E34691A1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672" y="2706255"/>
            <a:ext cx="10116127" cy="34707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4400" b="1" dirty="0"/>
          </a:p>
          <a:p>
            <a:pPr marL="0" indent="0" algn="ctr">
              <a:buNone/>
            </a:pPr>
            <a:r>
              <a:rPr lang="cs-CZ" sz="4400" b="1" dirty="0"/>
              <a:t>Podpora zaměstnanosti – (IV.)</a:t>
            </a:r>
          </a:p>
        </p:txBody>
      </p:sp>
    </p:spTree>
    <p:extLst>
      <p:ext uri="{BB962C8B-B14F-4D97-AF65-F5344CB8AC3E}">
        <p14:creationId xmlns:p14="http://schemas.microsoft.com/office/powerpoint/2010/main" xmlns="" val="3100100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Nezpůsobilé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Úroky z dlužných částek, pokuty, penále</a:t>
            </a:r>
          </a:p>
          <a:p>
            <a:r>
              <a:rPr lang="cs-CZ" dirty="0"/>
              <a:t>DPH – pokud má plátce nárok na odpočet</a:t>
            </a:r>
          </a:p>
        </p:txBody>
      </p:sp>
    </p:spTree>
    <p:extLst>
      <p:ext uri="{BB962C8B-B14F-4D97-AF65-F5344CB8AC3E}">
        <p14:creationId xmlns:p14="http://schemas.microsoft.com/office/powerpoint/2010/main" xmlns="" val="3431961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= nástroje pro měření cíle/plánu, postupu či efektů jednotlivých úrovní implementace operačního programu</a:t>
            </a:r>
          </a:p>
          <a:p>
            <a:pPr>
              <a:buFontTx/>
              <a:buChar char="-"/>
            </a:pPr>
            <a:r>
              <a:rPr lang="cs-CZ" dirty="0"/>
              <a:t>definovány centrálně, aby možno hodnoty sčítat v rámci programu </a:t>
            </a:r>
          </a:p>
          <a:p>
            <a:pPr marL="0" indent="0">
              <a:buNone/>
            </a:pPr>
            <a:r>
              <a:rPr lang="cs-CZ" dirty="0"/>
              <a:t>i na vyšších úrovních</a:t>
            </a:r>
          </a:p>
          <a:p>
            <a:pPr>
              <a:buFontTx/>
              <a:buChar char="-"/>
            </a:pPr>
            <a:r>
              <a:rPr lang="cs-CZ" b="1" dirty="0"/>
              <a:t>žadatel do žádosti svůj závazek </a:t>
            </a:r>
            <a:r>
              <a:rPr lang="cs-CZ" dirty="0"/>
              <a:t>tj. cílové hodnoty několika indikátorů, kterých plánuje dosáhnout (sankce při nesplnění cílových hodnot indikátorů)</a:t>
            </a:r>
          </a:p>
          <a:p>
            <a:pPr>
              <a:buFontTx/>
              <a:buChar char="-"/>
            </a:pPr>
            <a:r>
              <a:rPr lang="cs-CZ" dirty="0"/>
              <a:t>Výchozí hodnoty všech: 0</a:t>
            </a:r>
          </a:p>
        </p:txBody>
      </p:sp>
    </p:spTree>
    <p:extLst>
      <p:ext uri="{BB962C8B-B14F-4D97-AF65-F5344CB8AC3E}">
        <p14:creationId xmlns:p14="http://schemas.microsoft.com/office/powerpoint/2010/main" xmlns="" val="1491493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/>
              <a:t>Celkový počet účastníků - kód 60000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výstup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u="sng" dirty="0"/>
              <a:t>Počet napsaných a zveřejněných analytických a strategických dokumentů – kód 80500</a:t>
            </a:r>
          </a:p>
          <a:p>
            <a:pPr marL="0" indent="0">
              <a:buNone/>
            </a:pPr>
            <a:r>
              <a:rPr lang="cs-CZ" dirty="0"/>
              <a:t>měrná jednotka-</a:t>
            </a:r>
            <a:r>
              <a:rPr lang="cs-CZ" b="1" dirty="0"/>
              <a:t>dokumenty</a:t>
            </a:r>
            <a:r>
              <a:rPr lang="cs-CZ" dirty="0"/>
              <a:t>, typ-</a:t>
            </a:r>
            <a:r>
              <a:rPr lang="cs-CZ" b="1" dirty="0"/>
              <a:t>výstup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Počet osob pracujících v rámci flexibilních forem práce – kód 50130</a:t>
            </a:r>
          </a:p>
          <a:p>
            <a:pPr marL="0" indent="0">
              <a:buNone/>
            </a:pPr>
            <a:r>
              <a:rPr lang="cs-CZ" dirty="0"/>
              <a:t>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výsledek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3537604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025" y="1293091"/>
            <a:ext cx="10580775" cy="4883872"/>
          </a:xfrm>
        </p:spPr>
        <p:txBody>
          <a:bodyPr>
            <a:normAutofit/>
          </a:bodyPr>
          <a:lstStyle/>
          <a:p>
            <a:r>
              <a:rPr lang="cs-CZ" u="sng" dirty="0"/>
              <a:t>Počet zaměstnavatelů, kteří podporují flexibilní formy práce – kód 50105</a:t>
            </a:r>
          </a:p>
          <a:p>
            <a:pPr marL="0" indent="0">
              <a:buNone/>
            </a:pPr>
            <a:r>
              <a:rPr lang="cs-CZ" dirty="0"/>
              <a:t>měrná jednotka-podniky, typ-výstup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</a:t>
            </a:r>
            <a:r>
              <a:rPr lang="cs-CZ" u="sng" dirty="0"/>
              <a:t>Účastníci v procesu vzdělávání/odborné přípravy po ukončení své účasti-kód 62500</a:t>
            </a:r>
          </a:p>
          <a:p>
            <a:pPr marL="0" indent="0">
              <a:buNone/>
            </a:pPr>
            <a:r>
              <a:rPr lang="cs-CZ" dirty="0"/>
              <a:t>měrná jednotka-osoby, typ-výsledek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Účastníci, kteří získali kvalifikaci po ukončení své účasti-kód 62600</a:t>
            </a:r>
          </a:p>
          <a:p>
            <a:pPr marL="0" indent="0">
              <a:buNone/>
            </a:pPr>
            <a:r>
              <a:rPr lang="cs-CZ" dirty="0"/>
              <a:t>měrná jednotka-osoby, typ-výsledek</a:t>
            </a:r>
          </a:p>
        </p:txBody>
      </p:sp>
    </p:spTree>
    <p:extLst>
      <p:ext uri="{BB962C8B-B14F-4D97-AF65-F5344CB8AC3E}">
        <p14:creationId xmlns:p14="http://schemas.microsoft.com/office/powerpoint/2010/main" xmlns="" val="850463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Znevýhodnění účastníci, kteří po ukončení své účasti hledají zaměstnání, jsou v procesu vzdělávání/odborné přípravy, rozšiřují si kvalifikaci nebo jsou zaměstnaní, a to i OSVČ-kód 62800</a:t>
            </a:r>
          </a:p>
          <a:p>
            <a:pPr marL="0" indent="0">
              <a:buNone/>
            </a:pPr>
            <a:r>
              <a:rPr lang="cs-CZ" dirty="0"/>
              <a:t>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výsledek</a:t>
            </a:r>
          </a:p>
        </p:txBody>
      </p:sp>
    </p:spTree>
    <p:extLst>
      <p:ext uri="{BB962C8B-B14F-4D97-AF65-F5344CB8AC3E}">
        <p14:creationId xmlns:p14="http://schemas.microsoft.com/office/powerpoint/2010/main" xmlns="" val="1873755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Hodnocení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96567" y="1916230"/>
            <a:ext cx="67691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sz="2800" b="1" dirty="0"/>
              <a:t>Místní akční skupina </a:t>
            </a:r>
            <a:r>
              <a:rPr lang="cs-CZ" sz="2800" dirty="0"/>
              <a:t>– hodnocení žádostí o podporu; písemné záznamy o provedeném hodnocení; seznam žádostí, které MAS navrhuje ke schválení---předá ŘO</a:t>
            </a:r>
          </a:p>
          <a:p>
            <a:pPr marL="342900" indent="-342900">
              <a:buAutoNum type="arabicPeriod"/>
            </a:pPr>
            <a:endParaRPr lang="cs-CZ" sz="2800" dirty="0"/>
          </a:p>
          <a:p>
            <a:pPr marL="342900" indent="-342900">
              <a:buAutoNum type="arabicPeriod"/>
            </a:pPr>
            <a:r>
              <a:rPr lang="cs-CZ" sz="2800" b="1" dirty="0"/>
              <a:t>Řídící orgán</a:t>
            </a:r>
            <a:r>
              <a:rPr lang="cs-CZ" sz="2800" dirty="0"/>
              <a:t> – závěrečné ověření způsobilosti projektů a kontrola administrativních postupů MAS; k vybraným projektům vydá </a:t>
            </a:r>
            <a:r>
              <a:rPr lang="cs-CZ" sz="2800" u="sng" dirty="0"/>
              <a:t>právní akt o poskytnutí podpory</a:t>
            </a:r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2464862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9357" y="626743"/>
            <a:ext cx="10787269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A</a:t>
            </a:r>
            <a:r>
              <a:rPr lang="cs-CZ" b="1" dirty="0"/>
              <a:t>) Hodnocení přijatelnosti a formálních náležitostí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96567" y="1916230"/>
            <a:ext cx="676910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cs-CZ" sz="2400" dirty="0"/>
              <a:t>určený pracovník MAS, ověření jiný určený pracovník MAS</a:t>
            </a:r>
          </a:p>
          <a:p>
            <a:endParaRPr lang="cs-CZ" sz="2400" dirty="0"/>
          </a:p>
          <a:p>
            <a:pPr marL="342900" indent="-342900">
              <a:buAutoNum type="alphaLcParenR"/>
            </a:pPr>
            <a:r>
              <a:rPr lang="cs-CZ" sz="2400" u="sng" dirty="0"/>
              <a:t>Kritéria přijatelnosti </a:t>
            </a:r>
            <a:r>
              <a:rPr lang="cs-CZ" sz="2400" dirty="0"/>
              <a:t>(9) – Oprávněnost žadatele, partnerství, cílové skupiny, CZV, aktivity, horizontální principy, soulad s CLLD, ověření kapacity žadatele (pokud CZV do 2 mil. Kč pak vždy dostatečná), trestní bezúhonnost</a:t>
            </a:r>
          </a:p>
          <a:p>
            <a:endParaRPr lang="cs-CZ" sz="2400" dirty="0"/>
          </a:p>
          <a:p>
            <a:pPr marL="342900" indent="-342900">
              <a:buAutoNum type="alphaLcParenR" startAt="2"/>
            </a:pPr>
            <a:r>
              <a:rPr lang="cs-CZ" sz="2400" u="sng" dirty="0"/>
              <a:t>Kritéria formálních náležitostí (2) </a:t>
            </a:r>
            <a:r>
              <a:rPr lang="cs-CZ" sz="2400" dirty="0"/>
              <a:t>–úplnost a forma žádosti, podpis žádosti – při záporném hodnocení vyzván 1x k opravě do 5 </a:t>
            </a:r>
            <a:r>
              <a:rPr lang="cs-CZ" sz="2400" dirty="0" err="1"/>
              <a:t>prac</a:t>
            </a:r>
            <a:r>
              <a:rPr lang="cs-CZ" sz="2400" dirty="0"/>
              <a:t>. dnů</a:t>
            </a:r>
          </a:p>
          <a:p>
            <a:pPr marL="342900" indent="-342900">
              <a:buAutoNum type="alphaLcParenR" startAt="2"/>
            </a:pPr>
            <a:endParaRPr lang="cs-CZ" sz="2400" dirty="0"/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9546971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2122" y="573735"/>
            <a:ext cx="1028368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A</a:t>
            </a:r>
            <a:r>
              <a:rPr lang="cs-CZ" b="1" dirty="0"/>
              <a:t>) Hodnocení přijatelnosti      a formálních náležitostí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96566" y="1916230"/>
            <a:ext cx="69445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a)b) </a:t>
            </a:r>
            <a:r>
              <a:rPr lang="cs-CZ" sz="2400" b="1" dirty="0"/>
              <a:t>do 10 pracovních dní od uzávěrky příjmu žádostí, </a:t>
            </a:r>
          </a:p>
          <a:p>
            <a:r>
              <a:rPr lang="cs-CZ" sz="2400" dirty="0"/>
              <a:t>žadatelům </a:t>
            </a:r>
            <a:r>
              <a:rPr lang="cs-CZ" sz="2400" dirty="0" err="1"/>
              <a:t>info</a:t>
            </a:r>
            <a:r>
              <a:rPr lang="cs-CZ" sz="2400" dirty="0"/>
              <a:t> o výsledku hodnocení prostřednictvím MS2014+</a:t>
            </a:r>
          </a:p>
          <a:p>
            <a:endParaRPr lang="cs-CZ" sz="2400" dirty="0"/>
          </a:p>
          <a:p>
            <a:r>
              <a:rPr lang="cs-CZ" sz="2400" dirty="0"/>
              <a:t>Vyloučení žadatelé mohou do 15 kalendářních dní </a:t>
            </a:r>
            <a:br>
              <a:rPr lang="cs-CZ" sz="2400" dirty="0"/>
            </a:br>
            <a:r>
              <a:rPr lang="cs-CZ" sz="2400" dirty="0"/>
              <a:t>od doručení výsledku hodnocení podat žádost o přezkum hodnocení.</a:t>
            </a:r>
          </a:p>
          <a:p>
            <a:pPr marL="342900" indent="-342900">
              <a:buAutoNum type="arabicPeriod"/>
            </a:pPr>
            <a:endParaRPr lang="cs-CZ" sz="24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479810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B</a:t>
            </a:r>
            <a:r>
              <a:rPr lang="cs-CZ" b="1" dirty="0"/>
              <a:t>) Věcné hodnocení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711447" y="1454631"/>
            <a:ext cx="6769106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Výběrová komise MAS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I. Potřebnost pro území MAS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II. Účelnost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III. Efektivnost a hospodárnost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IV. Proveditelnost</a:t>
            </a:r>
          </a:p>
          <a:p>
            <a:endParaRPr lang="cs-CZ" sz="2400" dirty="0"/>
          </a:p>
          <a:p>
            <a:r>
              <a:rPr lang="cs-CZ" sz="2400" dirty="0"/>
              <a:t>Maximálně 100 bodů, nutno minimálně 50 bodů</a:t>
            </a:r>
          </a:p>
          <a:p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Dokončeno </a:t>
            </a:r>
            <a:r>
              <a:rPr lang="cs-CZ" sz="2400" b="1" dirty="0"/>
              <a:t>do 25 pracovních dní od vyhodnocení </a:t>
            </a:r>
            <a:r>
              <a:rPr lang="cs-CZ" sz="2400" b="1" dirty="0" err="1"/>
              <a:t>FNaP</a:t>
            </a: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dirty="0"/>
              <a:t>Žadatelé </a:t>
            </a:r>
            <a:r>
              <a:rPr lang="cs-CZ" sz="2400" dirty="0" err="1"/>
              <a:t>info</a:t>
            </a:r>
            <a:r>
              <a:rPr lang="cs-CZ" sz="2400" dirty="0"/>
              <a:t> o výsledku prostřednictvím MS2014+, ode dne doručení </a:t>
            </a:r>
            <a:r>
              <a:rPr lang="cs-CZ" sz="2400" dirty="0" err="1"/>
              <a:t>info</a:t>
            </a:r>
            <a:r>
              <a:rPr lang="cs-CZ" sz="2400" dirty="0"/>
              <a:t> o výsledku možno požádat o přezkum do 15 kalendářních dní </a:t>
            </a:r>
          </a:p>
          <a:p>
            <a:pPr marL="342900" indent="-342900">
              <a:buAutoNum type="arabicPeriod"/>
            </a:pPr>
            <a:endParaRPr lang="cs-CZ" sz="2400" dirty="0"/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960195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C</a:t>
            </a:r>
            <a:r>
              <a:rPr lang="cs-CZ" b="1" dirty="0"/>
              <a:t>) Výběr projektů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3438" y="1903832"/>
            <a:ext cx="67691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-    Výkonná rada MAS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Pořadí dáno bodovým ohodnocením</a:t>
            </a:r>
          </a:p>
          <a:p>
            <a:pPr marL="457200" indent="-457200">
              <a:buFontTx/>
              <a:buChar char="-"/>
            </a:pPr>
            <a:r>
              <a:rPr lang="cs-CZ" sz="2800" b="1" dirty="0"/>
              <a:t>Do 15 pracovních dní </a:t>
            </a:r>
            <a:r>
              <a:rPr lang="cs-CZ" sz="2800" dirty="0"/>
              <a:t>od dokončení věcného hodnocení</a:t>
            </a:r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312133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2459" y="365007"/>
            <a:ext cx="5847080" cy="1325563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256861"/>
            <a:ext cx="9504680" cy="3146413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Úvod a představení MAS Český les, </a:t>
            </a:r>
            <a:r>
              <a:rPr lang="cs-CZ" sz="3200" dirty="0" err="1"/>
              <a:t>z.s</a:t>
            </a:r>
            <a:r>
              <a:rPr lang="cs-CZ" sz="3200" dirty="0"/>
              <a:t>.</a:t>
            </a:r>
          </a:p>
          <a:p>
            <a:pPr lvl="0"/>
            <a:r>
              <a:rPr lang="cs-CZ" sz="3200" dirty="0"/>
              <a:t>Výzva:</a:t>
            </a:r>
          </a:p>
          <a:p>
            <a:pPr lvl="1"/>
            <a:r>
              <a:rPr lang="cs-CZ" sz="2800" dirty="0"/>
              <a:t>Základní údaje</a:t>
            </a:r>
          </a:p>
          <a:p>
            <a:pPr lvl="1"/>
            <a:r>
              <a:rPr lang="cs-CZ" sz="2800" dirty="0"/>
              <a:t>Oprávnění žadatelé</a:t>
            </a:r>
          </a:p>
          <a:p>
            <a:pPr lvl="1"/>
            <a:r>
              <a:rPr lang="cs-CZ" sz="2800" dirty="0"/>
              <a:t>Oprávnění partneři</a:t>
            </a:r>
          </a:p>
          <a:p>
            <a:pPr lvl="1"/>
            <a:r>
              <a:rPr lang="cs-CZ" sz="2800" dirty="0"/>
              <a:t>Cílové skupiny</a:t>
            </a:r>
          </a:p>
          <a:p>
            <a:pPr marL="0" lvl="0" indent="0">
              <a:buNone/>
            </a:pPr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xmlns="" val="1594335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2</a:t>
            </a:r>
            <a:r>
              <a:rPr lang="cs-CZ" b="1" dirty="0"/>
              <a:t>. Řídící orgán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3438" y="1903832"/>
            <a:ext cx="67691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cs-CZ" sz="2800" u="sng" dirty="0"/>
              <a:t>Závěrečné ověření způsobilosti </a:t>
            </a:r>
            <a:r>
              <a:rPr lang="cs-CZ" sz="2800" dirty="0"/>
              <a:t>– </a:t>
            </a:r>
            <a:r>
              <a:rPr lang="cs-CZ" sz="2800" b="1" dirty="0"/>
              <a:t>kontrola procesu hodnocení</a:t>
            </a:r>
            <a:r>
              <a:rPr lang="cs-CZ" sz="2800" dirty="0"/>
              <a:t> a výběru provedeného MAS, </a:t>
            </a:r>
            <a:r>
              <a:rPr lang="cs-CZ" sz="2800" b="1" dirty="0"/>
              <a:t>kontrola</a:t>
            </a:r>
            <a:r>
              <a:rPr lang="cs-CZ" sz="2800" dirty="0"/>
              <a:t> způsobilosti </a:t>
            </a:r>
            <a:r>
              <a:rPr lang="cs-CZ" sz="2800" b="1" dirty="0"/>
              <a:t>aktivit a výdajů</a:t>
            </a:r>
            <a:r>
              <a:rPr lang="cs-CZ" sz="2800" dirty="0"/>
              <a:t> v projektu </a:t>
            </a:r>
          </a:p>
          <a:p>
            <a:pPr marL="514350" indent="-514350">
              <a:buAutoNum type="arabicPeriod"/>
            </a:pPr>
            <a:r>
              <a:rPr lang="cs-CZ" sz="2800" dirty="0"/>
              <a:t>Vydá </a:t>
            </a:r>
            <a:r>
              <a:rPr lang="cs-CZ" sz="2800" u="sng" dirty="0"/>
              <a:t>právní akt o poskytnutí podpory </a:t>
            </a:r>
            <a:r>
              <a:rPr lang="cs-CZ" sz="2800" dirty="0"/>
              <a:t>zpravidla ve lhůtě </a:t>
            </a:r>
            <a:r>
              <a:rPr lang="cs-CZ" sz="2800" b="1" dirty="0"/>
              <a:t>do 3 měsíců </a:t>
            </a:r>
            <a:r>
              <a:rPr lang="cs-CZ" sz="2800" dirty="0"/>
              <a:t>od výběru žádosti</a:t>
            </a:r>
          </a:p>
          <a:p>
            <a:endParaRPr lang="cs-CZ" sz="2800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3019686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BA6F2D5-A40F-4822-9218-557FE8BB7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Projektová žádost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616138D9-7FDD-45A2-9322-B18D125D6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1.Zřízení elektronického podpisu a datové schránky</a:t>
            </a:r>
          </a:p>
          <a:p>
            <a:pPr marL="0" indent="0">
              <a:buNone/>
            </a:pPr>
            <a:r>
              <a:rPr lang="cs-CZ" dirty="0"/>
              <a:t>2.Registrace do systému IS KP14+ (</a:t>
            </a:r>
            <a:r>
              <a:rPr lang="cs-CZ" dirty="0">
                <a:hlinkClick r:id="rId2"/>
              </a:rPr>
              <a:t>https://mseu.mssf.cz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3.Vyplnění žádosti o podporu</a:t>
            </a:r>
          </a:p>
          <a:p>
            <a:pPr marL="0" indent="0">
              <a:buNone/>
            </a:pPr>
            <a:r>
              <a:rPr lang="cs-CZ" dirty="0"/>
              <a:t>4.Finalizace žádosti o podporu</a:t>
            </a:r>
          </a:p>
          <a:p>
            <a:pPr marL="0" indent="0">
              <a:buNone/>
            </a:pPr>
            <a:r>
              <a:rPr lang="cs-CZ" dirty="0"/>
              <a:t>5.Podepsání a odeslání žádosti o podporu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2283345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701585" y="1444390"/>
            <a:ext cx="722718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b="1" dirty="0"/>
          </a:p>
          <a:p>
            <a:pPr lvl="0"/>
            <a:r>
              <a:rPr lang="cs-CZ" sz="2400" dirty="0"/>
              <a:t>Obecné části pravidel pro žadatele a příjemce v rámci OPZ:</a:t>
            </a:r>
          </a:p>
          <a:p>
            <a:pPr lvl="0"/>
            <a:r>
              <a:rPr lang="cs-CZ" sz="2400" u="sng" dirty="0">
                <a:hlinkClick r:id="rId2"/>
              </a:rPr>
              <a:t>https://www.esfcr.cz/pravidla-pro-zadatele-a-prijemce-opz</a:t>
            </a:r>
            <a:endParaRPr lang="cs-CZ" sz="2400" u="sng" dirty="0"/>
          </a:p>
          <a:p>
            <a:pPr lvl="0"/>
            <a:endParaRPr lang="cs-CZ" sz="2400" dirty="0"/>
          </a:p>
          <a:p>
            <a:pPr lvl="0"/>
            <a:r>
              <a:rPr lang="cs-CZ" sz="2400" dirty="0"/>
              <a:t>Specifické části pravidel pro žadatele a příjemce v rámci OPZ: </a:t>
            </a:r>
            <a:r>
              <a:rPr lang="cs-CZ" sz="2400" u="sng" dirty="0">
                <a:solidFill>
                  <a:schemeClr val="accent1">
                    <a:lumMod val="75000"/>
                  </a:schemeClr>
                </a:solidFill>
              </a:rPr>
              <a:t>https://www.esfcr.cz/pravidla-pro-zadatele-a-prijemce-opz/-/dokument/797817 )</a:t>
            </a: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400" dirty="0"/>
              <a:t> </a:t>
            </a:r>
          </a:p>
          <a:p>
            <a:r>
              <a:rPr lang="cs-CZ" sz="2400" dirty="0"/>
              <a:t>Výzva MAS Český les, </a:t>
            </a:r>
            <a:r>
              <a:rPr lang="cs-CZ" sz="2400" dirty="0" err="1"/>
              <a:t>z.s</a:t>
            </a:r>
            <a:r>
              <a:rPr lang="cs-CZ" sz="2400" dirty="0"/>
              <a:t>.</a:t>
            </a:r>
          </a:p>
          <a:p>
            <a:r>
              <a:rPr lang="cs-CZ" sz="2400" u="sng" dirty="0">
                <a:hlinkClick r:id="rId3"/>
              </a:rPr>
              <a:t>http://www.masceskyles.cz/strategie-2014-2020/opz/vyzvy-mas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6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8845538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endParaRPr lang="cs-CZ" sz="6000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04EA123A-BBF3-4A4F-B9DB-FC9A96F13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782" y="171167"/>
            <a:ext cx="10698018" cy="6005796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Založení žádosti v IS KP+ 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https://mseu.mssf.cz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Edukační video: 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http://www.strukturalni-fondy.cz/cs/Jak-na-projekt/Elektronicka-zadost/Edukacni-videa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-jak založit žádost do IS KP+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Příručky, formuláře, čestná prohlášení, vzory, apod.</a:t>
            </a:r>
          </a:p>
          <a:p>
            <a:pPr marL="0" indent="0">
              <a:buNone/>
            </a:pPr>
            <a:r>
              <a:rPr lang="cs-CZ" dirty="0">
                <a:hlinkClick r:id="rId4"/>
              </a:rPr>
              <a:t>https://www.esfcr.cz/dokumenty-opz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 flipH="1" flipV="1">
            <a:off x="11859490" y="2552385"/>
            <a:ext cx="55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387396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9E27D2AB-1683-4FAF-90AE-984ABFCD5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Kontakty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AA4DAEF3-B6E2-451F-A0A9-B906AEF5F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Sylva Heidlerová – ředitelka MAS Český les, </a:t>
            </a:r>
            <a:r>
              <a:rPr lang="cs-CZ" sz="2000" dirty="0" err="1"/>
              <a:t>z.s</a:t>
            </a:r>
            <a:r>
              <a:rPr lang="cs-CZ" sz="2000" dirty="0"/>
              <a:t>.</a:t>
            </a:r>
          </a:p>
          <a:p>
            <a:r>
              <a:rPr lang="cs-CZ" sz="2000" dirty="0"/>
              <a:t>602 168 171</a:t>
            </a:r>
          </a:p>
          <a:p>
            <a:r>
              <a:rPr lang="cs-CZ" sz="2000" dirty="0">
                <a:hlinkClick r:id="rId2"/>
              </a:rPr>
              <a:t>heidlerova@tiscali.cz</a:t>
            </a:r>
            <a:endParaRPr lang="cs-CZ" sz="2000" dirty="0"/>
          </a:p>
          <a:p>
            <a:endParaRPr lang="cs-CZ" sz="2000" dirty="0"/>
          </a:p>
          <a:p>
            <a:r>
              <a:rPr lang="cs-CZ" sz="2000" dirty="0"/>
              <a:t>Olga </a:t>
            </a:r>
            <a:r>
              <a:rPr lang="cs-CZ" sz="2000" dirty="0" err="1"/>
              <a:t>Pulchartová</a:t>
            </a:r>
            <a:endParaRPr lang="cs-CZ" sz="2000" dirty="0"/>
          </a:p>
          <a:p>
            <a:r>
              <a:rPr lang="cs-CZ" sz="2000" dirty="0"/>
              <a:t>602 168 170</a:t>
            </a:r>
          </a:p>
          <a:p>
            <a:r>
              <a:rPr lang="cs-CZ" sz="2000" dirty="0">
                <a:hlinkClick r:id="rId3"/>
              </a:rPr>
              <a:t>pulchartova@masceskyles.cz</a:t>
            </a:r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672131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768DA81E-24A0-473D-A45E-4E0DB5971F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za pozornost</a:t>
            </a:r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xmlns="" id="{768B73AA-3DC3-455C-B640-8A11665792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MAS Český les, </a:t>
            </a:r>
            <a:r>
              <a:rPr lang="cs-CZ" dirty="0" err="1"/>
              <a:t>z.s</a:t>
            </a:r>
            <a:r>
              <a:rPr lang="cs-CZ" dirty="0"/>
              <a:t>.</a:t>
            </a:r>
          </a:p>
        </p:txBody>
      </p:sp>
      <p:pic>
        <p:nvPicPr>
          <p:cNvPr id="6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490521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2459" y="365007"/>
            <a:ext cx="5847080" cy="1325563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256861"/>
            <a:ext cx="9504680" cy="3146413"/>
          </a:xfrm>
        </p:spPr>
        <p:txBody>
          <a:bodyPr>
            <a:normAutofit fontScale="92500" lnSpcReduction="20000"/>
          </a:bodyPr>
          <a:lstStyle/>
          <a:p>
            <a:r>
              <a:rPr lang="cs-CZ" sz="3200" dirty="0"/>
              <a:t>Podporované aktivity</a:t>
            </a:r>
          </a:p>
          <a:p>
            <a:r>
              <a:rPr lang="cs-CZ" sz="3200" dirty="0"/>
              <a:t>Financování</a:t>
            </a:r>
          </a:p>
          <a:p>
            <a:r>
              <a:rPr lang="cs-CZ" sz="3200" dirty="0"/>
              <a:t>Indikátory</a:t>
            </a:r>
          </a:p>
          <a:p>
            <a:r>
              <a:rPr lang="cs-CZ" sz="3200" dirty="0"/>
              <a:t>Hodnocení</a:t>
            </a:r>
          </a:p>
          <a:p>
            <a:r>
              <a:rPr lang="cs-CZ" sz="3200" dirty="0"/>
              <a:t>Projektová žádost</a:t>
            </a:r>
          </a:p>
          <a:p>
            <a:r>
              <a:rPr lang="cs-CZ" sz="3200" dirty="0"/>
              <a:t>Odkazy</a:t>
            </a:r>
          </a:p>
          <a:p>
            <a:r>
              <a:rPr lang="cs-CZ" sz="3200" dirty="0"/>
              <a:t>Kontakty</a:t>
            </a:r>
          </a:p>
          <a:p>
            <a:pPr marL="0" indent="0">
              <a:buNone/>
            </a:pPr>
            <a:endParaRPr lang="cs-CZ" sz="3200" dirty="0"/>
          </a:p>
          <a:p>
            <a:pPr marL="0" lvl="0" indent="0">
              <a:buNone/>
            </a:pPr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xmlns="" val="288644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39686F-C1F6-4AA8-B0E0-E9A4DF0BC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MAS Český les, </a:t>
            </a:r>
            <a:r>
              <a:rPr lang="cs-CZ" sz="4000" b="1" dirty="0" err="1"/>
              <a:t>z.s</a:t>
            </a:r>
            <a:r>
              <a:rPr lang="cs-CZ" sz="4000" b="1" dirty="0"/>
              <a:t>.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xmlns="" id="{B0FCB06D-0CC4-49F4-B014-EE102B1CDD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34593704"/>
              </p:ext>
            </p:extLst>
          </p:nvPr>
        </p:nvGraphicFramePr>
        <p:xfrm>
          <a:off x="960583" y="4716203"/>
          <a:ext cx="5212506" cy="1579417"/>
        </p:xfrm>
        <a:graphic>
          <a:graphicData uri="http://schemas.openxmlformats.org/drawingml/2006/table">
            <a:tbl>
              <a:tblPr/>
              <a:tblGrid>
                <a:gridCol w="2513013">
                  <a:extLst>
                    <a:ext uri="{9D8B030D-6E8A-4147-A177-3AD203B41FA5}">
                      <a16:colId xmlns:a16="http://schemas.microsoft.com/office/drawing/2014/main" xmlns="" val="1819636407"/>
                    </a:ext>
                  </a:extLst>
                </a:gridCol>
                <a:gridCol w="2699493">
                  <a:extLst>
                    <a:ext uri="{9D8B030D-6E8A-4147-A177-3AD203B41FA5}">
                      <a16:colId xmlns:a16="http://schemas.microsoft.com/office/drawing/2014/main" xmlns="" val="2586996477"/>
                    </a:ext>
                  </a:extLst>
                </a:gridCol>
              </a:tblGrid>
              <a:tr h="590611">
                <a:tc>
                  <a:txBody>
                    <a:bodyPr/>
                    <a:lstStyle/>
                    <a:p>
                      <a:r>
                        <a:rPr lang="cs-CZ" b="1">
                          <a:effectLst/>
                        </a:rPr>
                        <a:t>Rozloha území MAS:</a:t>
                      </a:r>
                      <a:endParaRPr lang="cs-CZ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1 498,79 km</a:t>
                      </a:r>
                      <a:r>
                        <a:rPr lang="cs-CZ" baseline="30000" dirty="0">
                          <a:effectLst/>
                        </a:rPr>
                        <a:t>2</a:t>
                      </a:r>
                      <a:endParaRPr lang="cs-CZ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1610048"/>
                  </a:ext>
                </a:extLst>
              </a:tr>
              <a:tr h="398195">
                <a:tc>
                  <a:txBody>
                    <a:bodyPr/>
                    <a:lstStyle/>
                    <a:p>
                      <a:r>
                        <a:rPr lang="cs-CZ" b="1" dirty="0">
                          <a:effectLst/>
                        </a:rPr>
                        <a:t>Počet obyvatel:</a:t>
                      </a:r>
                      <a:endParaRPr lang="cs-CZ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61 576 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7925596"/>
                  </a:ext>
                </a:extLst>
              </a:tr>
              <a:tr h="590611">
                <a:tc>
                  <a:txBody>
                    <a:bodyPr/>
                    <a:lstStyle/>
                    <a:p>
                      <a:r>
                        <a:rPr lang="pt-BR" b="1" dirty="0">
                          <a:effectLst/>
                        </a:rPr>
                        <a:t>Počet obcí na území MAS:</a:t>
                      </a:r>
                      <a:endParaRPr lang="pt-BR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77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4999259"/>
                  </a:ext>
                </a:extLst>
              </a:tr>
            </a:tbl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BF987D87-1B0B-4B38-ABAF-72609AB7AC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8035" y="1690688"/>
            <a:ext cx="7897091" cy="217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7543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3" t="9149" b="-1"/>
          <a:stretch/>
        </p:blipFill>
        <p:spPr>
          <a:xfrm>
            <a:off x="4269277" y="940904"/>
            <a:ext cx="3970483" cy="5829514"/>
          </a:xfrm>
          <a:prstGeom prst="rect">
            <a:avLst/>
          </a:prstGeom>
        </p:spPr>
      </p:pic>
      <p:pic>
        <p:nvPicPr>
          <p:cNvPr id="44034" name="obrázek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4458" y="0"/>
            <a:ext cx="4219575" cy="695325"/>
          </a:xfrm>
          <a:prstGeom prst="rect">
            <a:avLst/>
          </a:prstGeom>
          <a:noFill/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5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9950824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799540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92218" y="653012"/>
            <a:ext cx="5606473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Základní </a:t>
            </a:r>
            <a:r>
              <a:rPr lang="cs-CZ" b="1" dirty="0"/>
              <a:t>údaje k výzvě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05165" y="1879286"/>
            <a:ext cx="104740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Vyhlášení výzvy: 24. 9. 2019 (04:00 hod)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Příjem žádostí: 24. 9. 2019 – 31. 10. 2019 do 12:00 hod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Způsob podání: IS KP14+ ( MS2014+)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Celková částka alokace: 2.175.205,- Kč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Výše podpory: 85 %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Min. výše způsobilých výdajů: 500 000,-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Max. výše způsobilých výdajů: 2.175.205,-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Nejzazší datum pro ukončení fyzické realizace projektu: 31. 12. 2022</a:t>
            </a:r>
          </a:p>
        </p:txBody>
      </p:sp>
      <p:pic>
        <p:nvPicPr>
          <p:cNvPr id="43010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08008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Oprávnění žadatelé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0461" y="1879286"/>
            <a:ext cx="89556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800" dirty="0"/>
              <a:t>osoba (právnická nebo fyzická), která je registrovaným subjektem v ČR, tj. osoba, která má vlastní identifikační číslo (tzv. IČO někdy také IČ);</a:t>
            </a:r>
          </a:p>
          <a:p>
            <a:pPr lvl="1"/>
            <a:endParaRPr lang="cs-CZ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800" dirty="0"/>
              <a:t>osoba, která má aktivní datovou schránku;</a:t>
            </a:r>
          </a:p>
          <a:p>
            <a:pPr lvl="1"/>
            <a:endParaRPr lang="cs-CZ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800" dirty="0"/>
              <a:t>osoba, která nepatří mezi subjekty, které se nemohou výzvy účastnit z důvodů insolvence, pokut, dluhu aj. dle následujícího odstavce</a:t>
            </a:r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96104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Oprávnění </a:t>
            </a:r>
            <a:r>
              <a:rPr lang="cs-CZ" b="1" dirty="0"/>
              <a:t>žadatelé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551709" y="1754909"/>
            <a:ext cx="93543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AutoNum type="alphaLcParenR"/>
            </a:pPr>
            <a:r>
              <a:rPr lang="cs-CZ" sz="2400" dirty="0"/>
              <a:t>Místní akční skupina</a:t>
            </a:r>
          </a:p>
          <a:p>
            <a:pPr marL="800100" lvl="1" indent="-342900">
              <a:buAutoNum type="alphaLcParenR"/>
            </a:pPr>
            <a:endParaRPr lang="cs-CZ" sz="2400" dirty="0"/>
          </a:p>
          <a:p>
            <a:pPr marL="800100" lvl="1" indent="-342900">
              <a:buAutoNum type="alphaLcParenR"/>
            </a:pPr>
            <a:r>
              <a:rPr lang="cs-CZ" sz="2400" dirty="0"/>
              <a:t>Nestátní neziskové organizace</a:t>
            </a:r>
          </a:p>
          <a:p>
            <a:pPr marL="800100" lvl="1" indent="-342900">
              <a:buAutoNum type="alphaLcParenR"/>
            </a:pPr>
            <a:endParaRPr lang="cs-CZ" sz="2400" dirty="0"/>
          </a:p>
          <a:p>
            <a:pPr marL="800100" lvl="1" indent="-342900">
              <a:buAutoNum type="alphaLcParenR"/>
            </a:pPr>
            <a:r>
              <a:rPr lang="cs-CZ" sz="2400" dirty="0"/>
              <a:t>Obchodní korporace</a:t>
            </a:r>
          </a:p>
          <a:p>
            <a:pPr marL="800100" lvl="1" indent="-342900">
              <a:buAutoNum type="alphaLcParenR"/>
            </a:pPr>
            <a:endParaRPr lang="cs-CZ" sz="2400" dirty="0"/>
          </a:p>
          <a:p>
            <a:pPr marL="800100" lvl="1" indent="-342900">
              <a:buAutoNum type="alphaLcParenR"/>
            </a:pPr>
            <a:r>
              <a:rPr lang="cs-CZ" sz="2400" dirty="0"/>
              <a:t>OSVČ</a:t>
            </a:r>
          </a:p>
          <a:p>
            <a:pPr marL="800100" lvl="1" indent="-342900">
              <a:buAutoNum type="alphaLcParenR"/>
            </a:pPr>
            <a:endParaRPr lang="cs-CZ" sz="2400" dirty="0"/>
          </a:p>
          <a:p>
            <a:pPr marL="800100" lvl="1" indent="-342900">
              <a:buAutoNum type="alphaLcParenR"/>
            </a:pPr>
            <a:r>
              <a:rPr lang="cs-CZ" sz="2400" dirty="0"/>
              <a:t>Poradenské a vzdělávací instituce</a:t>
            </a:r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083" y="0"/>
            <a:ext cx="4219575" cy="695325"/>
          </a:xfrm>
          <a:prstGeom prst="rect">
            <a:avLst/>
          </a:prstGeom>
          <a:noFill/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676965" y="20170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5912818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3793</TotalTime>
  <Words>1567</Words>
  <Application>Microsoft Office PowerPoint</Application>
  <PresentationFormat>Vlastní</PresentationFormat>
  <Paragraphs>285</Paragraphs>
  <Slides>35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35</vt:i4>
      </vt:variant>
    </vt:vector>
  </HeadingPairs>
  <TitlesOfParts>
    <vt:vector size="37" baseType="lpstr">
      <vt:lpstr>Motiv Office</vt:lpstr>
      <vt:lpstr>Vlastní návrh</vt:lpstr>
      <vt:lpstr>Seminář pro žadatele v rámci realizace  SCLLD (Strategie komunitně vedeného místního rozvoje)  MAS Český les, z. s.</vt:lpstr>
      <vt:lpstr>  13. Výzva MAS Český les, z.s.  v rámci  OPERAČNÍHO PROGRAMU ZAMĚSTNANOST:  </vt:lpstr>
      <vt:lpstr>Program semináře</vt:lpstr>
      <vt:lpstr>Program semináře</vt:lpstr>
      <vt:lpstr>MAS Český les, z.s.</vt:lpstr>
      <vt:lpstr>Snímek 6</vt:lpstr>
      <vt:lpstr>  Základní údaje k výzvě </vt:lpstr>
      <vt:lpstr> Oprávnění žadatelé </vt:lpstr>
      <vt:lpstr>  Oprávnění žadatelé </vt:lpstr>
      <vt:lpstr>Oprávnění partneři</vt:lpstr>
      <vt:lpstr>  Cílové skupiny </vt:lpstr>
      <vt:lpstr>Podporované aktivity</vt:lpstr>
      <vt:lpstr>Formy financování</vt:lpstr>
      <vt:lpstr>   Zdroje financování:</vt:lpstr>
      <vt:lpstr> Nepřímé náklady</vt:lpstr>
      <vt:lpstr>Způsobilé výdaje</vt:lpstr>
      <vt:lpstr>Způsobilé výdaje</vt:lpstr>
      <vt:lpstr>Způsobilé výdaje</vt:lpstr>
      <vt:lpstr>Způsobilé výdaje</vt:lpstr>
      <vt:lpstr>Nezpůsobilé výdaje</vt:lpstr>
      <vt:lpstr>Indikátory</vt:lpstr>
      <vt:lpstr>Indikátory</vt:lpstr>
      <vt:lpstr>Indikátory</vt:lpstr>
      <vt:lpstr>Indikátory</vt:lpstr>
      <vt:lpstr>  Hodnocení </vt:lpstr>
      <vt:lpstr>  A) Hodnocení přijatelnosti a formálních náležitostí </vt:lpstr>
      <vt:lpstr>   A) Hodnocení přijatelnosti      a formálních náležitostí </vt:lpstr>
      <vt:lpstr>  B) Věcné hodnocení </vt:lpstr>
      <vt:lpstr>  C) Výběr projektů </vt:lpstr>
      <vt:lpstr>  2. Řídící orgán </vt:lpstr>
      <vt:lpstr>Projektová žádost</vt:lpstr>
      <vt:lpstr>   </vt:lpstr>
      <vt:lpstr> </vt:lpstr>
      <vt:lpstr>Kontakty</vt:lpstr>
      <vt:lpstr>Děkujeme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v rámci realizace SCLLD MAS Český les</dc:title>
  <dc:creator>Filip Unzeitig</dc:creator>
  <cp:lastModifiedBy>Olga Pulchartová</cp:lastModifiedBy>
  <cp:revision>191</cp:revision>
  <cp:lastPrinted>2017-11-21T08:45:42Z</cp:lastPrinted>
  <dcterms:created xsi:type="dcterms:W3CDTF">2017-07-26T13:09:51Z</dcterms:created>
  <dcterms:modified xsi:type="dcterms:W3CDTF">2020-03-24T14:17:06Z</dcterms:modified>
</cp:coreProperties>
</file>