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6"/>
  </p:notesMasterIdLst>
  <p:sldIdLst>
    <p:sldId id="256" r:id="rId2"/>
    <p:sldId id="257" r:id="rId3"/>
    <p:sldId id="306" r:id="rId4"/>
    <p:sldId id="262" r:id="rId5"/>
    <p:sldId id="264" r:id="rId6"/>
    <p:sldId id="265" r:id="rId7"/>
    <p:sldId id="341" r:id="rId8"/>
    <p:sldId id="266" r:id="rId9"/>
    <p:sldId id="307" r:id="rId10"/>
    <p:sldId id="263" r:id="rId11"/>
    <p:sldId id="267" r:id="rId12"/>
    <p:sldId id="331" r:id="rId13"/>
    <p:sldId id="332" r:id="rId14"/>
    <p:sldId id="333" r:id="rId15"/>
  </p:sldIdLst>
  <p:sldSz cx="12192000" cy="6858000"/>
  <p:notesSz cx="6797675" cy="9874250"/>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řední styl 2 – zvýraznění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Střední styl 2 – zvýraznění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775DCB02-9BB8-47FD-8907-85C794F793BA}" styleName="Styl s motivem 1 – zvýraznění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279" autoAdjust="0"/>
    <p:restoredTop sz="94632" autoAdjust="0"/>
  </p:normalViewPr>
  <p:slideViewPr>
    <p:cSldViewPr snapToGrid="0">
      <p:cViewPr varScale="1">
        <p:scale>
          <a:sx n="61" d="100"/>
          <a:sy n="61" d="100"/>
        </p:scale>
        <p:origin x="48" y="355"/>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0" y="0"/>
            <a:ext cx="2946400" cy="495300"/>
          </a:xfrm>
          <a:prstGeom prst="rect">
            <a:avLst/>
          </a:prstGeom>
        </p:spPr>
        <p:txBody>
          <a:bodyPr vert="horz" lIns="91440" tIns="45720" rIns="91440" bIns="45720" rtlCol="0"/>
          <a:lstStyle>
            <a:lvl1pPr algn="l">
              <a:defRPr sz="1200"/>
            </a:lvl1pPr>
          </a:lstStyle>
          <a:p>
            <a:endParaRPr lang="cs-CZ"/>
          </a:p>
        </p:txBody>
      </p:sp>
      <p:sp>
        <p:nvSpPr>
          <p:cNvPr id="3" name="Zástupný symbol pro datum 2"/>
          <p:cNvSpPr>
            <a:spLocks noGrp="1"/>
          </p:cNvSpPr>
          <p:nvPr>
            <p:ph type="dt" idx="1"/>
          </p:nvPr>
        </p:nvSpPr>
        <p:spPr>
          <a:xfrm>
            <a:off x="3849688" y="0"/>
            <a:ext cx="2946400" cy="495300"/>
          </a:xfrm>
          <a:prstGeom prst="rect">
            <a:avLst/>
          </a:prstGeom>
        </p:spPr>
        <p:txBody>
          <a:bodyPr vert="horz" lIns="91440" tIns="45720" rIns="91440" bIns="45720" rtlCol="0"/>
          <a:lstStyle>
            <a:lvl1pPr algn="r">
              <a:defRPr sz="1200"/>
            </a:lvl1pPr>
          </a:lstStyle>
          <a:p>
            <a:fld id="{E14809A9-EE74-481E-AD17-906002ED6ADA}" type="datetimeFigureOut">
              <a:rPr lang="cs-CZ" smtClean="0"/>
              <a:t>15.01.2025</a:t>
            </a:fld>
            <a:endParaRPr lang="cs-CZ"/>
          </a:p>
        </p:txBody>
      </p:sp>
      <p:sp>
        <p:nvSpPr>
          <p:cNvPr id="4" name="Zástupný symbol pro obrázek snímku 3"/>
          <p:cNvSpPr>
            <a:spLocks noGrp="1" noRot="1" noChangeAspect="1"/>
          </p:cNvSpPr>
          <p:nvPr>
            <p:ph type="sldImg" idx="2"/>
          </p:nvPr>
        </p:nvSpPr>
        <p:spPr>
          <a:xfrm>
            <a:off x="438150" y="1235075"/>
            <a:ext cx="5921375" cy="3332163"/>
          </a:xfrm>
          <a:prstGeom prst="rect">
            <a:avLst/>
          </a:prstGeom>
          <a:noFill/>
          <a:ln w="12700">
            <a:solidFill>
              <a:prstClr val="black"/>
            </a:solidFill>
          </a:ln>
        </p:spPr>
        <p:txBody>
          <a:bodyPr vert="horz" lIns="91440" tIns="45720" rIns="91440" bIns="45720" rtlCol="0" anchor="ctr"/>
          <a:lstStyle/>
          <a:p>
            <a:endParaRPr lang="cs-CZ"/>
          </a:p>
        </p:txBody>
      </p:sp>
      <p:sp>
        <p:nvSpPr>
          <p:cNvPr id="5" name="Zástupný symbol pro poznámky 4"/>
          <p:cNvSpPr>
            <a:spLocks noGrp="1"/>
          </p:cNvSpPr>
          <p:nvPr>
            <p:ph type="body" sz="quarter" idx="3"/>
          </p:nvPr>
        </p:nvSpPr>
        <p:spPr>
          <a:xfrm>
            <a:off x="679450" y="4751388"/>
            <a:ext cx="5438775" cy="3889375"/>
          </a:xfrm>
          <a:prstGeom prst="rect">
            <a:avLst/>
          </a:prstGeom>
        </p:spPr>
        <p:txBody>
          <a:bodyPr vert="horz" lIns="91440" tIns="45720" rIns="91440" bIns="45720" rtlCol="0"/>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6" name="Zástupný symbol pro zápatí 5"/>
          <p:cNvSpPr>
            <a:spLocks noGrp="1"/>
          </p:cNvSpPr>
          <p:nvPr>
            <p:ph type="ftr" sz="quarter" idx="4"/>
          </p:nvPr>
        </p:nvSpPr>
        <p:spPr>
          <a:xfrm>
            <a:off x="0" y="9378950"/>
            <a:ext cx="2946400" cy="495300"/>
          </a:xfrm>
          <a:prstGeom prst="rect">
            <a:avLst/>
          </a:prstGeom>
        </p:spPr>
        <p:txBody>
          <a:bodyPr vert="horz" lIns="91440" tIns="45720" rIns="91440" bIns="45720" rtlCol="0" anchor="b"/>
          <a:lstStyle>
            <a:lvl1pPr algn="l">
              <a:defRPr sz="1200"/>
            </a:lvl1pPr>
          </a:lstStyle>
          <a:p>
            <a:endParaRPr lang="cs-CZ"/>
          </a:p>
        </p:txBody>
      </p:sp>
      <p:sp>
        <p:nvSpPr>
          <p:cNvPr id="7" name="Zástupný symbol pro číslo snímku 6"/>
          <p:cNvSpPr>
            <a:spLocks noGrp="1"/>
          </p:cNvSpPr>
          <p:nvPr>
            <p:ph type="sldNum" sz="quarter" idx="5"/>
          </p:nvPr>
        </p:nvSpPr>
        <p:spPr>
          <a:xfrm>
            <a:off x="3849688" y="9378950"/>
            <a:ext cx="2946400" cy="495300"/>
          </a:xfrm>
          <a:prstGeom prst="rect">
            <a:avLst/>
          </a:prstGeom>
        </p:spPr>
        <p:txBody>
          <a:bodyPr vert="horz" lIns="91440" tIns="45720" rIns="91440" bIns="45720" rtlCol="0" anchor="b"/>
          <a:lstStyle>
            <a:lvl1pPr algn="r">
              <a:defRPr sz="1200"/>
            </a:lvl1pPr>
          </a:lstStyle>
          <a:p>
            <a:fld id="{2E19027E-66CC-4170-B4E0-00AFCD5A2987}" type="slidenum">
              <a:rPr lang="cs-CZ" smtClean="0"/>
              <a:t>‹#›</a:t>
            </a:fld>
            <a:endParaRPr lang="cs-CZ"/>
          </a:p>
        </p:txBody>
      </p:sp>
    </p:spTree>
    <p:extLst>
      <p:ext uri="{BB962C8B-B14F-4D97-AF65-F5344CB8AC3E}">
        <p14:creationId xmlns:p14="http://schemas.microsoft.com/office/powerpoint/2010/main" val="71878229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Úvodní snímek">
    <p:spTree>
      <p:nvGrpSpPr>
        <p:cNvPr id="1" name=""/>
        <p:cNvGrpSpPr/>
        <p:nvPr/>
      </p:nvGrpSpPr>
      <p:grpSpPr>
        <a:xfrm>
          <a:off x="0" y="0"/>
          <a:ext cx="0" cy="0"/>
          <a:chOff x="0" y="0"/>
          <a:chExt cx="0" cy="0"/>
        </a:xfrm>
      </p:grpSpPr>
      <p:sp>
        <p:nvSpPr>
          <p:cNvPr id="2" name="Nadpis 1"/>
          <p:cNvSpPr>
            <a:spLocks noGrp="1"/>
          </p:cNvSpPr>
          <p:nvPr>
            <p:ph type="ctrTitle"/>
          </p:nvPr>
        </p:nvSpPr>
        <p:spPr>
          <a:xfrm>
            <a:off x="1524000" y="1122363"/>
            <a:ext cx="9144000" cy="2387600"/>
          </a:xfrm>
        </p:spPr>
        <p:txBody>
          <a:bodyPr anchor="b"/>
          <a:lstStyle>
            <a:lvl1pPr algn="ctr">
              <a:defRPr sz="6000"/>
            </a:lvl1pPr>
          </a:lstStyle>
          <a:p>
            <a:r>
              <a:rPr lang="cs-CZ"/>
              <a:t>Kliknutím lze upravit styl.</a:t>
            </a:r>
          </a:p>
        </p:txBody>
      </p:sp>
      <p:sp>
        <p:nvSpPr>
          <p:cNvPr id="3" name="Podnadpis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cs-CZ"/>
              <a:t>Kliknutím můžete upravit styl předlohy.</a:t>
            </a:r>
          </a:p>
        </p:txBody>
      </p:sp>
      <p:sp>
        <p:nvSpPr>
          <p:cNvPr id="4" name="Zástupný symbol pro datum 3"/>
          <p:cNvSpPr>
            <a:spLocks noGrp="1"/>
          </p:cNvSpPr>
          <p:nvPr>
            <p:ph type="dt" sz="half" idx="10"/>
          </p:nvPr>
        </p:nvSpPr>
        <p:spPr/>
        <p:txBody>
          <a:bodyPr/>
          <a:lstStyle/>
          <a:p>
            <a:fld id="{A12A90B9-843A-4C26-A7D2-E6706BA4A1BA}" type="datetimeFigureOut">
              <a:rPr lang="cs-CZ" smtClean="0"/>
              <a:pPr/>
              <a:t>15.01.2025</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0FB096DE-F5B0-4ABE-8D59-06064FEDD81C}" type="slidenum">
              <a:rPr lang="cs-CZ" smtClean="0"/>
              <a:pPr/>
              <a:t>‹#›</a:t>
            </a:fld>
            <a:endParaRPr lang="cs-CZ"/>
          </a:p>
        </p:txBody>
      </p:sp>
      <p:pic>
        <p:nvPicPr>
          <p:cNvPr id="7" name="Picture 2" descr="logo_MAS Čl"/>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8823016" y="193184"/>
            <a:ext cx="829696" cy="5001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Obrázek 7"/>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3451538" y="0"/>
            <a:ext cx="4625266" cy="762537"/>
          </a:xfrm>
          <a:prstGeom prst="rect">
            <a:avLst/>
          </a:prstGeom>
        </p:spPr>
      </p:pic>
    </p:spTree>
    <p:extLst>
      <p:ext uri="{BB962C8B-B14F-4D97-AF65-F5344CB8AC3E}">
        <p14:creationId xmlns:p14="http://schemas.microsoft.com/office/powerpoint/2010/main" val="24854504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Nadpis a svislý text">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svislý text 2"/>
          <p:cNvSpPr>
            <a:spLocks noGrp="1"/>
          </p:cNvSpPr>
          <p:nvPr>
            <p:ph type="body" orient="vert" idx="1"/>
          </p:nvPr>
        </p:nvSpPr>
        <p:spPr/>
        <p:txBody>
          <a:bodyPr vert="eaVert"/>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1"/>
          </p:cNvSpPr>
          <p:nvPr>
            <p:ph type="dt" sz="half" idx="10"/>
          </p:nvPr>
        </p:nvSpPr>
        <p:spPr/>
        <p:txBody>
          <a:bodyPr/>
          <a:lstStyle/>
          <a:p>
            <a:fld id="{A12A90B9-843A-4C26-A7D2-E6706BA4A1BA}" type="datetimeFigureOut">
              <a:rPr lang="cs-CZ" smtClean="0"/>
              <a:pPr/>
              <a:t>15.01.2025</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0FB096DE-F5B0-4ABE-8D59-06064FEDD81C}" type="slidenum">
              <a:rPr lang="cs-CZ" smtClean="0"/>
              <a:pPr/>
              <a:t>‹#›</a:t>
            </a:fld>
            <a:endParaRPr lang="cs-CZ"/>
          </a:p>
        </p:txBody>
      </p:sp>
    </p:spTree>
    <p:extLst>
      <p:ext uri="{BB962C8B-B14F-4D97-AF65-F5344CB8AC3E}">
        <p14:creationId xmlns:p14="http://schemas.microsoft.com/office/powerpoint/2010/main" val="24403210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Svislý nadpis a text">
    <p:spTree>
      <p:nvGrpSpPr>
        <p:cNvPr id="1" name=""/>
        <p:cNvGrpSpPr/>
        <p:nvPr/>
      </p:nvGrpSpPr>
      <p:grpSpPr>
        <a:xfrm>
          <a:off x="0" y="0"/>
          <a:ext cx="0" cy="0"/>
          <a:chOff x="0" y="0"/>
          <a:chExt cx="0" cy="0"/>
        </a:xfrm>
      </p:grpSpPr>
      <p:sp>
        <p:nvSpPr>
          <p:cNvPr id="2" name="Svislý nadpis 1"/>
          <p:cNvSpPr>
            <a:spLocks noGrp="1"/>
          </p:cNvSpPr>
          <p:nvPr>
            <p:ph type="title" orient="vert"/>
          </p:nvPr>
        </p:nvSpPr>
        <p:spPr>
          <a:xfrm>
            <a:off x="8724900" y="365125"/>
            <a:ext cx="2628900" cy="5811838"/>
          </a:xfrm>
        </p:spPr>
        <p:txBody>
          <a:bodyPr vert="eaVert"/>
          <a:lstStyle/>
          <a:p>
            <a:r>
              <a:rPr lang="cs-CZ"/>
              <a:t>Kliknutím lze upravit styl.</a:t>
            </a:r>
          </a:p>
        </p:txBody>
      </p:sp>
      <p:sp>
        <p:nvSpPr>
          <p:cNvPr id="3" name="Zástupný symbol pro svislý text 2"/>
          <p:cNvSpPr>
            <a:spLocks noGrp="1"/>
          </p:cNvSpPr>
          <p:nvPr>
            <p:ph type="body" orient="vert" idx="1"/>
          </p:nvPr>
        </p:nvSpPr>
        <p:spPr>
          <a:xfrm>
            <a:off x="838200" y="365125"/>
            <a:ext cx="7734300" cy="5811838"/>
          </a:xfrm>
        </p:spPr>
        <p:txBody>
          <a:bodyPr vert="eaVert"/>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1"/>
          </p:cNvSpPr>
          <p:nvPr>
            <p:ph type="dt" sz="half" idx="10"/>
          </p:nvPr>
        </p:nvSpPr>
        <p:spPr/>
        <p:txBody>
          <a:bodyPr/>
          <a:lstStyle/>
          <a:p>
            <a:fld id="{A12A90B9-843A-4C26-A7D2-E6706BA4A1BA}" type="datetimeFigureOut">
              <a:rPr lang="cs-CZ" smtClean="0"/>
              <a:pPr/>
              <a:t>15.01.2025</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0FB096DE-F5B0-4ABE-8D59-06064FEDD81C}" type="slidenum">
              <a:rPr lang="cs-CZ" smtClean="0"/>
              <a:pPr/>
              <a:t>‹#›</a:t>
            </a:fld>
            <a:endParaRPr lang="cs-CZ"/>
          </a:p>
        </p:txBody>
      </p:sp>
    </p:spTree>
    <p:extLst>
      <p:ext uri="{BB962C8B-B14F-4D97-AF65-F5344CB8AC3E}">
        <p14:creationId xmlns:p14="http://schemas.microsoft.com/office/powerpoint/2010/main" val="104675875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Nadpis a obsah">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obsah 2"/>
          <p:cNvSpPr>
            <a:spLocks noGrp="1"/>
          </p:cNvSpPr>
          <p:nvPr>
            <p:ph idx="1"/>
          </p:nvPr>
        </p:nvSpPr>
        <p:spPr/>
        <p:txBody>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1"/>
          </p:cNvSpPr>
          <p:nvPr>
            <p:ph type="dt" sz="half" idx="10"/>
          </p:nvPr>
        </p:nvSpPr>
        <p:spPr/>
        <p:txBody>
          <a:bodyPr/>
          <a:lstStyle/>
          <a:p>
            <a:fld id="{A12A90B9-843A-4C26-A7D2-E6706BA4A1BA}" type="datetimeFigureOut">
              <a:rPr lang="cs-CZ" smtClean="0"/>
              <a:pPr/>
              <a:t>15.01.2025</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0FB096DE-F5B0-4ABE-8D59-06064FEDD81C}" type="slidenum">
              <a:rPr lang="cs-CZ" smtClean="0"/>
              <a:pPr/>
              <a:t>‹#›</a:t>
            </a:fld>
            <a:endParaRPr lang="cs-CZ"/>
          </a:p>
        </p:txBody>
      </p:sp>
      <p:pic>
        <p:nvPicPr>
          <p:cNvPr id="7" name="Picture 2" descr="logo_MAS Čl"/>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8835895" y="193184"/>
            <a:ext cx="829696" cy="5001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Obrázek 7"/>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3464417" y="0"/>
            <a:ext cx="4625266" cy="762537"/>
          </a:xfrm>
          <a:prstGeom prst="rect">
            <a:avLst/>
          </a:prstGeom>
        </p:spPr>
      </p:pic>
    </p:spTree>
    <p:extLst>
      <p:ext uri="{BB962C8B-B14F-4D97-AF65-F5344CB8AC3E}">
        <p14:creationId xmlns:p14="http://schemas.microsoft.com/office/powerpoint/2010/main" val="325626491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Záhlaví části">
    <p:spTree>
      <p:nvGrpSpPr>
        <p:cNvPr id="1" name=""/>
        <p:cNvGrpSpPr/>
        <p:nvPr/>
      </p:nvGrpSpPr>
      <p:grpSpPr>
        <a:xfrm>
          <a:off x="0" y="0"/>
          <a:ext cx="0" cy="0"/>
          <a:chOff x="0" y="0"/>
          <a:chExt cx="0" cy="0"/>
        </a:xfrm>
      </p:grpSpPr>
      <p:sp>
        <p:nvSpPr>
          <p:cNvPr id="2" name="Nadpis 1"/>
          <p:cNvSpPr>
            <a:spLocks noGrp="1"/>
          </p:cNvSpPr>
          <p:nvPr>
            <p:ph type="title"/>
          </p:nvPr>
        </p:nvSpPr>
        <p:spPr>
          <a:xfrm>
            <a:off x="831850" y="1709738"/>
            <a:ext cx="10515600" cy="2852737"/>
          </a:xfrm>
        </p:spPr>
        <p:txBody>
          <a:bodyPr anchor="b"/>
          <a:lstStyle>
            <a:lvl1pPr>
              <a:defRPr sz="6000"/>
            </a:lvl1pPr>
          </a:lstStyle>
          <a:p>
            <a:r>
              <a:rPr lang="cs-CZ"/>
              <a:t>Kliknutím lze upravit styl.</a:t>
            </a:r>
          </a:p>
        </p:txBody>
      </p:sp>
      <p:sp>
        <p:nvSpPr>
          <p:cNvPr id="3" name="Zástupný symbol pro text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cs-CZ"/>
              <a:t>Upravte styly předlohy textu.</a:t>
            </a:r>
          </a:p>
        </p:txBody>
      </p:sp>
      <p:sp>
        <p:nvSpPr>
          <p:cNvPr id="4" name="Zástupný symbol pro datum 3"/>
          <p:cNvSpPr>
            <a:spLocks noGrp="1"/>
          </p:cNvSpPr>
          <p:nvPr>
            <p:ph type="dt" sz="half" idx="10"/>
          </p:nvPr>
        </p:nvSpPr>
        <p:spPr/>
        <p:txBody>
          <a:bodyPr/>
          <a:lstStyle/>
          <a:p>
            <a:fld id="{A12A90B9-843A-4C26-A7D2-E6706BA4A1BA}" type="datetimeFigureOut">
              <a:rPr lang="cs-CZ" smtClean="0"/>
              <a:pPr/>
              <a:t>15.01.2025</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0FB096DE-F5B0-4ABE-8D59-06064FEDD81C}" type="slidenum">
              <a:rPr lang="cs-CZ" smtClean="0"/>
              <a:pPr/>
              <a:t>‹#›</a:t>
            </a:fld>
            <a:endParaRPr lang="cs-CZ"/>
          </a:p>
        </p:txBody>
      </p:sp>
    </p:spTree>
    <p:extLst>
      <p:ext uri="{BB962C8B-B14F-4D97-AF65-F5344CB8AC3E}">
        <p14:creationId xmlns:p14="http://schemas.microsoft.com/office/powerpoint/2010/main" val="146284240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Dva obsah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obsah 2"/>
          <p:cNvSpPr>
            <a:spLocks noGrp="1"/>
          </p:cNvSpPr>
          <p:nvPr>
            <p:ph sz="half" idx="1"/>
          </p:nvPr>
        </p:nvSpPr>
        <p:spPr>
          <a:xfrm>
            <a:off x="838200" y="1825625"/>
            <a:ext cx="5181600" cy="4351338"/>
          </a:xfrm>
        </p:spPr>
        <p:txBody>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obsah 3"/>
          <p:cNvSpPr>
            <a:spLocks noGrp="1"/>
          </p:cNvSpPr>
          <p:nvPr>
            <p:ph sz="half" idx="2"/>
          </p:nvPr>
        </p:nvSpPr>
        <p:spPr>
          <a:xfrm>
            <a:off x="6172200" y="1825625"/>
            <a:ext cx="5181600" cy="4351338"/>
          </a:xfrm>
        </p:spPr>
        <p:txBody>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datum 4"/>
          <p:cNvSpPr>
            <a:spLocks noGrp="1"/>
          </p:cNvSpPr>
          <p:nvPr>
            <p:ph type="dt" sz="half" idx="10"/>
          </p:nvPr>
        </p:nvSpPr>
        <p:spPr/>
        <p:txBody>
          <a:bodyPr/>
          <a:lstStyle/>
          <a:p>
            <a:fld id="{A12A90B9-843A-4C26-A7D2-E6706BA4A1BA}" type="datetimeFigureOut">
              <a:rPr lang="cs-CZ" smtClean="0"/>
              <a:pPr/>
              <a:t>15.01.2025</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0FB096DE-F5B0-4ABE-8D59-06064FEDD81C}" type="slidenum">
              <a:rPr lang="cs-CZ" smtClean="0"/>
              <a:pPr/>
              <a:t>‹#›</a:t>
            </a:fld>
            <a:endParaRPr lang="cs-CZ"/>
          </a:p>
        </p:txBody>
      </p:sp>
    </p:spTree>
    <p:extLst>
      <p:ext uri="{BB962C8B-B14F-4D97-AF65-F5344CB8AC3E}">
        <p14:creationId xmlns:p14="http://schemas.microsoft.com/office/powerpoint/2010/main" val="21352005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Porovnání">
    <p:spTree>
      <p:nvGrpSpPr>
        <p:cNvPr id="1" name=""/>
        <p:cNvGrpSpPr/>
        <p:nvPr/>
      </p:nvGrpSpPr>
      <p:grpSpPr>
        <a:xfrm>
          <a:off x="0" y="0"/>
          <a:ext cx="0" cy="0"/>
          <a:chOff x="0" y="0"/>
          <a:chExt cx="0" cy="0"/>
        </a:xfrm>
      </p:grpSpPr>
      <p:sp>
        <p:nvSpPr>
          <p:cNvPr id="2" name="Nadpis 1"/>
          <p:cNvSpPr>
            <a:spLocks noGrp="1"/>
          </p:cNvSpPr>
          <p:nvPr>
            <p:ph type="title"/>
          </p:nvPr>
        </p:nvSpPr>
        <p:spPr>
          <a:xfrm>
            <a:off x="839788" y="365125"/>
            <a:ext cx="10515600" cy="1325563"/>
          </a:xfrm>
        </p:spPr>
        <p:txBody>
          <a:bodyPr/>
          <a:lstStyle/>
          <a:p>
            <a:r>
              <a:rPr lang="cs-CZ"/>
              <a:t>Kliknutím lze upravit styl.</a:t>
            </a:r>
          </a:p>
        </p:txBody>
      </p:sp>
      <p:sp>
        <p:nvSpPr>
          <p:cNvPr id="3" name="Zástupný symbol pro text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Upravte styly předlohy textu.</a:t>
            </a:r>
          </a:p>
        </p:txBody>
      </p:sp>
      <p:sp>
        <p:nvSpPr>
          <p:cNvPr id="4" name="Zástupný symbol pro obsah 3"/>
          <p:cNvSpPr>
            <a:spLocks noGrp="1"/>
          </p:cNvSpPr>
          <p:nvPr>
            <p:ph sz="half" idx="2"/>
          </p:nvPr>
        </p:nvSpPr>
        <p:spPr>
          <a:xfrm>
            <a:off x="839788" y="2505075"/>
            <a:ext cx="5157787" cy="3684588"/>
          </a:xfrm>
        </p:spPr>
        <p:txBody>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text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Upravte styly předlohy textu.</a:t>
            </a:r>
          </a:p>
        </p:txBody>
      </p:sp>
      <p:sp>
        <p:nvSpPr>
          <p:cNvPr id="6" name="Zástupný symbol pro obsah 5"/>
          <p:cNvSpPr>
            <a:spLocks noGrp="1"/>
          </p:cNvSpPr>
          <p:nvPr>
            <p:ph sz="quarter" idx="4"/>
          </p:nvPr>
        </p:nvSpPr>
        <p:spPr>
          <a:xfrm>
            <a:off x="6172200" y="2505075"/>
            <a:ext cx="5183188" cy="3684588"/>
          </a:xfrm>
        </p:spPr>
        <p:txBody>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7" name="Zástupný symbol pro datum 6"/>
          <p:cNvSpPr>
            <a:spLocks noGrp="1"/>
          </p:cNvSpPr>
          <p:nvPr>
            <p:ph type="dt" sz="half" idx="10"/>
          </p:nvPr>
        </p:nvSpPr>
        <p:spPr/>
        <p:txBody>
          <a:bodyPr/>
          <a:lstStyle/>
          <a:p>
            <a:fld id="{A12A90B9-843A-4C26-A7D2-E6706BA4A1BA}" type="datetimeFigureOut">
              <a:rPr lang="cs-CZ" smtClean="0"/>
              <a:pPr/>
              <a:t>15.01.2025</a:t>
            </a:fld>
            <a:endParaRPr lang="cs-CZ"/>
          </a:p>
        </p:txBody>
      </p:sp>
      <p:sp>
        <p:nvSpPr>
          <p:cNvPr id="8" name="Zástupný symbol pro zápatí 7"/>
          <p:cNvSpPr>
            <a:spLocks noGrp="1"/>
          </p:cNvSpPr>
          <p:nvPr>
            <p:ph type="ftr" sz="quarter" idx="11"/>
          </p:nvPr>
        </p:nvSpPr>
        <p:spPr/>
        <p:txBody>
          <a:bodyPr/>
          <a:lstStyle/>
          <a:p>
            <a:endParaRPr lang="cs-CZ"/>
          </a:p>
        </p:txBody>
      </p:sp>
      <p:sp>
        <p:nvSpPr>
          <p:cNvPr id="9" name="Zástupný symbol pro číslo snímku 8"/>
          <p:cNvSpPr>
            <a:spLocks noGrp="1"/>
          </p:cNvSpPr>
          <p:nvPr>
            <p:ph type="sldNum" sz="quarter" idx="12"/>
          </p:nvPr>
        </p:nvSpPr>
        <p:spPr/>
        <p:txBody>
          <a:bodyPr/>
          <a:lstStyle/>
          <a:p>
            <a:fld id="{0FB096DE-F5B0-4ABE-8D59-06064FEDD81C}" type="slidenum">
              <a:rPr lang="cs-CZ" smtClean="0"/>
              <a:pPr/>
              <a:t>‹#›</a:t>
            </a:fld>
            <a:endParaRPr lang="cs-CZ"/>
          </a:p>
        </p:txBody>
      </p:sp>
    </p:spTree>
    <p:extLst>
      <p:ext uri="{BB962C8B-B14F-4D97-AF65-F5344CB8AC3E}">
        <p14:creationId xmlns:p14="http://schemas.microsoft.com/office/powerpoint/2010/main" val="92529833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Jenom nadpis">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datum 2"/>
          <p:cNvSpPr>
            <a:spLocks noGrp="1"/>
          </p:cNvSpPr>
          <p:nvPr>
            <p:ph type="dt" sz="half" idx="10"/>
          </p:nvPr>
        </p:nvSpPr>
        <p:spPr/>
        <p:txBody>
          <a:bodyPr/>
          <a:lstStyle/>
          <a:p>
            <a:fld id="{A12A90B9-843A-4C26-A7D2-E6706BA4A1BA}" type="datetimeFigureOut">
              <a:rPr lang="cs-CZ" smtClean="0"/>
              <a:pPr/>
              <a:t>15.01.2025</a:t>
            </a:fld>
            <a:endParaRPr lang="cs-CZ"/>
          </a:p>
        </p:txBody>
      </p:sp>
      <p:sp>
        <p:nvSpPr>
          <p:cNvPr id="4" name="Zástupný symbol pro zápatí 3"/>
          <p:cNvSpPr>
            <a:spLocks noGrp="1"/>
          </p:cNvSpPr>
          <p:nvPr>
            <p:ph type="ftr" sz="quarter" idx="11"/>
          </p:nvPr>
        </p:nvSpPr>
        <p:spPr/>
        <p:txBody>
          <a:bodyPr/>
          <a:lstStyle/>
          <a:p>
            <a:endParaRPr lang="cs-CZ"/>
          </a:p>
        </p:txBody>
      </p:sp>
      <p:sp>
        <p:nvSpPr>
          <p:cNvPr id="5" name="Zástupný symbol pro číslo snímku 4"/>
          <p:cNvSpPr>
            <a:spLocks noGrp="1"/>
          </p:cNvSpPr>
          <p:nvPr>
            <p:ph type="sldNum" sz="quarter" idx="12"/>
          </p:nvPr>
        </p:nvSpPr>
        <p:spPr/>
        <p:txBody>
          <a:bodyPr/>
          <a:lstStyle/>
          <a:p>
            <a:fld id="{0FB096DE-F5B0-4ABE-8D59-06064FEDD81C}" type="slidenum">
              <a:rPr lang="cs-CZ" smtClean="0"/>
              <a:pPr/>
              <a:t>‹#›</a:t>
            </a:fld>
            <a:endParaRPr lang="cs-CZ"/>
          </a:p>
        </p:txBody>
      </p:sp>
    </p:spTree>
    <p:extLst>
      <p:ext uri="{BB962C8B-B14F-4D97-AF65-F5344CB8AC3E}">
        <p14:creationId xmlns:p14="http://schemas.microsoft.com/office/powerpoint/2010/main" val="189883518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Prázdný">
    <p:spTree>
      <p:nvGrpSpPr>
        <p:cNvPr id="1" name=""/>
        <p:cNvGrpSpPr/>
        <p:nvPr/>
      </p:nvGrpSpPr>
      <p:grpSpPr>
        <a:xfrm>
          <a:off x="0" y="0"/>
          <a:ext cx="0" cy="0"/>
          <a:chOff x="0" y="0"/>
          <a:chExt cx="0" cy="0"/>
        </a:xfrm>
      </p:grpSpPr>
      <p:sp>
        <p:nvSpPr>
          <p:cNvPr id="2" name="Zástupný symbol pro datum 1"/>
          <p:cNvSpPr>
            <a:spLocks noGrp="1"/>
          </p:cNvSpPr>
          <p:nvPr>
            <p:ph type="dt" sz="half" idx="10"/>
          </p:nvPr>
        </p:nvSpPr>
        <p:spPr/>
        <p:txBody>
          <a:bodyPr/>
          <a:lstStyle/>
          <a:p>
            <a:fld id="{A12A90B9-843A-4C26-A7D2-E6706BA4A1BA}" type="datetimeFigureOut">
              <a:rPr lang="cs-CZ" smtClean="0"/>
              <a:pPr/>
              <a:t>15.01.2025</a:t>
            </a:fld>
            <a:endParaRPr lang="cs-CZ"/>
          </a:p>
        </p:txBody>
      </p:sp>
      <p:sp>
        <p:nvSpPr>
          <p:cNvPr id="3" name="Zástupný symbol pro zápatí 2"/>
          <p:cNvSpPr>
            <a:spLocks noGrp="1"/>
          </p:cNvSpPr>
          <p:nvPr>
            <p:ph type="ftr" sz="quarter" idx="11"/>
          </p:nvPr>
        </p:nvSpPr>
        <p:spPr/>
        <p:txBody>
          <a:bodyPr/>
          <a:lstStyle/>
          <a:p>
            <a:endParaRPr lang="cs-CZ"/>
          </a:p>
        </p:txBody>
      </p:sp>
      <p:sp>
        <p:nvSpPr>
          <p:cNvPr id="4" name="Zástupný symbol pro číslo snímku 3"/>
          <p:cNvSpPr>
            <a:spLocks noGrp="1"/>
          </p:cNvSpPr>
          <p:nvPr>
            <p:ph type="sldNum" sz="quarter" idx="12"/>
          </p:nvPr>
        </p:nvSpPr>
        <p:spPr/>
        <p:txBody>
          <a:bodyPr/>
          <a:lstStyle/>
          <a:p>
            <a:fld id="{0FB096DE-F5B0-4ABE-8D59-06064FEDD81C}" type="slidenum">
              <a:rPr lang="cs-CZ" smtClean="0"/>
              <a:pPr/>
              <a:t>‹#›</a:t>
            </a:fld>
            <a:endParaRPr lang="cs-CZ"/>
          </a:p>
        </p:txBody>
      </p:sp>
    </p:spTree>
    <p:extLst>
      <p:ext uri="{BB962C8B-B14F-4D97-AF65-F5344CB8AC3E}">
        <p14:creationId xmlns:p14="http://schemas.microsoft.com/office/powerpoint/2010/main" val="284641262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Obsah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839788" y="457200"/>
            <a:ext cx="3932237" cy="1600200"/>
          </a:xfrm>
        </p:spPr>
        <p:txBody>
          <a:bodyPr anchor="b"/>
          <a:lstStyle>
            <a:lvl1pPr>
              <a:defRPr sz="3200"/>
            </a:lvl1pPr>
          </a:lstStyle>
          <a:p>
            <a:r>
              <a:rPr lang="cs-CZ"/>
              <a:t>Kliknutím lze upravit styl.</a:t>
            </a:r>
          </a:p>
        </p:txBody>
      </p:sp>
      <p:sp>
        <p:nvSpPr>
          <p:cNvPr id="3" name="Zástupný symbol pro obsah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text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Upravte styly předlohy textu.</a:t>
            </a:r>
          </a:p>
        </p:txBody>
      </p:sp>
      <p:sp>
        <p:nvSpPr>
          <p:cNvPr id="5" name="Zástupný symbol pro datum 4"/>
          <p:cNvSpPr>
            <a:spLocks noGrp="1"/>
          </p:cNvSpPr>
          <p:nvPr>
            <p:ph type="dt" sz="half" idx="10"/>
          </p:nvPr>
        </p:nvSpPr>
        <p:spPr/>
        <p:txBody>
          <a:bodyPr/>
          <a:lstStyle/>
          <a:p>
            <a:fld id="{A12A90B9-843A-4C26-A7D2-E6706BA4A1BA}" type="datetimeFigureOut">
              <a:rPr lang="cs-CZ" smtClean="0"/>
              <a:pPr/>
              <a:t>15.01.2025</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0FB096DE-F5B0-4ABE-8D59-06064FEDD81C}" type="slidenum">
              <a:rPr lang="cs-CZ" smtClean="0"/>
              <a:pPr/>
              <a:t>‹#›</a:t>
            </a:fld>
            <a:endParaRPr lang="cs-CZ"/>
          </a:p>
        </p:txBody>
      </p:sp>
    </p:spTree>
    <p:extLst>
      <p:ext uri="{BB962C8B-B14F-4D97-AF65-F5344CB8AC3E}">
        <p14:creationId xmlns:p14="http://schemas.microsoft.com/office/powerpoint/2010/main" val="316824506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Obrázek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839788" y="457200"/>
            <a:ext cx="3932237" cy="1600200"/>
          </a:xfrm>
        </p:spPr>
        <p:txBody>
          <a:bodyPr anchor="b"/>
          <a:lstStyle>
            <a:lvl1pPr>
              <a:defRPr sz="3200"/>
            </a:lvl1pPr>
          </a:lstStyle>
          <a:p>
            <a:r>
              <a:rPr lang="cs-CZ"/>
              <a:t>Kliknutím lze upravit styl.</a:t>
            </a:r>
          </a:p>
        </p:txBody>
      </p:sp>
      <p:sp>
        <p:nvSpPr>
          <p:cNvPr id="3" name="Zástupný symbol obrázk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cs-CZ"/>
          </a:p>
        </p:txBody>
      </p:sp>
      <p:sp>
        <p:nvSpPr>
          <p:cNvPr id="4" name="Zástupný symbol pro text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Upravte styly předlohy textu.</a:t>
            </a:r>
          </a:p>
        </p:txBody>
      </p:sp>
      <p:sp>
        <p:nvSpPr>
          <p:cNvPr id="5" name="Zástupný symbol pro datum 4"/>
          <p:cNvSpPr>
            <a:spLocks noGrp="1"/>
          </p:cNvSpPr>
          <p:nvPr>
            <p:ph type="dt" sz="half" idx="10"/>
          </p:nvPr>
        </p:nvSpPr>
        <p:spPr/>
        <p:txBody>
          <a:bodyPr/>
          <a:lstStyle/>
          <a:p>
            <a:fld id="{A12A90B9-843A-4C26-A7D2-E6706BA4A1BA}" type="datetimeFigureOut">
              <a:rPr lang="cs-CZ" smtClean="0"/>
              <a:pPr/>
              <a:t>15.01.2025</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0FB096DE-F5B0-4ABE-8D59-06064FEDD81C}" type="slidenum">
              <a:rPr lang="cs-CZ" smtClean="0"/>
              <a:pPr/>
              <a:t>‹#›</a:t>
            </a:fld>
            <a:endParaRPr lang="cs-CZ"/>
          </a:p>
        </p:txBody>
      </p:sp>
    </p:spTree>
    <p:extLst>
      <p:ext uri="{BB962C8B-B14F-4D97-AF65-F5344CB8AC3E}">
        <p14:creationId xmlns:p14="http://schemas.microsoft.com/office/powerpoint/2010/main" val="54852480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print">
            <a:alphaModFix amt="43000"/>
            <a:lum/>
          </a:blip>
          <a:srcRect/>
          <a:tile tx="0" ty="0" sx="100000" sy="100000" flip="none" algn="tl"/>
        </a:blipFill>
        <a:effectLst/>
      </p:bgPr>
    </p:bg>
    <p:spTree>
      <p:nvGrpSpPr>
        <p:cNvPr id="1" name=""/>
        <p:cNvGrpSpPr/>
        <p:nvPr/>
      </p:nvGrpSpPr>
      <p:grpSpPr>
        <a:xfrm>
          <a:off x="0" y="0"/>
          <a:ext cx="0" cy="0"/>
          <a:chOff x="0" y="0"/>
          <a:chExt cx="0" cy="0"/>
        </a:xfrm>
      </p:grpSpPr>
      <p:sp>
        <p:nvSpPr>
          <p:cNvPr id="2" name="Zástupný symbol pro nadpis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cs-CZ"/>
              <a:t>Kliknutím lze upravit styl.</a:t>
            </a:r>
          </a:p>
        </p:txBody>
      </p:sp>
      <p:sp>
        <p:nvSpPr>
          <p:cNvPr id="3" name="Zástupný symbol pro text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12A90B9-843A-4C26-A7D2-E6706BA4A1BA}" type="datetimeFigureOut">
              <a:rPr lang="cs-CZ" smtClean="0"/>
              <a:pPr/>
              <a:t>15.01.2025</a:t>
            </a:fld>
            <a:endParaRPr lang="cs-CZ"/>
          </a:p>
        </p:txBody>
      </p:sp>
      <p:sp>
        <p:nvSpPr>
          <p:cNvPr id="5" name="Zástupný symbol pro zápatí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cs-CZ"/>
          </a:p>
        </p:txBody>
      </p:sp>
      <p:sp>
        <p:nvSpPr>
          <p:cNvPr id="6" name="Zástupný symbol pro číslo snímk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FB096DE-F5B0-4ABE-8D59-06064FEDD81C}" type="slidenum">
              <a:rPr lang="cs-CZ" smtClean="0"/>
              <a:pPr/>
              <a:t>‹#›</a:t>
            </a:fld>
            <a:endParaRPr lang="cs-CZ"/>
          </a:p>
        </p:txBody>
      </p:sp>
    </p:spTree>
    <p:extLst>
      <p:ext uri="{BB962C8B-B14F-4D97-AF65-F5344CB8AC3E}">
        <p14:creationId xmlns:p14="http://schemas.microsoft.com/office/powerpoint/2010/main" val="304313104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1.xml"/><Relationship Id="rId6" Type="http://schemas.openxmlformats.org/officeDocument/2006/relationships/image" Target="../media/image8.svg"/><Relationship Id="rId5" Type="http://schemas.openxmlformats.org/officeDocument/2006/relationships/image" Target="../media/image7.png"/><Relationship Id="rId4" Type="http://schemas.openxmlformats.org/officeDocument/2006/relationships/image" Target="../media/image6.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Nadpis 1"/>
          <p:cNvSpPr>
            <a:spLocks noGrp="1"/>
          </p:cNvSpPr>
          <p:nvPr>
            <p:ph type="ctrTitle"/>
          </p:nvPr>
        </p:nvSpPr>
        <p:spPr>
          <a:xfrm>
            <a:off x="1524000" y="1512606"/>
            <a:ext cx="9144000" cy="1775055"/>
          </a:xfrm>
        </p:spPr>
        <p:txBody>
          <a:bodyPr>
            <a:normAutofit/>
          </a:bodyPr>
          <a:lstStyle/>
          <a:p>
            <a:pPr>
              <a:lnSpc>
                <a:spcPct val="100000"/>
              </a:lnSpc>
            </a:pPr>
            <a:r>
              <a:rPr lang="cs-CZ" sz="4000" b="1" dirty="0"/>
              <a:t>Časté dotazy k intervenci 52.77-LEADER</a:t>
            </a:r>
          </a:p>
        </p:txBody>
      </p:sp>
      <p:sp>
        <p:nvSpPr>
          <p:cNvPr id="3" name="Podnadpis 2"/>
          <p:cNvSpPr>
            <a:spLocks noGrp="1"/>
          </p:cNvSpPr>
          <p:nvPr>
            <p:ph type="subTitle" idx="1"/>
          </p:nvPr>
        </p:nvSpPr>
        <p:spPr>
          <a:xfrm>
            <a:off x="1524000" y="3821009"/>
            <a:ext cx="9144000" cy="827994"/>
          </a:xfrm>
        </p:spPr>
        <p:txBody>
          <a:bodyPr>
            <a:normAutofit/>
          </a:bodyPr>
          <a:lstStyle/>
          <a:p>
            <a:r>
              <a:rPr lang="cs-CZ" sz="2800" b="1" dirty="0"/>
              <a:t>SP SZP – Výzva č. 202/V02 – intervence 52.77 LEADER</a:t>
            </a:r>
          </a:p>
        </p:txBody>
      </p:sp>
      <p:sp>
        <p:nvSpPr>
          <p:cNvPr id="10" name="TextovéPole 9"/>
          <p:cNvSpPr txBox="1"/>
          <p:nvPr/>
        </p:nvSpPr>
        <p:spPr>
          <a:xfrm>
            <a:off x="1689187" y="1732690"/>
            <a:ext cx="8813623" cy="584775"/>
          </a:xfrm>
          <a:prstGeom prst="rect">
            <a:avLst/>
          </a:prstGeom>
          <a:noFill/>
        </p:spPr>
        <p:txBody>
          <a:bodyPr wrap="square" rtlCol="0">
            <a:spAutoFit/>
          </a:bodyPr>
          <a:lstStyle/>
          <a:p>
            <a:pPr algn="ctr"/>
            <a:r>
              <a:rPr lang="cs-CZ" sz="1600" b="1" dirty="0"/>
              <a:t>Název projektu: </a:t>
            </a:r>
            <a:r>
              <a:rPr lang="pt-BR" sz="1600" b="1" dirty="0"/>
              <a:t>MAS - MAS Český les, z. s. - 1</a:t>
            </a:r>
            <a:endParaRPr lang="cs-CZ" sz="1600" b="1" dirty="0"/>
          </a:p>
          <a:p>
            <a:pPr algn="ctr"/>
            <a:r>
              <a:rPr lang="cs-CZ" sz="1600" b="1" dirty="0"/>
              <a:t>Registrační číslo projektu: CZ.07.02.01/00/22_003/0000192</a:t>
            </a:r>
            <a:endParaRPr lang="cs-CZ" sz="1600" dirty="0"/>
          </a:p>
        </p:txBody>
      </p:sp>
      <p:pic>
        <p:nvPicPr>
          <p:cNvPr id="6" name="Obrázek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096392" y="5786133"/>
            <a:ext cx="762389" cy="763958"/>
          </a:xfrm>
          <a:prstGeom prst="rect">
            <a:avLst/>
          </a:prstGeom>
        </p:spPr>
      </p:pic>
      <p:pic>
        <p:nvPicPr>
          <p:cNvPr id="7" name="Obrázek 6">
            <a:extLst>
              <a:ext uri="{FF2B5EF4-FFF2-40B4-BE49-F238E27FC236}">
                <a16:creationId xmlns:a16="http://schemas.microsoft.com/office/drawing/2014/main" id="{9F6CF186-2745-BF40-6858-CB3E69BC6B6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289512" y="5786132"/>
            <a:ext cx="3317769" cy="685532"/>
          </a:xfrm>
          <a:prstGeom prst="rect">
            <a:avLst/>
          </a:prstGeom>
        </p:spPr>
      </p:pic>
      <p:pic>
        <p:nvPicPr>
          <p:cNvPr id="5" name="Obrázek 4">
            <a:extLst>
              <a:ext uri="{FF2B5EF4-FFF2-40B4-BE49-F238E27FC236}">
                <a16:creationId xmlns:a16="http://schemas.microsoft.com/office/drawing/2014/main" id="{82056E38-7F1E-5072-27BB-420A09350D04}"/>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317047" y="5878670"/>
            <a:ext cx="983895" cy="592994"/>
          </a:xfrm>
          <a:prstGeom prst="rect">
            <a:avLst/>
          </a:prstGeom>
        </p:spPr>
      </p:pic>
      <p:pic>
        <p:nvPicPr>
          <p:cNvPr id="9" name="Grafický objekt 8">
            <a:extLst>
              <a:ext uri="{FF2B5EF4-FFF2-40B4-BE49-F238E27FC236}">
                <a16:creationId xmlns:a16="http://schemas.microsoft.com/office/drawing/2014/main" id="{1F8D10BD-0AB6-89C0-2458-76B5F494CF83}"/>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2883256" y="570062"/>
            <a:ext cx="6238875" cy="752475"/>
          </a:xfrm>
          <a:prstGeom prst="rect">
            <a:avLst/>
          </a:prstGeom>
        </p:spPr>
      </p:pic>
    </p:spTree>
    <p:extLst>
      <p:ext uri="{BB962C8B-B14F-4D97-AF65-F5344CB8AC3E}">
        <p14:creationId xmlns:p14="http://schemas.microsoft.com/office/powerpoint/2010/main" val="96698999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Zástupný symbol pro obsah 2"/>
          <p:cNvSpPr>
            <a:spLocks noGrp="1"/>
          </p:cNvSpPr>
          <p:nvPr>
            <p:ph idx="1"/>
          </p:nvPr>
        </p:nvSpPr>
        <p:spPr>
          <a:xfrm>
            <a:off x="838200" y="1406768"/>
            <a:ext cx="10515600" cy="4722727"/>
          </a:xfrm>
        </p:spPr>
        <p:txBody>
          <a:bodyPr>
            <a:normAutofit/>
          </a:bodyPr>
          <a:lstStyle/>
          <a:p>
            <a:pPr marL="0" indent="0">
              <a:buNone/>
            </a:pPr>
            <a:r>
              <a:rPr lang="cs-CZ" sz="2000" b="1" dirty="0"/>
              <a:t>21. Dle seznamu dokumentace k přímým nákupům se k </a:t>
            </a:r>
            <a:r>
              <a:rPr lang="cs-CZ" sz="2000" b="1" dirty="0" err="1"/>
              <a:t>ŽoP</a:t>
            </a:r>
            <a:r>
              <a:rPr lang="cs-CZ" sz="2000" b="1" dirty="0"/>
              <a:t> dokládají účetní/daňové doklady, objednávky/smlouvy a na případnou výzvu SZIF také podklady pro realizaci zakázky (průkazné podklady, že cena, za kterou byl přímý nákup realizován, odpovídala cenám v místě a čase obvyklým – </a:t>
            </a:r>
            <a:r>
              <a:rPr lang="cs-CZ" sz="2000" b="1" dirty="0" err="1"/>
              <a:t>screenshoty</a:t>
            </a:r>
            <a:r>
              <a:rPr lang="cs-CZ" sz="2000" b="1" dirty="0"/>
              <a:t> z webových stránek, ceníky, emailové nabídky…) - takže ve výsledku by si příjemce měl průzkum trhu stejně udělat? Postačí na případné vyzvání doložit nabídky dvě, popř. jednu, pokud se jedná o lokálního dodavatele/zhotovitele?</a:t>
            </a:r>
          </a:p>
          <a:p>
            <a:pPr marL="0" indent="0">
              <a:buNone/>
            </a:pPr>
            <a:endParaRPr lang="cs-CZ" sz="800" b="1" dirty="0"/>
          </a:p>
          <a:p>
            <a:pPr marL="0" indent="0">
              <a:buNone/>
            </a:pPr>
            <a:r>
              <a:rPr lang="cs-CZ" sz="1800" dirty="0"/>
              <a:t>Stačí doložit jednu další srovnatelnou nabídku při kontrole na místě. </a:t>
            </a:r>
          </a:p>
          <a:p>
            <a:pPr marL="0" indent="0">
              <a:buNone/>
            </a:pPr>
            <a:r>
              <a:rPr lang="cs-CZ" sz="1800" dirty="0"/>
              <a:t>Seznam dokumentace k přímým nákupům/cenový marketing je uveřejněn na stránkách www.szif.cz, konkrétně: https://www.szif.cz/cs/szp23-info </a:t>
            </a:r>
          </a:p>
          <a:p>
            <a:pPr marL="0" indent="0">
              <a:buNone/>
            </a:pPr>
            <a:r>
              <a:rPr lang="cs-CZ" sz="1900" dirty="0"/>
              <a:t>Doporučujeme mít k dispozici porovnání srovnatelných produktů, služeb jako doklad realizace nákupu za ceny v místě a čase obvyklé – např. veřejné nabídky z internetu, ceníkové podklady, e-mailové nabídky z doby realizace přímého nákupu. Zároveň žadatelům doporučujeme mít k dispozici minimálně jednu takovouto „referenční nabídku“ z doby aktualizace Žádosti o dotaci pro případ v budoucnu možného doložení zvolení správného režimu zakázky na straně B3 žádosti. </a:t>
            </a:r>
          </a:p>
          <a:p>
            <a:endParaRPr lang="cs-CZ" sz="1900" dirty="0"/>
          </a:p>
          <a:p>
            <a:endParaRPr lang="cs-CZ" dirty="0"/>
          </a:p>
          <a:p>
            <a:endParaRPr lang="cs-CZ" dirty="0"/>
          </a:p>
          <a:p>
            <a:endParaRPr lang="cs-CZ" dirty="0"/>
          </a:p>
          <a:p>
            <a:endParaRPr lang="cs-CZ" dirty="0"/>
          </a:p>
        </p:txBody>
      </p:sp>
      <p:sp>
        <p:nvSpPr>
          <p:cNvPr id="7" name="Nadpis 1"/>
          <p:cNvSpPr>
            <a:spLocks noGrp="1"/>
          </p:cNvSpPr>
          <p:nvPr>
            <p:ph type="title"/>
          </p:nvPr>
        </p:nvSpPr>
        <p:spPr>
          <a:xfrm>
            <a:off x="859636" y="391886"/>
            <a:ext cx="10515600" cy="552659"/>
          </a:xfrm>
        </p:spPr>
        <p:txBody>
          <a:bodyPr>
            <a:normAutofit/>
          </a:bodyPr>
          <a:lstStyle/>
          <a:p>
            <a:r>
              <a:rPr lang="cs-CZ" sz="2800" b="1" dirty="0">
                <a:latin typeface="+mn-lt"/>
              </a:rPr>
              <a:t>Přímý nákup/cenový marketing</a:t>
            </a:r>
          </a:p>
        </p:txBody>
      </p:sp>
    </p:spTree>
    <p:extLst>
      <p:ext uri="{BB962C8B-B14F-4D97-AF65-F5344CB8AC3E}">
        <p14:creationId xmlns:p14="http://schemas.microsoft.com/office/powerpoint/2010/main" val="252659832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Nadpis 1"/>
          <p:cNvSpPr>
            <a:spLocks noGrp="1"/>
          </p:cNvSpPr>
          <p:nvPr>
            <p:ph type="title"/>
          </p:nvPr>
        </p:nvSpPr>
        <p:spPr>
          <a:xfrm>
            <a:off x="838200" y="548640"/>
            <a:ext cx="10515600" cy="2978331"/>
          </a:xfrm>
        </p:spPr>
        <p:txBody>
          <a:bodyPr>
            <a:normAutofit/>
          </a:bodyPr>
          <a:lstStyle/>
          <a:p>
            <a:r>
              <a:rPr lang="pl-PL" sz="2200" b="1" dirty="0">
                <a:latin typeface="+mn-lt"/>
              </a:rPr>
              <a:t>SEZNAM DOKUMENTACE K PŘÍMÉMU NÁKUPU </a:t>
            </a:r>
            <a:r>
              <a:rPr lang="pl-PL" sz="2200" dirty="0">
                <a:latin typeface="+mn-lt"/>
              </a:rPr>
              <a:t>OD 1. KOLA PŘÍJMU SP SZP 2023 – 2027 </a:t>
            </a:r>
            <a:br>
              <a:rPr lang="pl-PL" sz="2000" dirty="0">
                <a:latin typeface="+mn-lt"/>
              </a:rPr>
            </a:br>
            <a:br>
              <a:rPr lang="pl-PL" sz="2000" dirty="0">
                <a:latin typeface="+mn-lt"/>
              </a:rPr>
            </a:br>
            <a:r>
              <a:rPr lang="cs-CZ" sz="2000" b="1" dirty="0"/>
              <a:t>Zakázky s předpokládanou hodnotou :</a:t>
            </a:r>
            <a:br>
              <a:rPr lang="cs-CZ" sz="2000" b="1" dirty="0"/>
            </a:br>
            <a:r>
              <a:rPr lang="cs-CZ" sz="2000" b="1" dirty="0"/>
              <a:t>- rovnou nebo nižší než - 500 000,- Kč bez DPH nebo </a:t>
            </a:r>
            <a:br>
              <a:rPr lang="cs-CZ" sz="2000" b="1" dirty="0"/>
            </a:br>
            <a:r>
              <a:rPr lang="cs-CZ" sz="2000" b="1" dirty="0"/>
              <a:t>- 2 000 000,- Kč bez DPH v případě zakázky na dodávky a/nebo služby nebo 6 000 000,- Kč bez DPH v případě zakázky na stavební práce, pokud je zakázka zadávána žadatelem/příjemcem dotace, který není veřejným zadavatelem podle § 4 odst. 1 ZZVZ nebo u ostatních zadavatelů dotace poskytovaná na takovou zakázku není vyšší než 50 % peněžních prostředků poskytnutých z rozpočtu veřejného zadavatele, z rozpočtu Evropské unie nebo veřejného rozpočtu cizího státu </a:t>
            </a:r>
            <a:endParaRPr lang="cs-CZ" sz="2000" b="1" dirty="0">
              <a:latin typeface="+mn-lt"/>
            </a:endParaRPr>
          </a:p>
        </p:txBody>
      </p:sp>
      <p:sp>
        <p:nvSpPr>
          <p:cNvPr id="3" name="Zástupný symbol pro obsah 2"/>
          <p:cNvSpPr>
            <a:spLocks noGrp="1"/>
          </p:cNvSpPr>
          <p:nvPr>
            <p:ph idx="1"/>
          </p:nvPr>
        </p:nvSpPr>
        <p:spPr>
          <a:xfrm>
            <a:off x="838200" y="3597310"/>
            <a:ext cx="10515600" cy="2270927"/>
          </a:xfrm>
        </p:spPr>
        <p:txBody>
          <a:bodyPr>
            <a:normAutofit/>
          </a:bodyPr>
          <a:lstStyle/>
          <a:p>
            <a:pPr marL="342900" indent="-342900">
              <a:spcBef>
                <a:spcPts val="600"/>
              </a:spcBef>
              <a:buAutoNum type="arabicPeriod"/>
            </a:pPr>
            <a:r>
              <a:rPr lang="cs-CZ" sz="1800" dirty="0"/>
              <a:t>Aktualizovaný formulář Žádosti o platbu </a:t>
            </a:r>
          </a:p>
          <a:p>
            <a:pPr marL="342900" indent="-342900">
              <a:spcBef>
                <a:spcPts val="600"/>
              </a:spcBef>
              <a:buAutoNum type="arabicPeriod"/>
            </a:pPr>
            <a:r>
              <a:rPr lang="cs-CZ" sz="1800" dirty="0"/>
              <a:t>Účetní/daňový doklad od prodejce (pokud je umožněno Pravidly) /Objednávka (pokud je umožněna Pravidly)/Smlouva s vybraným dodavatelem</a:t>
            </a:r>
          </a:p>
          <a:p>
            <a:pPr marL="342900" indent="-342900">
              <a:spcBef>
                <a:spcPts val="600"/>
              </a:spcBef>
              <a:buAutoNum type="arabicPeriod"/>
            </a:pPr>
            <a:r>
              <a:rPr lang="cs-CZ" sz="1800" dirty="0"/>
              <a:t>Doklad o uveřejnění smlouvy s vybraným dodavatelem v registru smluv dle zákona o registru smluv č. 340/2015 Sb., v případě, že smlouva musí být dle zákona o registru smluv povinně uveřejněna</a:t>
            </a:r>
          </a:p>
          <a:p>
            <a:pPr marL="342900" indent="-342900">
              <a:spcBef>
                <a:spcPts val="600"/>
              </a:spcBef>
              <a:buAutoNum type="arabicPeriod"/>
            </a:pPr>
            <a:r>
              <a:rPr lang="cs-CZ" sz="1800" dirty="0"/>
              <a:t>Podklady pro realizaci zakázky tzv. přímým nákupem  - na případnou výzvu SZIF </a:t>
            </a:r>
          </a:p>
        </p:txBody>
      </p:sp>
    </p:spTree>
    <p:extLst>
      <p:ext uri="{BB962C8B-B14F-4D97-AF65-F5344CB8AC3E}">
        <p14:creationId xmlns:p14="http://schemas.microsoft.com/office/powerpoint/2010/main" val="369207470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Nadpis 1"/>
          <p:cNvSpPr>
            <a:spLocks noGrp="1"/>
          </p:cNvSpPr>
          <p:nvPr>
            <p:ph type="title"/>
          </p:nvPr>
        </p:nvSpPr>
        <p:spPr>
          <a:xfrm>
            <a:off x="838200" y="673240"/>
            <a:ext cx="10515600" cy="3155182"/>
          </a:xfrm>
        </p:spPr>
        <p:txBody>
          <a:bodyPr>
            <a:normAutofit fontScale="90000"/>
          </a:bodyPr>
          <a:lstStyle/>
          <a:p>
            <a:r>
              <a:rPr lang="pl-PL" sz="2200" b="1" dirty="0">
                <a:latin typeface="+mn-lt"/>
              </a:rPr>
              <a:t>SEZNAM DOKUMENTACE K CENOVÉMU MARKETINGU </a:t>
            </a:r>
            <a:r>
              <a:rPr lang="pl-PL" sz="2200" dirty="0">
                <a:latin typeface="+mn-lt"/>
              </a:rPr>
              <a:t>OD 1. KOLA PŘÍJMU SP SZP 2023 - 2027</a:t>
            </a:r>
            <a:r>
              <a:rPr lang="cs-CZ" sz="2200" b="1" dirty="0">
                <a:latin typeface="+mn-lt"/>
              </a:rPr>
              <a:t> </a:t>
            </a:r>
            <a:br>
              <a:rPr lang="cs-CZ" sz="2200" b="1" dirty="0">
                <a:latin typeface="+mn-lt"/>
              </a:rPr>
            </a:br>
            <a:br>
              <a:rPr lang="cs-CZ" sz="2200" b="1" dirty="0">
                <a:latin typeface="+mn-lt"/>
              </a:rPr>
            </a:br>
            <a:r>
              <a:rPr lang="cs-CZ" sz="2200" dirty="0">
                <a:latin typeface="+mn-lt"/>
              </a:rPr>
              <a:t>P</a:t>
            </a:r>
            <a:r>
              <a:rPr lang="cs-CZ" sz="2000" b="1" dirty="0"/>
              <a:t>ředkládají vybraní žadatelé v rámci povinných příloh předkládaných po podání Žádosti o dotaci (formou Aktualizace Žádosti o dotaci), ke kontrole kompletní dokumentaci ke zrealizovanému cenovému marketingu </a:t>
            </a:r>
            <a:br>
              <a:rPr lang="cs-CZ" sz="2000" dirty="0"/>
            </a:br>
            <a:r>
              <a:rPr lang="cs-CZ" sz="2000" dirty="0"/>
              <a:t>pro:</a:t>
            </a:r>
            <a:br>
              <a:rPr lang="cs-CZ" sz="2000" b="1" dirty="0"/>
            </a:br>
            <a:r>
              <a:rPr lang="cs-CZ" sz="2000" b="1" dirty="0"/>
              <a:t>- </a:t>
            </a:r>
            <a:r>
              <a:rPr lang="cs-CZ" sz="2000" dirty="0"/>
              <a:t>Zakázky s předpokládanou hodnotou vyšší než 500 000,- Kč bez DPH a </a:t>
            </a:r>
            <a:br>
              <a:rPr lang="cs-CZ" sz="2000" dirty="0"/>
            </a:br>
            <a:r>
              <a:rPr lang="cs-CZ" sz="2000" dirty="0"/>
              <a:t>- rovnou nebo nižší než 2 000 000,- Kč bez DPH v případě zakázky na dodávky a/nebo služby nebo 6 000 000,- Kč bez DPH v případě zakázky na stavební práce </a:t>
            </a:r>
            <a:br>
              <a:rPr lang="cs-CZ" sz="2000" dirty="0"/>
            </a:br>
            <a:r>
              <a:rPr lang="cs-CZ" sz="2000" b="1" dirty="0"/>
              <a:t>realizované:</a:t>
            </a:r>
            <a:r>
              <a:rPr lang="cs-CZ" sz="2000" dirty="0"/>
              <a:t> </a:t>
            </a:r>
            <a:br>
              <a:rPr lang="cs-CZ" sz="2000" dirty="0"/>
            </a:br>
            <a:r>
              <a:rPr lang="cs-CZ" sz="2000" dirty="0"/>
              <a:t>- žadatelem/příjemcem dotace, který je veřejným zadavatelem podle § 4 odst. 1 ZZVZ nebo </a:t>
            </a:r>
            <a:br>
              <a:rPr lang="cs-CZ" sz="2000" dirty="0"/>
            </a:br>
            <a:r>
              <a:rPr lang="cs-CZ" sz="2000" dirty="0"/>
              <a:t>- zadavatelem, u kterého je dotace poskytovaná na zakázku vyšší než 50 % peněžních prostředků poskytnutých z rozpočtu veřejného zadavatele, z rozpočtu Evropské unie nebo veřejného rozpočtu cizího státu </a:t>
            </a:r>
            <a:endParaRPr lang="cs-CZ" sz="2000" b="1" dirty="0">
              <a:latin typeface="+mn-lt"/>
            </a:endParaRPr>
          </a:p>
        </p:txBody>
      </p:sp>
      <p:sp>
        <p:nvSpPr>
          <p:cNvPr id="5" name="Zástupný symbol pro obsah 2"/>
          <p:cNvSpPr>
            <a:spLocks noGrp="1"/>
          </p:cNvSpPr>
          <p:nvPr>
            <p:ph idx="1"/>
          </p:nvPr>
        </p:nvSpPr>
        <p:spPr>
          <a:xfrm>
            <a:off x="838200" y="3898761"/>
            <a:ext cx="10515600" cy="2278202"/>
          </a:xfrm>
        </p:spPr>
        <p:txBody>
          <a:bodyPr>
            <a:normAutofit lnSpcReduction="10000"/>
          </a:bodyPr>
          <a:lstStyle/>
          <a:p>
            <a:pPr marL="342900" indent="-342900" algn="just">
              <a:buFont typeface="+mj-lt"/>
              <a:buAutoNum type="arabicPeriod"/>
            </a:pPr>
            <a:r>
              <a:rPr lang="cs-CZ" sz="1800" dirty="0"/>
              <a:t>Aktualizovaný formulář Žádosti o dotaci</a:t>
            </a:r>
          </a:p>
          <a:p>
            <a:pPr marL="342900" indent="-342900" algn="just">
              <a:buFont typeface="+mj-lt"/>
              <a:buAutoNum type="arabicPeriod"/>
            </a:pPr>
            <a:r>
              <a:rPr lang="en-US" sz="1800" dirty="0" err="1"/>
              <a:t>Podklady</a:t>
            </a:r>
            <a:r>
              <a:rPr lang="en-US" sz="1800" dirty="0"/>
              <a:t> pro </a:t>
            </a:r>
            <a:r>
              <a:rPr lang="en-US" sz="1800" dirty="0" err="1"/>
              <a:t>vytvoření</a:t>
            </a:r>
            <a:r>
              <a:rPr lang="en-US" sz="1800" dirty="0"/>
              <a:t> </a:t>
            </a:r>
            <a:r>
              <a:rPr lang="en-US" sz="1800" dirty="0" err="1"/>
              <a:t>tabulky</a:t>
            </a:r>
            <a:r>
              <a:rPr lang="en-US" sz="1800" dirty="0"/>
              <a:t> </a:t>
            </a:r>
            <a:r>
              <a:rPr lang="en-US" sz="1800" dirty="0" err="1"/>
              <a:t>cenového</a:t>
            </a:r>
            <a:r>
              <a:rPr lang="en-US" sz="1800" dirty="0"/>
              <a:t> </a:t>
            </a:r>
            <a:r>
              <a:rPr lang="en-US" sz="1800" dirty="0" err="1"/>
              <a:t>marketingu</a:t>
            </a:r>
            <a:r>
              <a:rPr lang="en-US" sz="1800" dirty="0"/>
              <a:t> </a:t>
            </a:r>
            <a:endParaRPr lang="cs-CZ" sz="1800" dirty="0"/>
          </a:p>
          <a:p>
            <a:pPr marL="342900" indent="-342900" algn="just">
              <a:buFont typeface="+mj-lt"/>
              <a:buAutoNum type="arabicPeriod"/>
            </a:pPr>
            <a:r>
              <a:rPr lang="cs-CZ" sz="1800" dirty="0"/>
              <a:t>Smlouva s vybraným dodavatelem </a:t>
            </a:r>
            <a:r>
              <a:rPr lang="cs-CZ" sz="1600" dirty="0"/>
              <a:t>(datum uzavření smlouvy nesmí být před dnem zaregistrování Žádosti o dotaci a zároveň smlouva musí být uzavřena do termínu pro doložení příloh k Žádosti o dotaci dle kapitoly 5.5 Obecných podmínek Pravidel)</a:t>
            </a:r>
          </a:p>
          <a:p>
            <a:pPr marL="342900" indent="-342900" algn="just">
              <a:buFont typeface="+mj-lt"/>
              <a:buAutoNum type="arabicPeriod"/>
            </a:pPr>
            <a:r>
              <a:rPr lang="cs-CZ" sz="1800" dirty="0"/>
              <a:t>Čestné prohlášení vítězného dodavatele, že dodavatel ani kterýkoli z jeho poddodavatelů nespadají mezi subjekty, které jsou v rozporu s mezinárodními sankcemi podle Zákona č. 69/2006 Sb., o provádění mezinárodních sankcí, ve znění pozdějších předpisů.</a:t>
            </a:r>
          </a:p>
        </p:txBody>
      </p:sp>
    </p:spTree>
    <p:extLst>
      <p:ext uri="{BB962C8B-B14F-4D97-AF65-F5344CB8AC3E}">
        <p14:creationId xmlns:p14="http://schemas.microsoft.com/office/powerpoint/2010/main" val="384249574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Nadpis 1"/>
          <p:cNvSpPr>
            <a:spLocks noGrp="1"/>
          </p:cNvSpPr>
          <p:nvPr>
            <p:ph type="title"/>
          </p:nvPr>
        </p:nvSpPr>
        <p:spPr>
          <a:xfrm>
            <a:off x="838200" y="831272"/>
            <a:ext cx="10515600" cy="1600429"/>
          </a:xfrm>
        </p:spPr>
        <p:txBody>
          <a:bodyPr>
            <a:normAutofit/>
          </a:bodyPr>
          <a:lstStyle/>
          <a:p>
            <a:r>
              <a:rPr lang="pl-PL" sz="2200" b="1" dirty="0">
                <a:latin typeface="+mn-lt"/>
              </a:rPr>
              <a:t>SEZNAM DOKUMENTACE Z VÝBĚROVÉHO ŘÍZENÍ </a:t>
            </a:r>
            <a:r>
              <a:rPr lang="pl-PL" sz="2400" dirty="0"/>
              <a:t>(MIMO REŽIM ZÁKONA) OD 1. KOLA PŘÍJMU SP SZP 2023 - 2027 </a:t>
            </a:r>
            <a:r>
              <a:rPr lang="pl-PL" sz="2200" b="1" dirty="0">
                <a:latin typeface="+mn-lt"/>
              </a:rPr>
              <a:t> </a:t>
            </a:r>
            <a:br>
              <a:rPr lang="pl-PL" sz="2200" b="1" dirty="0">
                <a:latin typeface="+mn-lt"/>
              </a:rPr>
            </a:br>
            <a:r>
              <a:rPr lang="cs-CZ" sz="2000" b="1" dirty="0"/>
              <a:t>Předkládají vybraní žadatelé v rámci povinných příloh předkládaných po podání Žádosti o dotaci (formou Aktualizace Žádosti o dotaci), ke kontrole kompletní dokumentaci ke zrealizovanému výběrovému řízení</a:t>
            </a:r>
            <a:endParaRPr lang="cs-CZ" sz="2000" b="1" dirty="0">
              <a:latin typeface="+mn-lt"/>
            </a:endParaRPr>
          </a:p>
        </p:txBody>
      </p:sp>
      <p:sp>
        <p:nvSpPr>
          <p:cNvPr id="3" name="Zástupný symbol pro obsah 2"/>
          <p:cNvSpPr>
            <a:spLocks noGrp="1"/>
          </p:cNvSpPr>
          <p:nvPr>
            <p:ph idx="1"/>
          </p:nvPr>
        </p:nvSpPr>
        <p:spPr>
          <a:xfrm>
            <a:off x="838200" y="2592475"/>
            <a:ext cx="10515600" cy="3584488"/>
          </a:xfrm>
        </p:spPr>
        <p:txBody>
          <a:bodyPr>
            <a:normAutofit fontScale="92500" lnSpcReduction="10000"/>
          </a:bodyPr>
          <a:lstStyle/>
          <a:p>
            <a:pPr marL="457200" indent="-457200" algn="just">
              <a:buFont typeface="+mj-lt"/>
              <a:buAutoNum type="arabicPeriod"/>
            </a:pPr>
            <a:r>
              <a:rPr lang="cs-CZ" sz="1800" dirty="0"/>
              <a:t>Aktualizovaný formulář Žádosti o dotaci </a:t>
            </a:r>
          </a:p>
          <a:p>
            <a:pPr marL="457200" indent="-457200" algn="just">
              <a:buFont typeface="+mj-lt"/>
              <a:buAutoNum type="arabicPeriod"/>
            </a:pPr>
            <a:r>
              <a:rPr lang="cs-CZ" sz="1800" dirty="0"/>
              <a:t>Oznámení o zahájení výběrového řízení/Výzva k podání nabídky - včetně dokladů prokazujících jejich uveřejnění </a:t>
            </a:r>
          </a:p>
          <a:p>
            <a:pPr marL="457200" indent="-457200" algn="just">
              <a:buFont typeface="+mj-lt"/>
              <a:buAutoNum type="arabicPeriod"/>
            </a:pPr>
            <a:r>
              <a:rPr lang="cs-CZ" sz="1800" dirty="0"/>
              <a:t>Zadávací podmínky (zadávací dokumentace)</a:t>
            </a:r>
          </a:p>
          <a:p>
            <a:pPr marL="457200" indent="-457200" algn="just">
              <a:buFont typeface="+mj-lt"/>
              <a:buAutoNum type="arabicPeriod"/>
            </a:pPr>
            <a:r>
              <a:rPr lang="cs-CZ" sz="1800" dirty="0"/>
              <a:t>Nabídky účastníků/dodavatelů</a:t>
            </a:r>
          </a:p>
          <a:p>
            <a:pPr marL="457200" indent="-457200" algn="just">
              <a:buFont typeface="+mj-lt"/>
              <a:buAutoNum type="arabicPeriod"/>
            </a:pPr>
            <a:r>
              <a:rPr lang="cs-CZ" sz="1800" dirty="0"/>
              <a:t>Protokol o otevírání obálek, posouzení a hodnocení nabídek</a:t>
            </a:r>
          </a:p>
          <a:p>
            <a:pPr marL="457200" indent="-457200" algn="just">
              <a:buFont typeface="+mj-lt"/>
              <a:buAutoNum type="arabicPeriod"/>
            </a:pPr>
            <a:r>
              <a:rPr lang="cs-CZ" sz="1800" dirty="0"/>
              <a:t>Prohlášení zadavatele, pověřené osoby nebo členů hodnotící komise o neexistenci střetu zájmů</a:t>
            </a:r>
          </a:p>
          <a:p>
            <a:pPr marL="457200" indent="-457200" algn="just">
              <a:buFont typeface="+mj-lt"/>
              <a:buAutoNum type="arabicPeriod"/>
            </a:pPr>
            <a:r>
              <a:rPr lang="cs-CZ" sz="1800" dirty="0"/>
              <a:t>Oznámení o výsledku výběrového řízení</a:t>
            </a:r>
          </a:p>
          <a:p>
            <a:pPr marL="457200" indent="-457200" algn="just">
              <a:buFont typeface="+mj-lt"/>
              <a:buAutoNum type="arabicPeriod"/>
            </a:pPr>
            <a:r>
              <a:rPr lang="cs-CZ" sz="1800" dirty="0"/>
              <a:t>Podepsaná smlouva s vybraným dodavatelem</a:t>
            </a:r>
          </a:p>
          <a:p>
            <a:pPr marL="457200" indent="-457200" algn="just">
              <a:buFont typeface="+mj-lt"/>
              <a:buAutoNum type="arabicPeriod"/>
            </a:pPr>
            <a:r>
              <a:rPr lang="cs-CZ" sz="1800" dirty="0"/>
              <a:t>Čestné prohlášení vítězného dodavatele, že dodavatel ani kterýkoli z jeho poddodavatelů nespadají mezi subjekty, které jsou v rozporu s mezinárodními sankcemi podle Zákona č. 69/2006 Sb., o provádění mezinárodních sankcí, ve znění pozdějších předpisů.</a:t>
            </a:r>
          </a:p>
        </p:txBody>
      </p:sp>
    </p:spTree>
    <p:extLst>
      <p:ext uri="{BB962C8B-B14F-4D97-AF65-F5344CB8AC3E}">
        <p14:creationId xmlns:p14="http://schemas.microsoft.com/office/powerpoint/2010/main" val="41889971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Nadpis 1"/>
          <p:cNvSpPr>
            <a:spLocks noGrp="1"/>
          </p:cNvSpPr>
          <p:nvPr>
            <p:ph type="title"/>
          </p:nvPr>
        </p:nvSpPr>
        <p:spPr>
          <a:xfrm>
            <a:off x="838200" y="803868"/>
            <a:ext cx="10515600" cy="452175"/>
          </a:xfrm>
        </p:spPr>
        <p:txBody>
          <a:bodyPr>
            <a:normAutofit fontScale="90000"/>
          </a:bodyPr>
          <a:lstStyle/>
          <a:p>
            <a:r>
              <a:rPr lang="cs-CZ" sz="2800" b="1" dirty="0">
                <a:latin typeface="+mn-lt"/>
              </a:rPr>
              <a:t>Nejčastější chyby žadatelů</a:t>
            </a:r>
            <a:endParaRPr lang="cs-CZ" sz="3200" b="1" dirty="0">
              <a:latin typeface="+mn-lt"/>
            </a:endParaRPr>
          </a:p>
        </p:txBody>
      </p:sp>
      <p:sp>
        <p:nvSpPr>
          <p:cNvPr id="3" name="Zástupný symbol pro obsah 2"/>
          <p:cNvSpPr>
            <a:spLocks noGrp="1"/>
          </p:cNvSpPr>
          <p:nvPr>
            <p:ph idx="1"/>
          </p:nvPr>
        </p:nvSpPr>
        <p:spPr>
          <a:xfrm>
            <a:off x="838200" y="1567543"/>
            <a:ext cx="10515600" cy="4411226"/>
          </a:xfrm>
        </p:spPr>
        <p:txBody>
          <a:bodyPr>
            <a:normAutofit/>
          </a:bodyPr>
          <a:lstStyle/>
          <a:p>
            <a:r>
              <a:rPr lang="cs-CZ" sz="1800" dirty="0"/>
              <a:t>Žadatel nesplní povinnost doložit platné a pravomocné opatření stavebního úřadu, které je potřeba pro realizaci projektu, v termínu pro dokládání příloh</a:t>
            </a:r>
          </a:p>
          <a:p>
            <a:r>
              <a:rPr lang="cs-CZ" sz="1800" dirty="0"/>
              <a:t>Žadatel neplní finanční zdraví, přestože součet výdajů v jednotlivých Žádostech o dotaci podaných v jednom kole přesáhl 2 mil. Kč</a:t>
            </a:r>
          </a:p>
          <a:p>
            <a:pPr marL="0" indent="0">
              <a:buNone/>
            </a:pPr>
            <a:r>
              <a:rPr lang="cs-CZ" sz="1800" dirty="0"/>
              <a:t> </a:t>
            </a:r>
            <a:r>
              <a:rPr lang="cs-CZ" sz="1600" dirty="0"/>
              <a:t>Žadatel podá 2 Žádosti o dotaci a později je jedna z Žádostí o dotaci stažena/ukončena/nedoporučena. Žadatel i tak, v případě že hodnota výdajů u obou podaných Žádostí o dotaci přesahuje 2 mil. Kč, má povinnost prokazovat finanční zdraví. </a:t>
            </a:r>
          </a:p>
          <a:p>
            <a:r>
              <a:rPr lang="cs-CZ" sz="1800" dirty="0"/>
              <a:t>V Žádosti o dotaci není dostatečně popsán projektový záměr, nejsou uvedeny konkrétní a měřitelné cíle projektu.</a:t>
            </a:r>
          </a:p>
          <a:p>
            <a:r>
              <a:rPr lang="cs-CZ" sz="1800" dirty="0"/>
              <a:t>Nedostatečná kontrola propojenosti dodavatelů v případě realizace zakázky prostřednictvím cenového marketingu. Propojenost je třeba zkontrolovat kompletně, nikoliv jen do první úrovně.</a:t>
            </a:r>
          </a:p>
          <a:p>
            <a:r>
              <a:rPr lang="cs-CZ" sz="1800" dirty="0"/>
              <a:t>Prohlášení o zařazení podniku do kategorie mikropodniků, malých a středních podniků – žadatelé neuvádějí partnerské a propojené podniky.</a:t>
            </a:r>
          </a:p>
          <a:p>
            <a:r>
              <a:rPr lang="cs-CZ" sz="1800" dirty="0"/>
              <a:t>Neuhrazení výdajů prostřednictvím vlastního účtu žadatele. K uhrazení výdajů nelze využívat bankovní účty jednatelů, rodinných příslušníků apod.</a:t>
            </a:r>
          </a:p>
        </p:txBody>
      </p:sp>
    </p:spTree>
    <p:extLst>
      <p:ext uri="{BB962C8B-B14F-4D97-AF65-F5344CB8AC3E}">
        <p14:creationId xmlns:p14="http://schemas.microsoft.com/office/powerpoint/2010/main" val="260726312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Nadpis 1"/>
          <p:cNvSpPr>
            <a:spLocks noGrp="1"/>
          </p:cNvSpPr>
          <p:nvPr>
            <p:ph type="title"/>
          </p:nvPr>
        </p:nvSpPr>
        <p:spPr>
          <a:xfrm>
            <a:off x="847722" y="663191"/>
            <a:ext cx="10074505" cy="2270928"/>
          </a:xfrm>
        </p:spPr>
        <p:txBody>
          <a:bodyPr>
            <a:normAutofit fontScale="90000"/>
          </a:bodyPr>
          <a:lstStyle/>
          <a:p>
            <a:r>
              <a:rPr lang="cs-CZ" sz="2200" b="1" dirty="0"/>
              <a:t>1. Lze kombinovat jedním projektem MŠ vnitřní i venkovní výdaje (zařízení </a:t>
            </a:r>
            <a:r>
              <a:rPr lang="cs-CZ" sz="2200" b="1" dirty="0" err="1"/>
              <a:t>gastroprovozu</a:t>
            </a:r>
            <a:r>
              <a:rPr lang="cs-CZ" sz="2200" b="1" dirty="0"/>
              <a:t>, podlaha v tělocvičně, venkovní hřiště, sportoviště nebo dopravní hřiště, herní prvky v kombinaci s vnitřním vybavením školky)? </a:t>
            </a:r>
            <a:br>
              <a:rPr lang="cs-CZ" sz="2200" b="1" dirty="0"/>
            </a:br>
            <a:br>
              <a:rPr lang="cs-CZ" sz="2000" b="1" dirty="0"/>
            </a:br>
            <a:r>
              <a:rPr lang="cs-CZ" sz="2000" dirty="0"/>
              <a:t>V rámci </a:t>
            </a:r>
            <a:r>
              <a:rPr lang="cs-CZ" sz="2000" dirty="0" err="1"/>
              <a:t>Fiche</a:t>
            </a:r>
            <a:r>
              <a:rPr lang="cs-CZ" sz="2000" dirty="0"/>
              <a:t> lze různě kombinovat aktivity (musí být v rámci </a:t>
            </a:r>
            <a:r>
              <a:rPr lang="cs-CZ" sz="2000" dirty="0" err="1"/>
              <a:t>Fiche</a:t>
            </a:r>
            <a:r>
              <a:rPr lang="cs-CZ" sz="2000" dirty="0"/>
              <a:t> MAS umožněny), lze také kombinovat vybavení pro vnitřní (tělocvična, jídelna) i venkovní prostory (sportoviště, hřiště), nebo lze kombinovat různé výdaje v jedné aktivitě. </a:t>
            </a:r>
            <a:br>
              <a:rPr lang="cs-CZ" sz="2000" dirty="0"/>
            </a:br>
            <a:endParaRPr lang="cs-CZ" sz="2000" b="1" dirty="0"/>
          </a:p>
        </p:txBody>
      </p:sp>
      <p:sp>
        <p:nvSpPr>
          <p:cNvPr id="3" name="Zástupný symbol pro obsah 2"/>
          <p:cNvSpPr>
            <a:spLocks noGrp="1"/>
          </p:cNvSpPr>
          <p:nvPr>
            <p:ph idx="1"/>
          </p:nvPr>
        </p:nvSpPr>
        <p:spPr>
          <a:xfrm>
            <a:off x="890686" y="3537019"/>
            <a:ext cx="9988579" cy="1879043"/>
          </a:xfrm>
        </p:spPr>
        <p:txBody>
          <a:bodyPr>
            <a:normAutofit/>
          </a:bodyPr>
          <a:lstStyle/>
          <a:p>
            <a:pPr marL="0" lvl="0" indent="0">
              <a:buNone/>
            </a:pPr>
            <a:r>
              <a:rPr lang="cs-CZ" sz="2000" b="1" dirty="0"/>
              <a:t>2. Lze kombinovat jedním projektem vybavení pro místní rybáře a fotbalisty a vybavení sportoviště / kabiny a vybavení pro obec do společenského sálu? </a:t>
            </a:r>
          </a:p>
          <a:p>
            <a:pPr marL="0" lvl="0" indent="0">
              <a:buNone/>
            </a:pPr>
            <a:endParaRPr lang="cs-CZ" sz="1800" b="1" dirty="0"/>
          </a:p>
          <a:p>
            <a:pPr marL="0" lvl="0" indent="0">
              <a:buNone/>
            </a:pPr>
            <a:r>
              <a:rPr lang="cs-CZ" sz="1800" dirty="0">
                <a:latin typeface="+mj-lt"/>
              </a:rPr>
              <a:t>Kombinace jsou možné, pokud je stejný žadatel. Pokud je žadatelem obec, lze pořídit vybavení pro spolky, které budou předmět projektu provozovat. </a:t>
            </a:r>
            <a:endParaRPr lang="cs-CZ" sz="1800" b="1" dirty="0">
              <a:latin typeface="+mj-lt"/>
            </a:endParaRPr>
          </a:p>
        </p:txBody>
      </p:sp>
    </p:spTree>
    <p:extLst>
      <p:ext uri="{BB962C8B-B14F-4D97-AF65-F5344CB8AC3E}">
        <p14:creationId xmlns:p14="http://schemas.microsoft.com/office/powerpoint/2010/main" val="159433506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Nadpis 1"/>
          <p:cNvSpPr>
            <a:spLocks noGrp="1"/>
          </p:cNvSpPr>
          <p:nvPr>
            <p:ph type="title"/>
          </p:nvPr>
        </p:nvSpPr>
        <p:spPr>
          <a:xfrm>
            <a:off x="838200" y="365125"/>
            <a:ext cx="10515600" cy="1755077"/>
          </a:xfrm>
        </p:spPr>
        <p:txBody>
          <a:bodyPr>
            <a:normAutofit/>
          </a:bodyPr>
          <a:lstStyle/>
          <a:p>
            <a:br>
              <a:rPr lang="cs-CZ" dirty="0"/>
            </a:br>
            <a:endParaRPr lang="cs-CZ" dirty="0"/>
          </a:p>
        </p:txBody>
      </p:sp>
      <p:sp>
        <p:nvSpPr>
          <p:cNvPr id="3" name="Zástupný symbol pro obsah 2"/>
          <p:cNvSpPr>
            <a:spLocks noGrp="1"/>
          </p:cNvSpPr>
          <p:nvPr>
            <p:ph idx="1"/>
          </p:nvPr>
        </p:nvSpPr>
        <p:spPr>
          <a:xfrm>
            <a:off x="838200" y="1034981"/>
            <a:ext cx="10515600" cy="5141982"/>
          </a:xfrm>
        </p:spPr>
        <p:txBody>
          <a:bodyPr>
            <a:normAutofit/>
          </a:bodyPr>
          <a:lstStyle/>
          <a:p>
            <a:pPr marL="0" indent="0">
              <a:buNone/>
            </a:pPr>
            <a:r>
              <a:rPr lang="cs-CZ" sz="2000" b="1" dirty="0"/>
              <a:t>3. Kavárna provozovaná spolkem jako hospodářská činnost – výběr </a:t>
            </a:r>
            <a:r>
              <a:rPr lang="cs-CZ" sz="2000" b="1" dirty="0" err="1"/>
              <a:t>Fiche</a:t>
            </a:r>
            <a:r>
              <a:rPr lang="cs-CZ" sz="2000" b="1" dirty="0"/>
              <a:t>.</a:t>
            </a:r>
          </a:p>
          <a:p>
            <a:pPr marL="0" indent="0">
              <a:buNone/>
            </a:pPr>
            <a:r>
              <a:rPr lang="cs-CZ" sz="1800" dirty="0"/>
              <a:t>V případě, že se jedná o výdaj sloužící POUZE k hospodářské činnosti spolku, doporučujeme vybrat podnikatelskou </a:t>
            </a:r>
            <a:r>
              <a:rPr lang="cs-CZ" sz="1800" dirty="0" err="1"/>
              <a:t>Fichi</a:t>
            </a:r>
            <a:r>
              <a:rPr lang="cs-CZ" sz="1800" dirty="0"/>
              <a:t> (</a:t>
            </a:r>
            <a:r>
              <a:rPr lang="cs-CZ" sz="1800" dirty="0" err="1"/>
              <a:t>Fiche</a:t>
            </a:r>
            <a:r>
              <a:rPr lang="cs-CZ" sz="1800" dirty="0"/>
              <a:t> 3 nebo 4). Pokud bude předmět projektu využíván pro hlavní činnost spolku a současně i pro hospodářskou činnost, lze jej financovat z </a:t>
            </a:r>
            <a:r>
              <a:rPr lang="cs-CZ" sz="1800" dirty="0" err="1"/>
              <a:t>Fiche</a:t>
            </a:r>
            <a:r>
              <a:rPr lang="cs-CZ" sz="1800" dirty="0"/>
              <a:t> 5. </a:t>
            </a:r>
          </a:p>
          <a:p>
            <a:pPr marL="0" indent="0">
              <a:buNone/>
            </a:pPr>
            <a:endParaRPr lang="cs-CZ" sz="1800" dirty="0"/>
          </a:p>
          <a:p>
            <a:pPr marL="0" indent="0">
              <a:buNone/>
            </a:pPr>
            <a:r>
              <a:rPr lang="cs-CZ" sz="2000" b="1" dirty="0"/>
              <a:t>4.</a:t>
            </a:r>
            <a:r>
              <a:rPr lang="cs-CZ" sz="2000" dirty="0"/>
              <a:t> </a:t>
            </a:r>
            <a:r>
              <a:rPr lang="cs-CZ" sz="2000" b="1" dirty="0"/>
              <a:t>Lze podpořit rekonstrukci autobusové zastávky, veřejné prostranství (</a:t>
            </a:r>
            <a:r>
              <a:rPr lang="cs-CZ" sz="2000" b="1" dirty="0" err="1"/>
              <a:t>mlatový</a:t>
            </a:r>
            <a:r>
              <a:rPr lang="cs-CZ" sz="2000" b="1" dirty="0"/>
              <a:t> chodník), či stavbu nové márnice, kdy žadatelem je obec. </a:t>
            </a:r>
            <a:endParaRPr lang="cs-CZ" sz="1800" b="1" dirty="0"/>
          </a:p>
          <a:p>
            <a:pPr marL="0" indent="0">
              <a:buNone/>
            </a:pPr>
            <a:r>
              <a:rPr lang="cs-CZ" sz="1800" dirty="0"/>
              <a:t>Způsobilým výdajem jsou i zastávky veřejné dopravy nebo márnice v rámci hřbitova. Veřejné prostranství, které není v Pravidly povolených prostorech, není způsobilé.  </a:t>
            </a:r>
            <a:endParaRPr lang="cs-CZ" sz="2000" dirty="0"/>
          </a:p>
          <a:p>
            <a:pPr marL="0" indent="0">
              <a:buNone/>
            </a:pPr>
            <a:endParaRPr lang="cs-CZ" sz="1800" dirty="0"/>
          </a:p>
          <a:p>
            <a:pPr marL="0" indent="0">
              <a:buNone/>
            </a:pPr>
            <a:r>
              <a:rPr lang="cs-CZ" sz="2000" b="1" dirty="0"/>
              <a:t>5. Je způsobilá výstavba altánu, která bude sloužit místo stávajícího pódia pro kulturní a společenské akce na zahradě kulturního centra? </a:t>
            </a:r>
            <a:endParaRPr lang="cs-CZ" sz="1800" b="1" dirty="0"/>
          </a:p>
          <a:p>
            <a:pPr marL="0" indent="0">
              <a:buNone/>
            </a:pPr>
            <a:r>
              <a:rPr lang="cs-CZ" sz="2000" dirty="0"/>
              <a:t>Jedná-li se o zařízení sloužící pro kulturní akce, jedná se o kulturní zařízení a projekt je způsobilý. </a:t>
            </a:r>
          </a:p>
          <a:p>
            <a:pPr marL="0" indent="0">
              <a:buNone/>
            </a:pPr>
            <a:endParaRPr lang="cs-CZ" sz="2000" b="1" dirty="0"/>
          </a:p>
          <a:p>
            <a:pPr marL="0" indent="0">
              <a:buNone/>
            </a:pPr>
            <a:endParaRPr lang="cs-CZ" sz="2000" b="1" dirty="0"/>
          </a:p>
        </p:txBody>
      </p:sp>
    </p:spTree>
    <p:extLst>
      <p:ext uri="{BB962C8B-B14F-4D97-AF65-F5344CB8AC3E}">
        <p14:creationId xmlns:p14="http://schemas.microsoft.com/office/powerpoint/2010/main" val="189693536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Nadpis 1"/>
          <p:cNvSpPr>
            <a:spLocks noGrp="1"/>
          </p:cNvSpPr>
          <p:nvPr>
            <p:ph type="title"/>
          </p:nvPr>
        </p:nvSpPr>
        <p:spPr>
          <a:xfrm>
            <a:off x="838200" y="532562"/>
            <a:ext cx="10515600" cy="5406013"/>
          </a:xfrm>
        </p:spPr>
        <p:txBody>
          <a:bodyPr>
            <a:normAutofit/>
          </a:bodyPr>
          <a:lstStyle/>
          <a:p>
            <a:br>
              <a:rPr lang="cs-CZ" b="1" dirty="0"/>
            </a:br>
            <a:br>
              <a:rPr lang="cs-CZ" b="1" dirty="0"/>
            </a:br>
            <a:endParaRPr lang="cs-CZ" sz="3600" b="1" dirty="0"/>
          </a:p>
        </p:txBody>
      </p:sp>
      <p:sp>
        <p:nvSpPr>
          <p:cNvPr id="3" name="Zástupný symbol pro obsah 2"/>
          <p:cNvSpPr>
            <a:spLocks noGrp="1"/>
          </p:cNvSpPr>
          <p:nvPr>
            <p:ph idx="1"/>
          </p:nvPr>
        </p:nvSpPr>
        <p:spPr>
          <a:xfrm>
            <a:off x="838200" y="964642"/>
            <a:ext cx="10657114" cy="4973933"/>
          </a:xfrm>
        </p:spPr>
        <p:txBody>
          <a:bodyPr>
            <a:normAutofit/>
          </a:bodyPr>
          <a:lstStyle/>
          <a:p>
            <a:pPr marL="0" indent="0">
              <a:buNone/>
            </a:pPr>
            <a:r>
              <a:rPr lang="cs-CZ" sz="2000" b="1" dirty="0"/>
              <a:t>6. Žadatel by rád vybudoval nové dětské hřiště na pozemku, který je ve vlastnictví žadatele (obec). Je možné na dětské hřiště pořídit kryté posezení v podobě dřevěného altánu? Je pořízení herních prvků vázáno na veřejné prostranství? </a:t>
            </a:r>
          </a:p>
          <a:p>
            <a:pPr marL="0" indent="0">
              <a:buNone/>
            </a:pPr>
            <a:r>
              <a:rPr lang="cs-CZ" sz="1800" dirty="0"/>
              <a:t>Dětská hřiště/sportoviště se mohou nacházet jak v </a:t>
            </a:r>
            <a:r>
              <a:rPr lang="cs-CZ" sz="1800" dirty="0" err="1"/>
              <a:t>intravilánu</a:t>
            </a:r>
            <a:r>
              <a:rPr lang="cs-CZ" sz="1800" dirty="0"/>
              <a:t>, tak i </a:t>
            </a:r>
            <a:r>
              <a:rPr lang="cs-CZ" sz="1800" dirty="0" err="1"/>
              <a:t>extravilánu</a:t>
            </a:r>
            <a:r>
              <a:rPr lang="cs-CZ" sz="1800" dirty="0"/>
              <a:t> a nejsou vázány na veřejné prostranství. Součástí projektu může být související zázemí, které není taxativně vymezeno, tedy lze pořídit např. i kryté posezení.</a:t>
            </a:r>
          </a:p>
          <a:p>
            <a:pPr marL="0" indent="0">
              <a:buNone/>
            </a:pPr>
            <a:endParaRPr lang="cs-CZ" sz="900" dirty="0"/>
          </a:p>
          <a:p>
            <a:pPr marL="0" indent="0">
              <a:buNone/>
            </a:pPr>
            <a:r>
              <a:rPr lang="cs-CZ" sz="2000" b="1" dirty="0"/>
              <a:t>7. Prostor pro separaci odpadu – lze v rámci této aktivity vybudovat sběrná místa ve kterékoliv části obce? Jsou nějaké vyloučené aktivity? Je stanoven nějaký limit na prostor, budování a pořízení? Lze v rámci projektu pořídit pouze kontejnery/popelnice? Lze podpořit plochu, kde bude ukládán biologický odpad?</a:t>
            </a:r>
          </a:p>
          <a:p>
            <a:pPr marL="0" indent="0">
              <a:buNone/>
            </a:pPr>
            <a:r>
              <a:rPr lang="cs-CZ" sz="1800" dirty="0"/>
              <a:t>Pravidla stanovují, co je prostorem pro separaci odpadů myšleno a co je možné podpořit. Jedná se o zpevněnou plochu určenou pro ukládání jakéhokoli komunálního odpadu, tedy i biologicky rozložitelného odpadu. Prostor pro separaci odpadu se může nacházet jak v </a:t>
            </a:r>
            <a:r>
              <a:rPr lang="cs-CZ" sz="1800" dirty="0" err="1"/>
              <a:t>intravilánu</a:t>
            </a:r>
            <a:r>
              <a:rPr lang="cs-CZ" sz="1800" dirty="0"/>
              <a:t>, tak v </a:t>
            </a:r>
            <a:r>
              <a:rPr lang="cs-CZ" sz="1800" dirty="0" err="1"/>
              <a:t>extravilánu</a:t>
            </a:r>
            <a:r>
              <a:rPr lang="cs-CZ" sz="1800" dirty="0"/>
              <a:t>. Na stavební práce jsou stanoveny limity katalogy stavebních prací a materiálu. Sledována je i přiměřenost výdajů. Lze pořídit i jen nádoby na odpad, které jsou ve vlastnictví žadatele. </a:t>
            </a:r>
            <a:endParaRPr lang="cs-CZ" sz="1800" b="1" dirty="0"/>
          </a:p>
        </p:txBody>
      </p:sp>
    </p:spTree>
    <p:extLst>
      <p:ext uri="{BB962C8B-B14F-4D97-AF65-F5344CB8AC3E}">
        <p14:creationId xmlns:p14="http://schemas.microsoft.com/office/powerpoint/2010/main" val="156568859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Nadpis 3"/>
          <p:cNvSpPr>
            <a:spLocks noGrp="1"/>
          </p:cNvSpPr>
          <p:nvPr>
            <p:ph type="title"/>
          </p:nvPr>
        </p:nvSpPr>
        <p:spPr>
          <a:xfrm>
            <a:off x="838200" y="365125"/>
            <a:ext cx="10515600" cy="5332290"/>
          </a:xfrm>
        </p:spPr>
        <p:txBody>
          <a:bodyPr>
            <a:normAutofit/>
          </a:bodyPr>
          <a:lstStyle/>
          <a:p>
            <a:r>
              <a:rPr lang="cs-CZ" sz="2000" b="1" dirty="0">
                <a:latin typeface="+mn-lt"/>
              </a:rPr>
              <a:t>8. Je možné požádat o drtič odpadů ve sběrném dvoře?</a:t>
            </a:r>
            <a:br>
              <a:rPr lang="cs-CZ" sz="2000" b="1" dirty="0">
                <a:latin typeface="+mn-lt"/>
              </a:rPr>
            </a:br>
            <a:br>
              <a:rPr lang="cs-CZ" sz="2000" b="1" dirty="0"/>
            </a:br>
            <a:r>
              <a:rPr lang="cs-CZ" sz="1800" dirty="0"/>
              <a:t>V rámci prostoru pro separaci odpadu není způsobilá technologie či technika (jen odpadní nádoby). Drtič odpadů nesplňuje definici komunální techniky. Drtič je tedy nezpůsobilým výdajem.</a:t>
            </a:r>
            <a:br>
              <a:rPr lang="cs-CZ" sz="1800" dirty="0"/>
            </a:br>
            <a:br>
              <a:rPr lang="cs-CZ" sz="2000" dirty="0"/>
            </a:br>
            <a:r>
              <a:rPr lang="cs-CZ" sz="2000" b="1" dirty="0">
                <a:latin typeface="+mn-lt"/>
              </a:rPr>
              <a:t>9. Lze v rámci komunální techniky pořídit hydraulickou ruku a nosič kontejnerů?</a:t>
            </a:r>
            <a:br>
              <a:rPr lang="cs-CZ" sz="2000" b="1" dirty="0">
                <a:latin typeface="+mn-lt"/>
              </a:rPr>
            </a:br>
            <a:br>
              <a:rPr lang="cs-CZ" sz="1800" b="1" dirty="0"/>
            </a:br>
            <a:r>
              <a:rPr lang="cs-CZ" sz="1800" dirty="0"/>
              <a:t>Podpořit lze komunální techniku k Pravidly vyjmenovaným účelům, pokud tato technika slouží pro dané účely (např. k úpravě komunálních ploch, či pro svoz odpadu), tak je způsobilá. </a:t>
            </a:r>
            <a:br>
              <a:rPr lang="cs-CZ" sz="1800" dirty="0"/>
            </a:br>
            <a:br>
              <a:rPr lang="cs-CZ" sz="1800" dirty="0"/>
            </a:br>
            <a:r>
              <a:rPr lang="cs-CZ" sz="2000" b="1" dirty="0">
                <a:latin typeface="+mn-lt"/>
              </a:rPr>
              <a:t>10. Svazek obcí by si jako komunální techniku chtěl pořídit stroj na opravu místních komunikací. Lze takový stroj považovat za komunální techniku? Jedná se jak o ruční stroje od řezaček asfaltu, frézy asfaltového povrchu, asfaltéry, pěchy, až po velké multifunkční stroje. </a:t>
            </a:r>
            <a:br>
              <a:rPr lang="cs-CZ" sz="2000" b="1" dirty="0">
                <a:latin typeface="+mn-lt"/>
              </a:rPr>
            </a:br>
            <a:br>
              <a:rPr lang="cs-CZ" sz="1800" b="1" dirty="0"/>
            </a:br>
            <a:r>
              <a:rPr lang="cs-CZ" sz="1800" dirty="0"/>
              <a:t>Komunální technika dle Pravidel může sloužit i pro úpravu silnic a chodníků, tedy stroje na opravu místních komunikací naplňují účel a lze je podpořit v rámci </a:t>
            </a:r>
            <a:r>
              <a:rPr lang="cs-CZ" sz="1800" dirty="0" err="1"/>
              <a:t>Fiche</a:t>
            </a:r>
            <a:r>
              <a:rPr lang="cs-CZ" sz="1800" dirty="0"/>
              <a:t> 5. </a:t>
            </a:r>
            <a:endParaRPr lang="cs-CZ" sz="1800" b="1" dirty="0"/>
          </a:p>
        </p:txBody>
      </p:sp>
    </p:spTree>
    <p:extLst>
      <p:ext uri="{BB962C8B-B14F-4D97-AF65-F5344CB8AC3E}">
        <p14:creationId xmlns:p14="http://schemas.microsoft.com/office/powerpoint/2010/main" val="316446326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Nadpis 1"/>
          <p:cNvSpPr txBox="1">
            <a:spLocks/>
          </p:cNvSpPr>
          <p:nvPr/>
        </p:nvSpPr>
        <p:spPr>
          <a:xfrm>
            <a:off x="1047172" y="748144"/>
            <a:ext cx="10515600" cy="4808594"/>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cs-CZ" sz="3600" b="1" dirty="0"/>
          </a:p>
        </p:txBody>
      </p:sp>
      <p:sp>
        <p:nvSpPr>
          <p:cNvPr id="6" name="Nadpis 5"/>
          <p:cNvSpPr>
            <a:spLocks noGrp="1"/>
          </p:cNvSpPr>
          <p:nvPr>
            <p:ph type="title"/>
          </p:nvPr>
        </p:nvSpPr>
        <p:spPr>
          <a:xfrm>
            <a:off x="838200" y="643095"/>
            <a:ext cx="10515600" cy="5225142"/>
          </a:xfrm>
        </p:spPr>
        <p:txBody>
          <a:bodyPr>
            <a:normAutofit/>
          </a:bodyPr>
          <a:lstStyle/>
          <a:p>
            <a:r>
              <a:rPr lang="cs-CZ" sz="2000" b="1" dirty="0">
                <a:latin typeface="+mn-lt"/>
              </a:rPr>
              <a:t>11. Obce si pod pojmem frézy v Pravidlech představují nejrůznější stroje. Jsou způsobilé všechny frézy (sněžná, pařezová, půdní, fréza na silnice)?</a:t>
            </a:r>
            <a:br>
              <a:rPr lang="cs-CZ" sz="2000" b="1" dirty="0">
                <a:latin typeface="+mn-lt"/>
              </a:rPr>
            </a:br>
            <a:br>
              <a:rPr lang="cs-CZ" sz="1800" b="1" dirty="0">
                <a:latin typeface="+mn-lt"/>
              </a:rPr>
            </a:br>
            <a:r>
              <a:rPr lang="cs-CZ" sz="1800" dirty="0"/>
              <a:t>Technika, která slouží pro Pravidly uvedené účely (např. pro zimní údržbu, úpravu komunálních ploch a silnic), je způsobilá. Všechny vyjmenované stroje lze využít na veřejném prostranstvím.</a:t>
            </a:r>
            <a:br>
              <a:rPr lang="cs-CZ" sz="1800" dirty="0"/>
            </a:br>
            <a:br>
              <a:rPr lang="cs-CZ" sz="1800" dirty="0"/>
            </a:br>
            <a:r>
              <a:rPr lang="cs-CZ" sz="2000" b="1" dirty="0">
                <a:latin typeface="+mn-lt"/>
              </a:rPr>
              <a:t>12. Je způsobilý výdaj na stavbu posedů pro myslivce? </a:t>
            </a:r>
            <a:r>
              <a:rPr lang="cs-CZ" sz="2000" b="1" dirty="0" err="1">
                <a:latin typeface="+mn-lt"/>
              </a:rPr>
              <a:t>Fiche</a:t>
            </a:r>
            <a:r>
              <a:rPr lang="cs-CZ" sz="2000" b="1" dirty="0">
                <a:latin typeface="+mn-lt"/>
              </a:rPr>
              <a:t> 6 ekologická stabilita – regulace např. divočáků?</a:t>
            </a:r>
            <a:br>
              <a:rPr lang="cs-CZ" sz="2000" b="1" dirty="0">
                <a:latin typeface="+mn-lt"/>
              </a:rPr>
            </a:br>
            <a:br>
              <a:rPr lang="cs-CZ" sz="1800" b="1" dirty="0">
                <a:latin typeface="+mn-lt"/>
              </a:rPr>
            </a:br>
            <a:r>
              <a:rPr lang="cs-CZ" sz="1800" dirty="0"/>
              <a:t>Ve </a:t>
            </a:r>
            <a:r>
              <a:rPr lang="cs-CZ" sz="1800" dirty="0" err="1"/>
              <a:t>Fichi</a:t>
            </a:r>
            <a:r>
              <a:rPr lang="cs-CZ" sz="1800" dirty="0"/>
              <a:t> 6 není zřejmé, kam by chtěl žadatel daný výdaj zařadit, o ÚSES se nejedná. Lze akceptovat jako vybavení pro spolkovou činnost myslivců ve </a:t>
            </a:r>
            <a:r>
              <a:rPr lang="cs-CZ" sz="1800" dirty="0" err="1"/>
              <a:t>Fichi</a:t>
            </a:r>
            <a:r>
              <a:rPr lang="cs-CZ" sz="1800" dirty="0"/>
              <a:t> 5. </a:t>
            </a:r>
            <a:br>
              <a:rPr lang="cs-CZ" sz="1800" dirty="0"/>
            </a:br>
            <a:br>
              <a:rPr lang="cs-CZ" sz="1800" dirty="0"/>
            </a:br>
            <a:r>
              <a:rPr lang="cs-CZ" sz="2000" b="1" dirty="0">
                <a:latin typeface="+mn-lt"/>
              </a:rPr>
              <a:t>13. Lze v rámci drobných kulturních památek realizovat projekty na zapsané kulturní památky či na nezapsané? </a:t>
            </a:r>
            <a:br>
              <a:rPr lang="cs-CZ" sz="2000" b="1" dirty="0">
                <a:latin typeface="+mn-lt"/>
              </a:rPr>
            </a:br>
            <a:br>
              <a:rPr lang="cs-CZ" sz="2000" b="1" dirty="0">
                <a:latin typeface="+mn-lt"/>
              </a:rPr>
            </a:br>
            <a:r>
              <a:rPr lang="cs-CZ" sz="1800" dirty="0"/>
              <a:t>Podpořit lze drobné památky místního významu bez rozdílu, zda se jedná o zapsané kulturní památky, nebo ne. Opakujeme, že při stanovení naplnění pojmu „drobné památky“ vycházíme z Metodiky dokumentace drobných památek (https://www.npu.cz/publikace/metodika-dokumentace-drobnych-pamatek.pdf), kde je stanovena definice. </a:t>
            </a:r>
            <a:endParaRPr lang="cs-CZ" sz="1800" b="1" dirty="0">
              <a:latin typeface="+mn-lt"/>
            </a:endParaRPr>
          </a:p>
        </p:txBody>
      </p:sp>
    </p:spTree>
    <p:extLst>
      <p:ext uri="{BB962C8B-B14F-4D97-AF65-F5344CB8AC3E}">
        <p14:creationId xmlns:p14="http://schemas.microsoft.com/office/powerpoint/2010/main" val="374489116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Nadpis 1"/>
          <p:cNvSpPr>
            <a:spLocks noGrp="1"/>
          </p:cNvSpPr>
          <p:nvPr>
            <p:ph type="title"/>
          </p:nvPr>
        </p:nvSpPr>
        <p:spPr>
          <a:xfrm>
            <a:off x="838200" y="673240"/>
            <a:ext cx="10515600" cy="5767753"/>
          </a:xfrm>
        </p:spPr>
        <p:txBody>
          <a:bodyPr>
            <a:normAutofit/>
          </a:bodyPr>
          <a:lstStyle/>
          <a:p>
            <a:r>
              <a:rPr lang="cs-CZ" sz="2000" b="1" dirty="0">
                <a:latin typeface="+mn-lt"/>
              </a:rPr>
              <a:t>14. Lze v rámci spolkového zařízení ve </a:t>
            </a:r>
            <a:r>
              <a:rPr lang="cs-CZ" sz="2000" b="1" dirty="0" err="1">
                <a:latin typeface="+mn-lt"/>
              </a:rPr>
              <a:t>Fichi</a:t>
            </a:r>
            <a:r>
              <a:rPr lang="cs-CZ" sz="2000" b="1" dirty="0">
                <a:latin typeface="+mn-lt"/>
              </a:rPr>
              <a:t> č. 5 kompletně zařídit kuchyň? Tzn. kuchyň na míru včetně vybavení, např. lednice, mikrovlnka? Nebo zde platí nějaká omezení?</a:t>
            </a:r>
            <a:br>
              <a:rPr lang="cs-CZ" sz="1800" dirty="0">
                <a:latin typeface="+mn-lt"/>
              </a:rPr>
            </a:br>
            <a:br>
              <a:rPr lang="cs-CZ" sz="1800" dirty="0">
                <a:latin typeface="+mn-lt"/>
              </a:rPr>
            </a:br>
            <a:r>
              <a:rPr lang="cs-CZ" sz="1800" dirty="0"/>
              <a:t>Slouží-li kuchyňka pro spolkovou činnost nebo jako zázemí pro spolkové zařízení, je způsobilým výdajem. Limity nyní nejsou Pravidly stanoveny. </a:t>
            </a:r>
            <a:br>
              <a:rPr lang="cs-CZ" sz="1800" dirty="0"/>
            </a:br>
            <a:br>
              <a:rPr lang="cs-CZ" sz="1800" dirty="0"/>
            </a:br>
            <a:r>
              <a:rPr lang="cs-CZ" sz="2200" b="1" dirty="0">
                <a:latin typeface="+mn-lt"/>
              </a:rPr>
              <a:t>15. Lze dle Pravidel podpořit vzduchotechniku ve školní jídelně? </a:t>
            </a:r>
            <a:br>
              <a:rPr lang="cs-CZ" sz="2200" b="1" dirty="0">
                <a:latin typeface="+mn-lt"/>
              </a:rPr>
            </a:br>
            <a:br>
              <a:rPr lang="cs-CZ" sz="1800" dirty="0"/>
            </a:br>
            <a:r>
              <a:rPr lang="cs-CZ" sz="1800" dirty="0"/>
              <a:t>Lze podpořit.</a:t>
            </a:r>
            <a:br>
              <a:rPr lang="cs-CZ" sz="1800" dirty="0"/>
            </a:br>
            <a:br>
              <a:rPr lang="cs-CZ" sz="1800" dirty="0"/>
            </a:br>
            <a:r>
              <a:rPr lang="cs-CZ" sz="2000" b="1" dirty="0">
                <a:latin typeface="+mn-lt"/>
              </a:rPr>
              <a:t>16. Musí mít žadatel činnost, na kterou žádá dotaci, zapsanou v RES, resp. v ŽL k datu podání žádosti o platbu? </a:t>
            </a:r>
            <a:br>
              <a:rPr lang="cs-CZ" sz="2000" b="1" dirty="0">
                <a:latin typeface="+mn-lt"/>
              </a:rPr>
            </a:br>
            <a:br>
              <a:rPr lang="cs-CZ" sz="2000" b="1" dirty="0">
                <a:latin typeface="+mn-lt"/>
              </a:rPr>
            </a:br>
            <a:r>
              <a:rPr lang="cs-CZ" sz="1800" dirty="0"/>
              <a:t>Žadatel musí mít odpovídající podnikatelskou činnost zapsanou v Živnostenském listu (v RES nemusí mít odpovídající CZ-NACE). </a:t>
            </a:r>
            <a:br>
              <a:rPr lang="cs-CZ" sz="1800" dirty="0"/>
            </a:br>
            <a:br>
              <a:rPr lang="cs-CZ" sz="1800" dirty="0"/>
            </a:br>
            <a:r>
              <a:rPr lang="cs-CZ" sz="2000" b="1" dirty="0">
                <a:latin typeface="+mn-lt"/>
              </a:rPr>
              <a:t>17. Obec chce pořídit čtyřkolku pro odvoz posekané trávy a svoz odpadků z odpadkových koš, na odklizení sněhu a čištění chodníků? </a:t>
            </a:r>
            <a:br>
              <a:rPr lang="cs-CZ" sz="2000" b="1" dirty="0">
                <a:latin typeface="+mn-lt"/>
              </a:rPr>
            </a:br>
            <a:br>
              <a:rPr lang="cs-CZ" sz="1800" dirty="0"/>
            </a:br>
            <a:r>
              <a:rPr lang="cs-CZ" sz="1800" dirty="0"/>
              <a:t>Technika pro péči o komunální plochy a chodníky, pro svoz odpadu, či pro zimní údržbu je způsobilá. </a:t>
            </a:r>
            <a:br>
              <a:rPr lang="cs-CZ" sz="1800" dirty="0"/>
            </a:br>
            <a:endParaRPr lang="cs-CZ" sz="1800" b="1" dirty="0">
              <a:latin typeface="+mn-lt"/>
            </a:endParaRPr>
          </a:p>
        </p:txBody>
      </p:sp>
    </p:spTree>
    <p:extLst>
      <p:ext uri="{BB962C8B-B14F-4D97-AF65-F5344CB8AC3E}">
        <p14:creationId xmlns:p14="http://schemas.microsoft.com/office/powerpoint/2010/main" val="428033131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Nadpis 1"/>
          <p:cNvSpPr>
            <a:spLocks noGrp="1"/>
          </p:cNvSpPr>
          <p:nvPr>
            <p:ph type="title"/>
          </p:nvPr>
        </p:nvSpPr>
        <p:spPr>
          <a:xfrm>
            <a:off x="838200" y="863028"/>
            <a:ext cx="10515600" cy="5618159"/>
          </a:xfrm>
        </p:spPr>
        <p:txBody>
          <a:bodyPr anchor="b">
            <a:normAutofit fontScale="90000"/>
          </a:bodyPr>
          <a:lstStyle/>
          <a:p>
            <a:r>
              <a:rPr lang="cs-CZ" sz="2200" b="1" dirty="0">
                <a:latin typeface="+mn-lt"/>
              </a:rPr>
              <a:t>18. Podnikatel chce pořídit čtyřkolku na údržbu areálu kempu (úklid odpadu a jeho svoz, kontrola chodu areálu)? </a:t>
            </a:r>
            <a:br>
              <a:rPr lang="cs-CZ" sz="2200" b="1" dirty="0">
                <a:latin typeface="+mn-lt"/>
              </a:rPr>
            </a:br>
            <a:br>
              <a:rPr lang="cs-CZ" sz="1800" dirty="0">
                <a:latin typeface="+mn-lt"/>
              </a:rPr>
            </a:br>
            <a:r>
              <a:rPr lang="cs-CZ" sz="2000" dirty="0"/>
              <a:t>Vybavení sloužící pro podnikatelskou činnost je v rámci </a:t>
            </a:r>
            <a:r>
              <a:rPr lang="cs-CZ" sz="2000" dirty="0" err="1"/>
              <a:t>Fiche</a:t>
            </a:r>
            <a:r>
              <a:rPr lang="cs-CZ" sz="2000" dirty="0"/>
              <a:t> 3 či 4 způsobilá. </a:t>
            </a:r>
            <a:br>
              <a:rPr lang="cs-CZ" sz="2000" dirty="0"/>
            </a:br>
            <a:br>
              <a:rPr lang="cs-CZ" sz="2000" dirty="0"/>
            </a:br>
            <a:r>
              <a:rPr lang="cs-CZ" sz="2200" b="1" dirty="0">
                <a:latin typeface="+mn-lt"/>
              </a:rPr>
              <a:t>19. Spolek (sportovní klub) chce pořídit čtyřkolku pro údržbu areálu (sportovní areál), který spravují a přepravu vybavení?</a:t>
            </a:r>
            <a:br>
              <a:rPr lang="cs-CZ" sz="2200" b="1" dirty="0">
                <a:latin typeface="+mn-lt"/>
              </a:rPr>
            </a:br>
            <a:br>
              <a:rPr lang="cs-CZ" sz="2000" dirty="0"/>
            </a:br>
            <a:r>
              <a:rPr lang="cs-CZ" sz="2000" dirty="0"/>
              <a:t>Pokud se jedná o činnosti spolku dle stanov a s tím související činnosti, jedná se o způsobilý výdaj. </a:t>
            </a:r>
            <a:br>
              <a:rPr lang="cs-CZ" sz="2000" dirty="0"/>
            </a:br>
            <a:br>
              <a:rPr lang="cs-CZ" sz="2000" dirty="0"/>
            </a:br>
            <a:r>
              <a:rPr lang="cs-CZ" sz="2200" b="1" dirty="0">
                <a:latin typeface="+mn-lt"/>
              </a:rPr>
              <a:t>20. Může NNO žádat na podnikatelskou činnost ve FICHI 3 a 4? Může NNO žádat na ekonomickou, hospodářskou činnost ve FICHI 5? :</a:t>
            </a:r>
            <a:br>
              <a:rPr lang="cs-CZ" sz="2200" b="1" dirty="0">
                <a:latin typeface="+mn-lt"/>
              </a:rPr>
            </a:br>
            <a:r>
              <a:rPr lang="cs-CZ" sz="2200" b="1" dirty="0">
                <a:latin typeface="+mn-lt"/>
              </a:rPr>
              <a:t>- </a:t>
            </a:r>
            <a:r>
              <a:rPr lang="cs-CZ" sz="2200" dirty="0"/>
              <a:t>Pohostinská činnost u sportovního klubu </a:t>
            </a:r>
            <a:br>
              <a:rPr lang="cs-CZ" sz="2200" dirty="0"/>
            </a:br>
            <a:r>
              <a:rPr lang="cs-CZ" sz="2200" dirty="0"/>
              <a:t>- Je možný pronájem sportovního areálu, tedy předmětu dotace? </a:t>
            </a:r>
            <a:br>
              <a:rPr lang="cs-CZ" sz="2200" dirty="0"/>
            </a:br>
            <a:r>
              <a:rPr lang="cs-CZ" sz="2200" dirty="0"/>
              <a:t>- Je možný krátkodobý pronájem či půjčování předmětu dotace? </a:t>
            </a:r>
            <a:br>
              <a:rPr lang="cs-CZ" sz="2200" dirty="0"/>
            </a:br>
            <a:r>
              <a:rPr lang="cs-CZ" sz="2200" dirty="0"/>
              <a:t>- Provozování ekonomické činnosti (vzdělávání, kroužky pro děti, sport) </a:t>
            </a:r>
            <a:br>
              <a:rPr lang="cs-CZ" sz="2200" dirty="0"/>
            </a:br>
            <a:r>
              <a:rPr lang="cs-CZ" sz="2200" dirty="0"/>
              <a:t>- Poskytování internetového připojení? </a:t>
            </a:r>
            <a:br>
              <a:rPr lang="cs-CZ" sz="2000" b="1" dirty="0">
                <a:latin typeface="+mn-lt"/>
              </a:rPr>
            </a:br>
            <a:br>
              <a:rPr lang="cs-CZ" sz="2000" b="1" dirty="0">
                <a:latin typeface="+mn-lt"/>
              </a:rPr>
            </a:br>
            <a:br>
              <a:rPr lang="cs-CZ" sz="2000" b="1" dirty="0">
                <a:latin typeface="+mn-lt"/>
              </a:rPr>
            </a:br>
            <a:endParaRPr lang="cs-CZ" sz="2000" b="1" dirty="0">
              <a:latin typeface="+mn-lt"/>
            </a:endParaRPr>
          </a:p>
        </p:txBody>
      </p:sp>
    </p:spTree>
    <p:extLst>
      <p:ext uri="{BB962C8B-B14F-4D97-AF65-F5344CB8AC3E}">
        <p14:creationId xmlns:p14="http://schemas.microsoft.com/office/powerpoint/2010/main" val="367502143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Nadpis 1"/>
          <p:cNvSpPr>
            <a:spLocks noGrp="1"/>
          </p:cNvSpPr>
          <p:nvPr>
            <p:ph type="title"/>
          </p:nvPr>
        </p:nvSpPr>
        <p:spPr>
          <a:xfrm>
            <a:off x="838200" y="582804"/>
            <a:ext cx="10515600" cy="5968721"/>
          </a:xfrm>
        </p:spPr>
        <p:txBody>
          <a:bodyPr>
            <a:normAutofit fontScale="90000"/>
          </a:bodyPr>
          <a:lstStyle/>
          <a:p>
            <a:r>
              <a:rPr lang="cs-CZ" sz="2000" b="1" dirty="0"/>
              <a:t>Ad. dotaz č. 20: </a:t>
            </a:r>
            <a:br>
              <a:rPr lang="cs-CZ" sz="2000" b="1" dirty="0"/>
            </a:br>
            <a:r>
              <a:rPr lang="cs-CZ" sz="2000" dirty="0"/>
              <a:t>V případě, že se jedná o výdaj sloužící POUZE k hospodářské činnosti (podnikání) spolku, doporučujeme vybrat podnikatelskou </a:t>
            </a:r>
            <a:r>
              <a:rPr lang="cs-CZ" sz="2000" dirty="0" err="1"/>
              <a:t>Fichi</a:t>
            </a:r>
            <a:r>
              <a:rPr lang="cs-CZ" sz="2000" dirty="0"/>
              <a:t> (</a:t>
            </a:r>
            <a:r>
              <a:rPr lang="cs-CZ" sz="2000" dirty="0" err="1"/>
              <a:t>Fiche</a:t>
            </a:r>
            <a:r>
              <a:rPr lang="cs-CZ" sz="2000" dirty="0"/>
              <a:t> 3 nebo 4). </a:t>
            </a:r>
            <a:br>
              <a:rPr lang="cs-CZ" sz="2000" dirty="0"/>
            </a:br>
            <a:r>
              <a:rPr lang="cs-CZ" sz="2000" dirty="0"/>
              <a:t>Pokud bude předmět projektu využíván pro hlavní činnost spolku a současně i pro hospodářskou činnost, lze jej financovat z </a:t>
            </a:r>
            <a:r>
              <a:rPr lang="cs-CZ" sz="2000" dirty="0" err="1"/>
              <a:t>Fiche</a:t>
            </a:r>
            <a:r>
              <a:rPr lang="cs-CZ" sz="2000" dirty="0"/>
              <a:t> 5. Upozorňujeme na to, že hospodářská činnost spolku může být pouze vedlejší (doplňkovou) činností spolku, kdy zisk lze využít jen pro jeho hlavní činnost včetně správy spolku (tj. nelze ji vyplácet členům spolku!). </a:t>
            </a:r>
            <a:br>
              <a:rPr lang="cs-CZ" sz="2000" dirty="0"/>
            </a:br>
            <a:r>
              <a:rPr lang="cs-CZ" sz="2000" dirty="0"/>
              <a:t>Je nutné si v rámci spolku ujistit, co je hlavní a co vedlejší hospodářskou činností – vše musí být odděleno a jednoznačně popsáno ve stanovách. </a:t>
            </a:r>
            <a:br>
              <a:rPr lang="cs-CZ" sz="2000" dirty="0"/>
            </a:br>
            <a:r>
              <a:rPr lang="cs-CZ" sz="2000" dirty="0"/>
              <a:t>Něco jiného je také příležitostná výdělečná činnost, kterou lze provozovat i v rámci hlavní činnosti (nejedná se o podnikání, tj. soustavnou činnost provozovanou za účelem dosažení zisku, jde o činnost, která je prostředkem k dosahování účelu spolku) – např. pořádání letního tábora, hasičského bálu apod. </a:t>
            </a:r>
            <a:br>
              <a:rPr lang="cs-CZ" sz="2000" dirty="0"/>
            </a:br>
            <a:br>
              <a:rPr lang="cs-CZ" sz="2000" dirty="0"/>
            </a:br>
            <a:r>
              <a:rPr lang="cs-CZ" sz="2000" dirty="0"/>
              <a:t>V případě podnikání spolku, musí spolek splnit veškeré požadavky, jako jiný podnikatel, např. musí mít odpovídající (živnostenské) oprávnění, stanoví-li to zákon. </a:t>
            </a:r>
            <a:br>
              <a:rPr lang="cs-CZ" sz="2000" dirty="0"/>
            </a:br>
            <a:br>
              <a:rPr lang="cs-CZ" sz="2000" dirty="0"/>
            </a:br>
            <a:r>
              <a:rPr lang="cs-CZ" sz="2000" dirty="0"/>
              <a:t>V případě sportovního klubu je hostinská činnost hospodářskou činností. </a:t>
            </a:r>
            <a:br>
              <a:rPr lang="cs-CZ" sz="2000" dirty="0"/>
            </a:br>
            <a:br>
              <a:rPr lang="cs-CZ" sz="2000" dirty="0"/>
            </a:br>
            <a:r>
              <a:rPr lang="cs-CZ" sz="2000" dirty="0"/>
              <a:t>V rámci aktivity b) </a:t>
            </a:r>
            <a:r>
              <a:rPr lang="cs-CZ" sz="2000" dirty="0" err="1"/>
              <a:t>Fiche</a:t>
            </a:r>
            <a:r>
              <a:rPr lang="cs-CZ" sz="2000" dirty="0"/>
              <a:t> 5 je sportoviště veřejně přístupné a užívání není zpoplatněno. Pokud se jedná o sportoviště ve smyslu ekonomické činnosti, lze realizovat ve </a:t>
            </a:r>
            <a:r>
              <a:rPr lang="cs-CZ" sz="2000" dirty="0" err="1"/>
              <a:t>Fichi</a:t>
            </a:r>
            <a:r>
              <a:rPr lang="cs-CZ" sz="2000" dirty="0"/>
              <a:t> 4 nebo 3. Pokud bude předmět dotace pořízen v režimu de minimis či ABER, může být předmět dotace využit i na hospodářskou činnost.</a:t>
            </a:r>
            <a:br>
              <a:rPr lang="cs-CZ" sz="2000" dirty="0"/>
            </a:br>
            <a:br>
              <a:rPr lang="cs-CZ" sz="2000" dirty="0"/>
            </a:br>
            <a:br>
              <a:rPr lang="cs-CZ" sz="2000" b="1" dirty="0"/>
            </a:br>
            <a:endParaRPr lang="cs-CZ" sz="2000" b="1" dirty="0"/>
          </a:p>
        </p:txBody>
      </p:sp>
      <p:sp>
        <p:nvSpPr>
          <p:cNvPr id="3" name="Zástupný symbol pro obsah 2"/>
          <p:cNvSpPr>
            <a:spLocks noGrp="1"/>
          </p:cNvSpPr>
          <p:nvPr>
            <p:ph idx="1"/>
          </p:nvPr>
        </p:nvSpPr>
        <p:spPr>
          <a:xfrm>
            <a:off x="838200" y="5757705"/>
            <a:ext cx="10515600" cy="419258"/>
          </a:xfrm>
        </p:spPr>
        <p:txBody>
          <a:bodyPr>
            <a:normAutofit/>
          </a:bodyPr>
          <a:lstStyle/>
          <a:p>
            <a:pPr marL="0" indent="0">
              <a:spcBef>
                <a:spcPts val="0"/>
              </a:spcBef>
              <a:buNone/>
            </a:pPr>
            <a:endParaRPr lang="cs-CZ" sz="1800" dirty="0"/>
          </a:p>
          <a:p>
            <a:pPr marL="0" indent="0">
              <a:spcBef>
                <a:spcPts val="0"/>
              </a:spcBef>
              <a:buNone/>
            </a:pPr>
            <a:endParaRPr lang="cs-CZ" sz="1800" dirty="0"/>
          </a:p>
          <a:p>
            <a:pPr marL="0" indent="0">
              <a:buNone/>
            </a:pPr>
            <a:endParaRPr lang="cs-CZ" sz="2000" dirty="0"/>
          </a:p>
          <a:p>
            <a:pPr marL="0" indent="0">
              <a:buNone/>
            </a:pPr>
            <a:endParaRPr lang="cs-CZ" sz="2400" dirty="0"/>
          </a:p>
        </p:txBody>
      </p:sp>
    </p:spTree>
    <p:extLst>
      <p:ext uri="{BB962C8B-B14F-4D97-AF65-F5344CB8AC3E}">
        <p14:creationId xmlns:p14="http://schemas.microsoft.com/office/powerpoint/2010/main" val="3834811625"/>
      </p:ext>
    </p:extLst>
  </p:cSld>
  <p:clrMapOvr>
    <a:masterClrMapping/>
  </p:clrMapOvr>
</p:sld>
</file>

<file path=ppt/theme/theme1.xml><?xml version="1.0" encoding="utf-8"?>
<a:theme xmlns:a="http://schemas.openxmlformats.org/drawingml/2006/main" name="Motiv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Motiv Office">
  <a:themeElements>
    <a:clrScheme name="Kancelář">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ancelář">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26956</TotalTime>
  <Words>2538</Words>
  <Application>Microsoft Office PowerPoint</Application>
  <PresentationFormat>Širokoúhlá obrazovka</PresentationFormat>
  <Paragraphs>67</Paragraphs>
  <Slides>14</Slides>
  <Notes>0</Notes>
  <HiddenSlides>0</HiddenSlides>
  <MMClips>0</MMClips>
  <ScaleCrop>false</ScaleCrop>
  <HeadingPairs>
    <vt:vector size="6" baseType="variant">
      <vt:variant>
        <vt:lpstr>Použitá písma</vt:lpstr>
      </vt:variant>
      <vt:variant>
        <vt:i4>3</vt:i4>
      </vt:variant>
      <vt:variant>
        <vt:lpstr>Motiv</vt:lpstr>
      </vt:variant>
      <vt:variant>
        <vt:i4>1</vt:i4>
      </vt:variant>
      <vt:variant>
        <vt:lpstr>Nadpisy snímků</vt:lpstr>
      </vt:variant>
      <vt:variant>
        <vt:i4>14</vt:i4>
      </vt:variant>
    </vt:vector>
  </HeadingPairs>
  <TitlesOfParts>
    <vt:vector size="18" baseType="lpstr">
      <vt:lpstr>Arial</vt:lpstr>
      <vt:lpstr>Calibri</vt:lpstr>
      <vt:lpstr>Calibri Light</vt:lpstr>
      <vt:lpstr>Motiv Office</vt:lpstr>
      <vt:lpstr>Časté dotazy k intervenci 52.77-LEADER</vt:lpstr>
      <vt:lpstr>1. Lze kombinovat jedním projektem MŠ vnitřní i venkovní výdaje (zařízení gastroprovozu, podlaha v tělocvičně, venkovní hřiště, sportoviště nebo dopravní hřiště, herní prvky v kombinaci s vnitřním vybavením školky)?   V rámci Fiche lze různě kombinovat aktivity (musí být v rámci Fiche MAS umožněny), lze také kombinovat vybavení pro vnitřní (tělocvična, jídelna) i venkovní prostory (sportoviště, hřiště), nebo lze kombinovat různé výdaje v jedné aktivitě.  </vt:lpstr>
      <vt:lpstr> </vt:lpstr>
      <vt:lpstr>  </vt:lpstr>
      <vt:lpstr>8. Je možné požádat o drtič odpadů ve sběrném dvoře?  V rámci prostoru pro separaci odpadu není způsobilá technologie či technika (jen odpadní nádoby). Drtič odpadů nesplňuje definici komunální techniky. Drtič je tedy nezpůsobilým výdajem.  9. Lze v rámci komunální techniky pořídit hydraulickou ruku a nosič kontejnerů?  Podpořit lze komunální techniku k Pravidly vyjmenovaným účelům, pokud tato technika slouží pro dané účely (např. k úpravě komunálních ploch, či pro svoz odpadu), tak je způsobilá.   10. Svazek obcí by si jako komunální techniku chtěl pořídit stroj na opravu místních komunikací. Lze takový stroj považovat za komunální techniku? Jedná se jak o ruční stroje od řezaček asfaltu, frézy asfaltového povrchu, asfaltéry, pěchy, až po velké multifunkční stroje.   Komunální technika dle Pravidel může sloužit i pro úpravu silnic a chodníků, tedy stroje na opravu místních komunikací naplňují účel a lze je podpořit v rámci Fiche 5. </vt:lpstr>
      <vt:lpstr>11. Obce si pod pojmem frézy v Pravidlech představují nejrůznější stroje. Jsou způsobilé všechny frézy (sněžná, pařezová, půdní, fréza na silnice)?  Technika, která slouží pro Pravidly uvedené účely (např. pro zimní údržbu, úpravu komunálních ploch a silnic), je způsobilá. Všechny vyjmenované stroje lze využít na veřejném prostranstvím.  12. Je způsobilý výdaj na stavbu posedů pro myslivce? Fiche 6 ekologická stabilita – regulace např. divočáků?  Ve Fichi 6 není zřejmé, kam by chtěl žadatel daný výdaj zařadit, o ÚSES se nejedná. Lze akceptovat jako vybavení pro spolkovou činnost myslivců ve Fichi 5.   13. Lze v rámci drobných kulturních památek realizovat projekty na zapsané kulturní památky či na nezapsané?   Podpořit lze drobné památky místního významu bez rozdílu, zda se jedná o zapsané kulturní památky, nebo ne. Opakujeme, že při stanovení naplnění pojmu „drobné památky“ vycházíme z Metodiky dokumentace drobných památek (https://www.npu.cz/publikace/metodika-dokumentace-drobnych-pamatek.pdf), kde je stanovena definice. </vt:lpstr>
      <vt:lpstr>14. Lze v rámci spolkového zařízení ve Fichi č. 5 kompletně zařídit kuchyň? Tzn. kuchyň na míru včetně vybavení, např. lednice, mikrovlnka? Nebo zde platí nějaká omezení?  Slouží-li kuchyňka pro spolkovou činnost nebo jako zázemí pro spolkové zařízení, je způsobilým výdajem. Limity nyní nejsou Pravidly stanoveny.   15. Lze dle Pravidel podpořit vzduchotechniku ve školní jídelně?   Lze podpořit.  16. Musí mít žadatel činnost, na kterou žádá dotaci, zapsanou v RES, resp. v ŽL k datu podání žádosti o platbu?   Žadatel musí mít odpovídající podnikatelskou činnost zapsanou v Živnostenském listu (v RES nemusí mít odpovídající CZ-NACE).   17. Obec chce pořídit čtyřkolku pro odvoz posekané trávy a svoz odpadků z odpadkových koš, na odklizení sněhu a čištění chodníků?   Technika pro péči o komunální plochy a chodníky, pro svoz odpadu, či pro zimní údržbu je způsobilá.  </vt:lpstr>
      <vt:lpstr>18. Podnikatel chce pořídit čtyřkolku na údržbu areálu kempu (úklid odpadu a jeho svoz, kontrola chodu areálu)?   Vybavení sloužící pro podnikatelskou činnost je v rámci Fiche 3 či 4 způsobilá.   19. Spolek (sportovní klub) chce pořídit čtyřkolku pro údržbu areálu (sportovní areál), který spravují a přepravu vybavení?  Pokud se jedná o činnosti spolku dle stanov a s tím související činnosti, jedná se o způsobilý výdaj.   20. Může NNO žádat na podnikatelskou činnost ve FICHI 3 a 4? Může NNO žádat na ekonomickou, hospodářskou činnost ve FICHI 5? : - Pohostinská činnost u sportovního klubu  - Je možný pronájem sportovního areálu, tedy předmětu dotace?  - Je možný krátkodobý pronájem či půjčování předmětu dotace?  - Provozování ekonomické činnosti (vzdělávání, kroužky pro děti, sport)  - Poskytování internetového připojení?    </vt:lpstr>
      <vt:lpstr>Ad. dotaz č. 20:  V případě, že se jedná o výdaj sloužící POUZE k hospodářské činnosti (podnikání) spolku, doporučujeme vybrat podnikatelskou Fichi (Fiche 3 nebo 4).  Pokud bude předmět projektu využíván pro hlavní činnost spolku a současně i pro hospodářskou činnost, lze jej financovat z Fiche 5. Upozorňujeme na to, že hospodářská činnost spolku může být pouze vedlejší (doplňkovou) činností spolku, kdy zisk lze využít jen pro jeho hlavní činnost včetně správy spolku (tj. nelze ji vyplácet členům spolku!).  Je nutné si v rámci spolku ujistit, co je hlavní a co vedlejší hospodářskou činností – vše musí být odděleno a jednoznačně popsáno ve stanovách.  Něco jiného je také příležitostná výdělečná činnost, kterou lze provozovat i v rámci hlavní činnosti (nejedná se o podnikání, tj. soustavnou činnost provozovanou za účelem dosažení zisku, jde o činnost, která je prostředkem k dosahování účelu spolku) – např. pořádání letního tábora, hasičského bálu apod.   V případě podnikání spolku, musí spolek splnit veškeré požadavky, jako jiný podnikatel, např. musí mít odpovídající (živnostenské) oprávnění, stanoví-li to zákon.   V případě sportovního klubu je hostinská činnost hospodářskou činností.   V rámci aktivity b) Fiche 5 je sportoviště veřejně přístupné a užívání není zpoplatněno. Pokud se jedná o sportoviště ve smyslu ekonomické činnosti, lze realizovat ve Fichi 4 nebo 3. Pokud bude předmět dotace pořízen v režimu de minimis či ABER, může být předmět dotace využit i na hospodářskou činnost.   </vt:lpstr>
      <vt:lpstr>Přímý nákup/cenový marketing</vt:lpstr>
      <vt:lpstr>SEZNAM DOKUMENTACE K PŘÍMÉMU NÁKUPU OD 1. KOLA PŘÍJMU SP SZP 2023 – 2027   Zakázky s předpokládanou hodnotou : - rovnou nebo nižší než - 500 000,- Kč bez DPH nebo  - 2 000 000,- Kč bez DPH v případě zakázky na dodávky a/nebo služby nebo 6 000 000,- Kč bez DPH v případě zakázky na stavební práce, pokud je zakázka zadávána žadatelem/příjemcem dotace, který není veřejným zadavatelem podle § 4 odst. 1 ZZVZ nebo u ostatních zadavatelů dotace poskytovaná na takovou zakázku není vyšší než 50 % peněžních prostředků poskytnutých z rozpočtu veřejného zadavatele, z rozpočtu Evropské unie nebo veřejného rozpočtu cizího státu </vt:lpstr>
      <vt:lpstr>SEZNAM DOKUMENTACE K CENOVÉMU MARKETINGU OD 1. KOLA PŘÍJMU SP SZP 2023 - 2027   Předkládají vybraní žadatelé v rámci povinných příloh předkládaných po podání Žádosti o dotaci (formou Aktualizace Žádosti o dotaci), ke kontrole kompletní dokumentaci ke zrealizovanému cenovému marketingu  pro: - Zakázky s předpokládanou hodnotou vyšší než 500 000,- Kč bez DPH a  - rovnou nebo nižší než 2 000 000,- Kč bez DPH v případě zakázky na dodávky a/nebo služby nebo 6 000 000,- Kč bez DPH v případě zakázky na stavební práce  realizované:  - žadatelem/příjemcem dotace, který je veřejným zadavatelem podle § 4 odst. 1 ZZVZ nebo  - zadavatelem, u kterého je dotace poskytovaná na zakázku vyšší než 50 % peněžních prostředků poskytnutých z rozpočtu veřejného zadavatele, z rozpočtu Evropské unie nebo veřejného rozpočtu cizího státu </vt:lpstr>
      <vt:lpstr>SEZNAM DOKUMENTACE Z VÝBĚROVÉHO ŘÍZENÍ (MIMO REŽIM ZÁKONA) OD 1. KOLA PŘÍJMU SP SZP 2023 - 2027   Předkládají vybraní žadatelé v rámci povinných příloh předkládaných po podání Žádosti o dotaci (formou Aktualizace Žádosti o dotaci), ke kontrole kompletní dokumentaci ke zrealizovanému výběrovému řízení</vt:lpstr>
      <vt:lpstr>Nejčastější chyby žadatelů</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Prezentace aplikace PowerPoint</dc:title>
  <dc:creator>Filip Unzeitig</dc:creator>
  <cp:lastModifiedBy>Vlastimil Hálek Vlastimil Hálek</cp:lastModifiedBy>
  <cp:revision>710</cp:revision>
  <cp:lastPrinted>2022-01-03T06:59:43Z</cp:lastPrinted>
  <dcterms:created xsi:type="dcterms:W3CDTF">2017-03-27T08:52:12Z</dcterms:created>
  <dcterms:modified xsi:type="dcterms:W3CDTF">2025-01-15T12:20:18Z</dcterms:modified>
</cp:coreProperties>
</file>