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64" r:id="rId2"/>
    <p:sldMasterId id="2147483840" r:id="rId3"/>
    <p:sldMasterId id="2147483852" r:id="rId4"/>
  </p:sldMasterIdLst>
  <p:notesMasterIdLst>
    <p:notesMasterId r:id="rId33"/>
  </p:notesMasterIdLst>
  <p:sldIdLst>
    <p:sldId id="300" r:id="rId5"/>
    <p:sldId id="307" r:id="rId6"/>
    <p:sldId id="298" r:id="rId7"/>
    <p:sldId id="365" r:id="rId8"/>
    <p:sldId id="366" r:id="rId9"/>
    <p:sldId id="367" r:id="rId10"/>
    <p:sldId id="309" r:id="rId11"/>
    <p:sldId id="310" r:id="rId12"/>
    <p:sldId id="343" r:id="rId13"/>
    <p:sldId id="368" r:id="rId14"/>
    <p:sldId id="369" r:id="rId15"/>
    <p:sldId id="341" r:id="rId16"/>
    <p:sldId id="370" r:id="rId17"/>
    <p:sldId id="267" r:id="rId18"/>
    <p:sldId id="371" r:id="rId19"/>
    <p:sldId id="268" r:id="rId20"/>
    <p:sldId id="355" r:id="rId21"/>
    <p:sldId id="312" r:id="rId22"/>
    <p:sldId id="278" r:id="rId23"/>
    <p:sldId id="279" r:id="rId24"/>
    <p:sldId id="281" r:id="rId25"/>
    <p:sldId id="282" r:id="rId26"/>
    <p:sldId id="283" r:id="rId27"/>
    <p:sldId id="291" r:id="rId28"/>
    <p:sldId id="293" r:id="rId29"/>
    <p:sldId id="295" r:id="rId30"/>
    <p:sldId id="296" r:id="rId31"/>
    <p:sldId id="29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4CF2-8CDE-4D94-8BAB-8B50851C3E23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61EC-FC52-44FA-86B6-7778ECF0C5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052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3949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602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267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098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122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727900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08683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090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24868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856391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969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3774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912378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5834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769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6389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4234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065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5093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3605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0914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66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7470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147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0415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445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0750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8576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24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8376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4334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07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5670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09882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936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44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09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73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045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183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r="-22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512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52E5-C638-4FEB-BD74-9A660966B1AC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878E-0DEE-4858-99B4-03A97E99341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5827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1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81805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r="-22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523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484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7" Type="http://schemas.openxmlformats.org/officeDocument/2006/relationships/hyperlink" Target="https://www.esfcr.cz/2-3-opz-komunitne-vedeny-mistni-rozvoj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fcr.cz/dokumenty-opz" TargetMode="External"/><Relationship Id="rId5" Type="http://schemas.openxmlformats.org/officeDocument/2006/relationships/hyperlink" Target="http://www.strukturalni-fondy.cz/cs/Jak-na-projekt/Elektronicka-zadost/Edukacni-videa" TargetMode="External"/><Relationship Id="rId4" Type="http://schemas.openxmlformats.org/officeDocument/2006/relationships/hyperlink" Target="mailto:iskp@mpsv.cz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eidlerova@tiscali.c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ulchartova@masceskyles.cz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1819564"/>
            <a:ext cx="9051636" cy="2080642"/>
          </a:xfrm>
        </p:spPr>
        <p:txBody>
          <a:bodyPr>
            <a:normAutofit/>
          </a:bodyPr>
          <a:lstStyle/>
          <a:p>
            <a:r>
              <a:rPr lang="cs-CZ" sz="3600" b="1"/>
              <a:t>Seminář </a:t>
            </a:r>
            <a:r>
              <a:rPr lang="cs-CZ" sz="3600" b="1" dirty="0"/>
              <a:t>pro žadatele v rámci realizace </a:t>
            </a:r>
            <a:br>
              <a:rPr lang="cs-CZ" sz="3600" b="1" dirty="0"/>
            </a:br>
            <a:r>
              <a:rPr lang="cs-CZ" sz="3600" b="1" dirty="0"/>
              <a:t>SCLLD</a:t>
            </a:r>
            <a:r>
              <a:rPr lang="cs-CZ" sz="5400" b="1" dirty="0"/>
              <a:t> </a:t>
            </a:r>
            <a:r>
              <a:rPr lang="cs-CZ" sz="1800" b="1" dirty="0">
                <a:solidFill>
                  <a:prstClr val="black"/>
                </a:solidFill>
              </a:rPr>
              <a:t>(Strategie komunitně vedeného místního rozvoje)</a:t>
            </a: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3600" b="1" dirty="0"/>
              <a:t>MAS Český les, z. 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Autofit/>
          </a:bodyPr>
          <a:lstStyle/>
          <a:p>
            <a:r>
              <a:rPr lang="cs-CZ" sz="3600" b="1" dirty="0"/>
              <a:t>OPERAČNÍ PROGRAM ZAMĚSTNANOST (OPZ)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85309" y="4987464"/>
            <a:ext cx="46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7. 10. 2019</a:t>
            </a:r>
          </a:p>
        </p:txBody>
      </p:sp>
    </p:spTree>
    <p:extLst>
      <p:ext uri="{BB962C8B-B14F-4D97-AF65-F5344CB8AC3E}">
        <p14:creationId xmlns:p14="http://schemas.microsoft.com/office/powerpoint/2010/main" xmlns="" val="188300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Cílové </a:t>
            </a:r>
            <a:r>
              <a:rPr lang="cs-CZ" b="1" dirty="0"/>
              <a:t>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63BDF783-B33C-4557-8AFA-DF86D3813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Integrační sociální podnik:</a:t>
            </a:r>
          </a:p>
          <a:p>
            <a:r>
              <a:rPr lang="cs-CZ" dirty="0"/>
              <a:t>Osoby dlouhodobě či opakovaně nezaměstnané </a:t>
            </a:r>
          </a:p>
          <a:p>
            <a:r>
              <a:rPr lang="cs-CZ" dirty="0"/>
              <a:t>Osoby se zdravotním postižením </a:t>
            </a:r>
          </a:p>
          <a:p>
            <a:r>
              <a:rPr lang="cs-CZ" dirty="0"/>
              <a:t>Osoby v nebo po výkonu trestu </a:t>
            </a:r>
          </a:p>
          <a:p>
            <a:r>
              <a:rPr lang="cs-CZ" dirty="0"/>
              <a:t>Osoby opouštějící institucionální zařízení </a:t>
            </a:r>
          </a:p>
          <a:p>
            <a:r>
              <a:rPr lang="cs-CZ" dirty="0"/>
              <a:t>Osoby pečující o jiné závislé osoby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Osoby pečující o malé děti</a:t>
            </a:r>
          </a:p>
          <a:p>
            <a:r>
              <a:rPr lang="cs-CZ" dirty="0"/>
              <a:t>Osoby ohrožené vícenásobnými riziky</a:t>
            </a:r>
          </a:p>
          <a:p>
            <a:endParaRPr lang="cs-CZ" dirty="0"/>
          </a:p>
        </p:txBody>
      </p:sp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00987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Cílové </a:t>
            </a:r>
            <a:r>
              <a:rPr lang="cs-CZ" b="1" dirty="0"/>
              <a:t>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63BDF783-B33C-4557-8AFA-DF86D3813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Environmentální sociální podnik:</a:t>
            </a:r>
          </a:p>
          <a:p>
            <a:r>
              <a:rPr lang="cs-CZ" dirty="0"/>
              <a:t>Osoby dlouhodobě či opakovaně nezaměstnané </a:t>
            </a:r>
          </a:p>
          <a:p>
            <a:r>
              <a:rPr lang="cs-CZ" dirty="0"/>
              <a:t>Osoby se zdravotním postižením </a:t>
            </a:r>
          </a:p>
          <a:p>
            <a:r>
              <a:rPr lang="cs-CZ" dirty="0"/>
              <a:t>Osoby v nebo po výkonu trestu </a:t>
            </a:r>
          </a:p>
          <a:p>
            <a:r>
              <a:rPr lang="cs-CZ" dirty="0"/>
              <a:t>Osoby opouštějící institucionální zařízení </a:t>
            </a:r>
          </a:p>
          <a:p>
            <a:r>
              <a:rPr lang="cs-CZ" dirty="0"/>
              <a:t>Osoby pečující o malé děti</a:t>
            </a:r>
          </a:p>
          <a:p>
            <a:r>
              <a:rPr lang="cs-CZ" dirty="0"/>
              <a:t>Uchazeči a zájemci o zaměstnání a neaktivní osoby ve věku 50 a více let</a:t>
            </a:r>
          </a:p>
          <a:p>
            <a:r>
              <a:rPr lang="cs-CZ" dirty="0"/>
              <a:t> Lidé mladší 30 let, kteří nejsou v zaměstnání, ve vzdělávání nebo v profesní přípravě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79671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6102B17-E7E5-4945-A43D-DF6819E17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u="sng" dirty="0"/>
              <a:t>Podporované aktivity:</a:t>
            </a:r>
            <a:endParaRPr lang="cs-CZ" dirty="0"/>
          </a:p>
          <a:p>
            <a:pPr lvl="1"/>
            <a:r>
              <a:rPr lang="cs-CZ" dirty="0"/>
              <a:t>Integrační sociální podnik </a:t>
            </a:r>
          </a:p>
          <a:p>
            <a:pPr lvl="1"/>
            <a:r>
              <a:rPr lang="cs-CZ" dirty="0"/>
              <a:t>Environmentální sociální podnik</a:t>
            </a:r>
          </a:p>
          <a:p>
            <a:endParaRPr lang="cs-CZ" dirty="0"/>
          </a:p>
          <a:p>
            <a:r>
              <a:rPr lang="cs-CZ" u="sng" dirty="0"/>
              <a:t>Další podmínky: </a:t>
            </a:r>
            <a:endParaRPr lang="cs-CZ" dirty="0"/>
          </a:p>
          <a:p>
            <a:r>
              <a:rPr lang="cs-CZ" dirty="0"/>
              <a:t>Maximální objem nákladů investičního charakteru (nákup dlouhodobého hmotného i nehmotného majetku) na celkových přímých způsobilých nákladech projektu činí 50 %.</a:t>
            </a:r>
          </a:p>
          <a:p>
            <a:endParaRPr lang="cs-CZ" dirty="0"/>
          </a:p>
          <a:p>
            <a:r>
              <a:rPr lang="cs-CZ" dirty="0"/>
              <a:t>V případě aktivity Integrační sociální podnik a Environmentální sociální podnik jsou rozpoznávací znaky integračního / environmentálního sociálního podniku pro příjemce závazné v plném rozsahu a budou sledovány v průběhu realizace projektu.</a:t>
            </a:r>
          </a:p>
          <a:p>
            <a:endParaRPr lang="cs-CZ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415880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1BEA31A-43F8-4C2A-8253-0D9392F869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9327" y="3064884"/>
            <a:ext cx="4418975" cy="370874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6102B17-E7E5-4945-A43D-DF6819E1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96" y="1361248"/>
            <a:ext cx="8893629" cy="1787833"/>
          </a:xfrm>
        </p:spPr>
        <p:txBody>
          <a:bodyPr>
            <a:normAutofit fontScale="70000" lnSpcReduction="20000"/>
          </a:bodyPr>
          <a:lstStyle/>
          <a:p>
            <a:endParaRPr lang="cs-CZ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4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400" b="1" dirty="0">
                <a:solidFill>
                  <a:srgbClr val="08498A"/>
                </a:solidFill>
                <a:latin typeface="Arial" panose="020B0604020202020204" pitchFamily="34" charset="0"/>
              </a:rPr>
              <a:t>Integrační sociální podnik </a:t>
            </a:r>
            <a:endParaRPr lang="cs-CZ" sz="4400" dirty="0">
              <a:solidFill>
                <a:srgbClr val="08498A"/>
              </a:solidFill>
              <a:latin typeface="Arial" panose="020B0604020202020204" pitchFamily="34" charset="0"/>
            </a:endParaRPr>
          </a:p>
          <a:p>
            <a:r>
              <a:rPr lang="cs-CZ" sz="4400" dirty="0">
                <a:solidFill>
                  <a:srgbClr val="000000"/>
                </a:solidFill>
                <a:latin typeface="Arial" panose="020B0604020202020204" pitchFamily="34" charset="0"/>
              </a:rPr>
              <a:t>Příjemce musí naplňovat současně tyto  principy a charakteristiky sociálního podnikání: </a:t>
            </a:r>
          </a:p>
          <a:p>
            <a:endParaRPr lang="cs-CZ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4400" dirty="0">
              <a:latin typeface="Arial" panose="020B0604020202020204" pitchFamily="34" charset="0"/>
            </a:endParaRPr>
          </a:p>
          <a:p>
            <a:endParaRPr lang="cs-CZ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8411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4840" y="2011681"/>
            <a:ext cx="10972800" cy="40077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b="1" u="sng" dirty="0"/>
              <a:t>Integrační sociální podnik</a:t>
            </a:r>
          </a:p>
          <a:p>
            <a:r>
              <a:rPr lang="cs-CZ" sz="2800" dirty="0"/>
              <a:t>a) Vytvoření a zachování pracovních míst pro zaměstnance z cílových skupin a pro zaměstnance mimo cílovou skupinu nezbytných pro fungování podniku v souladu s principy sociálního podnikání, </a:t>
            </a:r>
          </a:p>
          <a:p>
            <a:r>
              <a:rPr lang="cs-CZ" sz="2800" dirty="0"/>
              <a:t>b) Vzdělávání zaměstnanců z cílových skupin a vzdělávání ostatních zaměstnanců sociálního podniku financovaných z přímých nákladů projektu,</a:t>
            </a:r>
          </a:p>
          <a:p>
            <a:r>
              <a:rPr lang="cs-CZ" sz="2800" dirty="0"/>
              <a:t>c) Marketing sociálního podniku (např. kampaně na podporu prodeje, reklama), </a:t>
            </a:r>
          </a:p>
          <a:p>
            <a:r>
              <a:rPr lang="cs-CZ" sz="2800" dirty="0"/>
              <a:t>d) Provozování sociálního podnikání.</a:t>
            </a:r>
          </a:p>
          <a:p>
            <a:r>
              <a:rPr lang="cs-CZ" sz="2800" dirty="0"/>
              <a:t>Podrobněji jsou podporované aktivity rozepsány v příloze č. 7 výzvy MAS.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17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6102B17-E7E5-4945-A43D-DF6819E1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89" y="660886"/>
            <a:ext cx="8660503" cy="3118012"/>
          </a:xfrm>
        </p:spPr>
        <p:txBody>
          <a:bodyPr>
            <a:normAutofit/>
          </a:bodyPr>
          <a:lstStyle/>
          <a:p>
            <a:endParaRPr lang="cs-CZ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4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b="1" dirty="0"/>
              <a:t>Environmentální sociální podnik </a:t>
            </a:r>
            <a:endParaRPr lang="cs-CZ" dirty="0"/>
          </a:p>
          <a:p>
            <a:r>
              <a:rPr lang="cs-CZ" dirty="0"/>
              <a:t>Příjemce musí naplňovat současně tyto principy a charakteristiky sociálního podnikání: </a:t>
            </a:r>
            <a:endParaRPr lang="cs-CZ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4400" dirty="0">
              <a:latin typeface="Arial" panose="020B0604020202020204" pitchFamily="34" charset="0"/>
            </a:endParaRPr>
          </a:p>
          <a:p>
            <a:endParaRPr lang="cs-CZ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45E587C-E2CA-4184-93F6-1EE596B5DF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0444" y="3051110"/>
            <a:ext cx="4931112" cy="3685592"/>
          </a:xfrm>
          <a:prstGeom prst="rect">
            <a:avLst/>
          </a:prstGeom>
        </p:spPr>
      </p:pic>
      <p:pic>
        <p:nvPicPr>
          <p:cNvPr id="7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0657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4840" y="2011681"/>
            <a:ext cx="10972800" cy="40077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u="sng" dirty="0"/>
              <a:t>Environmentální sociální podnik</a:t>
            </a:r>
          </a:p>
          <a:p>
            <a:r>
              <a:rPr lang="cs-CZ" sz="3200" dirty="0"/>
              <a:t>a) Vytvoření a zachování pracovních míst pro zaměstnance z cílových skupin a pro zaměstnance mimo cílovou skupinu nezbytných pro fungování podniku v souladu s principy sociálního podnikání, </a:t>
            </a:r>
          </a:p>
          <a:p>
            <a:r>
              <a:rPr lang="cs-CZ" sz="3200" dirty="0"/>
              <a:t>b) Vzdělávání zaměstnanců z cílových skupin a vzdělávání ostatních zaměstnanců sociálního podniku financovaných z přímých nákladů projektu, </a:t>
            </a:r>
          </a:p>
          <a:p>
            <a:r>
              <a:rPr lang="cs-CZ" sz="3200" dirty="0"/>
              <a:t>c) Marketing sociálního podniku (např. kampaně na podporu prodeje, reklama), </a:t>
            </a:r>
          </a:p>
          <a:p>
            <a:r>
              <a:rPr lang="cs-CZ" sz="3200" dirty="0"/>
              <a:t>d) Provozování sociálního podnikání</a:t>
            </a:r>
          </a:p>
          <a:p>
            <a:r>
              <a:rPr lang="cs-CZ" sz="3200" dirty="0"/>
              <a:t>e) Sledování environmentálního dopadu </a:t>
            </a:r>
          </a:p>
          <a:p>
            <a:r>
              <a:rPr lang="cs-CZ" sz="3200" dirty="0"/>
              <a:t>f) Zajištění péče o děti a další závislé osoby znevýhodněných pracovníků, zajištění dopravy znevýhodněných pracovníků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2607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5B5D6B-B38F-4276-9F47-9D0E9192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Formy </a:t>
            </a:r>
            <a:r>
              <a:rPr lang="cs-CZ" sz="4000" b="1" dirty="0"/>
              <a:t>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9E7E07A-05A8-4E5C-985D-2697B79E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a) Ex ante </a:t>
            </a:r>
            <a:r>
              <a:rPr lang="cs-CZ" dirty="0"/>
              <a:t>– příjemce obdrží platbu předem (po uzavření práv. aktu       o </a:t>
            </a:r>
            <a:r>
              <a:rPr lang="cs-CZ" dirty="0" err="1"/>
              <a:t>poskyt</a:t>
            </a:r>
            <a:r>
              <a:rPr lang="cs-CZ" dirty="0"/>
              <a:t>. podpory), tzn. než jakákoli aktivita projektu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b) Ex post </a:t>
            </a:r>
            <a:r>
              <a:rPr lang="cs-CZ" dirty="0"/>
              <a:t>– příjemce podá žádost o platbu až po realizaci projekt. aktivit s doložením dokladů prokazujících úhradu vynaložených výdajů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16598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6C5CBD-759C-4A45-9B87-A5128CDF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47"/>
            <a:ext cx="10515600" cy="70789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Zdroje </a:t>
            </a:r>
            <a:r>
              <a:rPr lang="cs-CZ" sz="4000" b="1" dirty="0"/>
              <a:t>financování: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xmlns="" id="{C7A5C7E5-F820-482D-BE7C-57A73D049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1911423"/>
              </p:ext>
            </p:extLst>
          </p:nvPr>
        </p:nvGraphicFramePr>
        <p:xfrm>
          <a:off x="2668439" y="1358537"/>
          <a:ext cx="6873046" cy="6035775"/>
        </p:xfrm>
        <a:graphic>
          <a:graphicData uri="http://schemas.openxmlformats.org/drawingml/2006/table">
            <a:tbl>
              <a:tblPr firstRow="1" bandRow="1"/>
              <a:tblGrid>
                <a:gridCol w="3130239">
                  <a:extLst>
                    <a:ext uri="{9D8B030D-6E8A-4147-A177-3AD203B41FA5}">
                      <a16:colId xmlns:a16="http://schemas.microsoft.com/office/drawing/2014/main" xmlns="" val="3832251425"/>
                    </a:ext>
                  </a:extLst>
                </a:gridCol>
                <a:gridCol w="1511203">
                  <a:extLst>
                    <a:ext uri="{9D8B030D-6E8A-4147-A177-3AD203B41FA5}">
                      <a16:colId xmlns:a16="http://schemas.microsoft.com/office/drawing/2014/main" xmlns="" val="1992679453"/>
                    </a:ext>
                  </a:extLst>
                </a:gridCol>
                <a:gridCol w="1297775">
                  <a:extLst>
                    <a:ext uri="{9D8B030D-6E8A-4147-A177-3AD203B41FA5}">
                      <a16:colId xmlns:a16="http://schemas.microsoft.com/office/drawing/2014/main" xmlns="" val="574107605"/>
                    </a:ext>
                  </a:extLst>
                </a:gridCol>
                <a:gridCol w="933829">
                  <a:extLst>
                    <a:ext uri="{9D8B030D-6E8A-4147-A177-3AD203B41FA5}">
                      <a16:colId xmlns:a16="http://schemas.microsoft.com/office/drawing/2014/main" xmlns="" val="2877124095"/>
                    </a:ext>
                  </a:extLst>
                </a:gridCol>
              </a:tblGrid>
              <a:tr h="424263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 příjemce dle pravidel spolufinancování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Evropský podíl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Příjemce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Státní rozpočet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718783"/>
                  </a:ext>
                </a:extLst>
              </a:tr>
              <a:tr h="280332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Obchodní společnosti: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veřejná obchodní společnost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komanditní společnost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společnost s ručením omezeným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akciová společnost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evropská společnost 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evropské hospodářské zájmové sdružení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Státní podniky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Družstva: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družstvo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sociální družstvo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evropská družstevní společnost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OSVČ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Profesní komory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6307993"/>
                  </a:ext>
                </a:extLst>
              </a:tr>
              <a:tr h="276679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Nestátní neziskové organizace: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Soukromoprávní subjekty vykonávající veřejně prospěšnou činnost (v případě aktivity Integrační sociální podnik a Environmentální sociální podnik):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Obecně prospěšné společnosti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Spolky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Ústavy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Církve a náboženské společnosti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Nadace a nadační fondy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Místní akční skupiny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Hospodářská komora, Agrární komora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Svazy, asociace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38" marR="460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0030494"/>
                  </a:ext>
                </a:extLst>
              </a:tr>
            </a:tbl>
          </a:graphicData>
        </a:graphic>
      </p:graphicFrame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4192203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je v souladu s právními předpisy (zejména legislativou EU a ČR) 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pl-PL" sz="2200" dirty="0"/>
              <a:t>je v souladu s pravidly programu a s podmínkami poskytnutí podpory 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je přiměřený (viz kapitola 6.1 Specifické části pravidel pro žadatele a příjemce)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vznikl v době realizace projektu a byl uhrazen nejpozději do okamžiku ukončení administrace závěrečné zprávy o realizaci projektu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váže se na aktivity projektu, které jsou územně způsobilé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je řádně identifikovatelný, prokazatelný a doložitelný</a:t>
            </a:r>
            <a:endParaRPr lang="cs-CZ" sz="2200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4086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5BE3D3-1CEE-4A78-947D-00446D38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55" y="1034473"/>
            <a:ext cx="976514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3600" b="1" dirty="0"/>
              <a:t>15. Výzva MAS Český les, </a:t>
            </a:r>
            <a:r>
              <a:rPr lang="cs-CZ" sz="3600" b="1" dirty="0" err="1"/>
              <a:t>z.s</a:t>
            </a:r>
            <a:r>
              <a:rPr lang="cs-CZ" sz="3600" b="1" dirty="0"/>
              <a:t>.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700" b="1" dirty="0"/>
              <a:t>v rámci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OPERAČNÍHO PROGRAMU ZAMĚSTNANOST: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F822EEB-6972-46A4-AB23-6E34691A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848" y="2905198"/>
            <a:ext cx="10116127" cy="3470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r>
              <a:rPr lang="cs-CZ" sz="4400" b="1" dirty="0"/>
              <a:t>Vznik a rozvoj sociálních podniků - (IV.)</a:t>
            </a:r>
          </a:p>
        </p:txBody>
      </p:sp>
    </p:spTree>
    <p:extLst>
      <p:ext uri="{BB962C8B-B14F-4D97-AF65-F5344CB8AC3E}">
        <p14:creationId xmlns:p14="http://schemas.microsoft.com/office/powerpoint/2010/main" xmlns="" val="310010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Kategorie způsobilých výdajů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 b="1" dirty="0"/>
              <a:t>1. </a:t>
            </a:r>
            <a:r>
              <a:rPr lang="cs-CZ" altLang="cs-CZ" sz="2200" b="1" dirty="0"/>
              <a:t>Celkové způsobilé výdaje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200" b="1" dirty="0"/>
              <a:t>1.1 Přímé náklady</a:t>
            </a:r>
            <a:r>
              <a:rPr lang="cs-CZ" altLang="cs-CZ" sz="2200" dirty="0"/>
              <a:t>		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1.1.1  Osobní náklady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1.1.2  Cestovné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1.1.3  Zařízení, vybavení a spotřební materiál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1.1.4  Nákup služeb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1.1.5  Drobné stavební úpravy (do 40 tis. Kč)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1.1.6  Přímá podpora CS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b="1" dirty="0"/>
              <a:t>1.2 Nepřímé náklady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2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b="1" dirty="0"/>
              <a:t>2. Celkové nezpůsobilé výdaje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0057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Kategorie způsobilých výdajů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/>
              <a:t>1.2 Nepřímé náklady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400" b="1" dirty="0"/>
              <a:t>Max. 25% přímých způsobilých nákladů projektu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administrativa, řízení projektu (včetně finančního), účetnictví, personalistika komunikační a informační opatření, občerstvení a stravování a podpůrné procesy pro provoz projektu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cestovní náhrady spojené s pracovními cestami RT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spotřební materiál, zařízení a vybavení (papír…)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prostory pro realizaci projektu (nájemné, vodné, stočné, energie…)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ostatní provozní výdaje (internet, poštovné, telefon…)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959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Kategorie způsobilých výdajů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Pro projekty, u nichž podstatná většina nákladů vznikne formou nákupu služeb od externích dodavatelů, jsou způsobilá procenta nepřímých nákladů snížena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Podíly pro nepřímé náklady jsou sníženy pro projekty s objemem nákupu služeb v těchto intencích: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/>
              <a:t>2. Celkové nezpůsobilé výdaje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Pro potřeby OPZ se v žádosti o podporu nevyplňují</a:t>
            </a:r>
            <a:endParaRPr lang="cs-CZ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05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56" y="3096635"/>
            <a:ext cx="7635875" cy="174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981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Příjmy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Příjmem projektu se rozumí </a:t>
            </a:r>
            <a:r>
              <a:rPr lang="cs-CZ" sz="2000" dirty="0"/>
              <a:t>příjmy vygenerované projektem v době realizace projektu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Mezi příjmy projektu </a:t>
            </a:r>
            <a:r>
              <a:rPr lang="cs-CZ" sz="2000" b="1" dirty="0"/>
              <a:t>patří</a:t>
            </a:r>
            <a:r>
              <a:rPr lang="cs-CZ" sz="2000" dirty="0"/>
              <a:t> např. příjmy za poskytované služby (konferenční poplatky, poplatky za školení apod.), příjmy za prodej výrobků, které vznikly v rámci projektu (tj. výrobků, na jejichž vznik byly vynaloženy výdaje projektu); pronájem prostor, zařízení, softwaru atd. financovaných v rámci projektu atd.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Příjmem projektu nikdy </a:t>
            </a:r>
            <a:r>
              <a:rPr lang="cs-CZ" sz="2000" b="1" dirty="0"/>
              <a:t>nejsou</a:t>
            </a:r>
            <a:r>
              <a:rPr lang="cs-CZ" sz="2000" dirty="0"/>
              <a:t> úroky z bankovního účtu, obdržené platby                      ze smluvních pokut, peněžní jistota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Do žádosti o podporu </a:t>
            </a:r>
            <a:r>
              <a:rPr lang="cs-CZ" sz="2000" dirty="0"/>
              <a:t>se uvádí pouze „</a:t>
            </a:r>
            <a:r>
              <a:rPr lang="cs-CZ" sz="2000" b="1" dirty="0"/>
              <a:t>předpokládané čisté příjmy</a:t>
            </a:r>
            <a:r>
              <a:rPr lang="cs-CZ" sz="2000" dirty="0"/>
              <a:t>“ do řádku „</a:t>
            </a:r>
            <a:r>
              <a:rPr lang="cs-CZ" sz="2000" b="1" dirty="0"/>
              <a:t>Jiné peněžní příjmy</a:t>
            </a:r>
            <a:r>
              <a:rPr lang="cs-CZ" sz="2000" dirty="0"/>
              <a:t>“ (v případě vyrovnávací platby vypočtené na listu ISKP přílohy 11A) – o tyto příjmy bude vždy snížena poskytnutá podpora ŘO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Čistým příjmem </a:t>
            </a:r>
            <a:r>
              <a:rPr lang="cs-CZ" sz="2000" dirty="0"/>
              <a:t>je ta částka příjmů, která převyšuje částku vlastního financování způsobilých výdajů projektu ze zdrojů příjemce  (pokud příjemce má vlastní financování viz povinná míra spolufinancování)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Nepředpokládané i předpokládané čisté příjmy </a:t>
            </a:r>
            <a:r>
              <a:rPr lang="cs-CZ" sz="2000" dirty="0"/>
              <a:t>se budou reportovat průběžně ve Zprávách o realizaci projektu (ZOR)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26345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u="sng" dirty="0"/>
              <a:t>PORTÁL IS KP14+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dirty="0"/>
              <a:t>Produkční </a:t>
            </a:r>
            <a:r>
              <a:rPr lang="cs-CZ" sz="1800" dirty="0"/>
              <a:t>(ostré) </a:t>
            </a:r>
            <a:r>
              <a:rPr lang="cs-CZ" sz="1800" b="1" dirty="0"/>
              <a:t>prostředí </a:t>
            </a:r>
            <a:r>
              <a:rPr lang="cs-CZ" sz="1800" dirty="0"/>
              <a:t>(slouží pro realizaci OP, zadávají se pouze ostrá data)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https://mseu.mssf.cz</a:t>
            </a:r>
            <a:r>
              <a:rPr lang="cs-CZ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endParaRPr lang="cs-CZ" sz="1800" b="1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800" b="1" dirty="0"/>
              <a:t>Technická podpora IS KP14+ </a:t>
            </a:r>
            <a:r>
              <a:rPr lang="cs-CZ" sz="1800" dirty="0"/>
              <a:t>v rámci OPZ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>
                <a:hlinkClick r:id="rId4"/>
              </a:rPr>
              <a:t>iskp@mpsv.cz</a:t>
            </a:r>
            <a:endParaRPr lang="cs-CZ" sz="1800" b="1" u="sng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/>
              <a:t>Provozní doba:</a:t>
            </a:r>
            <a:r>
              <a:rPr lang="cs-CZ" sz="1800" b="1" dirty="0"/>
              <a:t> </a:t>
            </a:r>
            <a:r>
              <a:rPr lang="cs-CZ" sz="1800" dirty="0"/>
              <a:t>v pracovních dnech od 8:00 do 16:00 hod.</a:t>
            </a:r>
            <a:r>
              <a:rPr lang="cs-CZ" sz="1800" b="1" dirty="0"/>
              <a:t> </a:t>
            </a:r>
            <a:r>
              <a:rPr lang="cs-CZ" sz="1800" dirty="0"/>
              <a:t>Reakci na váš požadavek garantujeme do 4 hodin v rámci provozní doby technické podpory od obdržení požadavku. Dotazy zaslané mimo provozní dobu budou řešeny nejpozději následující pracovní den.</a:t>
            </a:r>
            <a:endParaRPr lang="cs-CZ" sz="18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u="sng" cap="all" dirty="0"/>
              <a:t>Edukační video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5"/>
              </a:rPr>
              <a:t>http://www.strukturalni-fondy.cz/cs/Jak-na-projekt/Elektronicka-zadost/Edukacni-videa</a:t>
            </a:r>
            <a:r>
              <a:rPr lang="cs-CZ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cs-CZ" sz="1800" b="1" u="sn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b="1" u="sng" dirty="0"/>
              <a:t>PŘÍRUČKY OPZ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http://www.esfcr.cz/dokumenty-opz</a:t>
            </a:r>
            <a:r>
              <a:rPr lang="cs-CZ" sz="1800" b="1" dirty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dirty="0"/>
              <a:t>Pokyny k vyplnění žádosti o podporu v IS KP14+ </a:t>
            </a:r>
            <a:r>
              <a:rPr lang="cs-CZ" sz="1800" dirty="0"/>
              <a:t>(v aktuálním vydání)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b="1" u="sng" dirty="0"/>
              <a:t>TEXTACE VÝZVY ŘO OPZ PRO MAS Č. 047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>
                <a:hlinkClick r:id="rId7"/>
              </a:rPr>
              <a:t>https://www.esfcr.cz/2-3-opz-komunitne-vedeny-mistni-rozvoj</a:t>
            </a:r>
            <a:endParaRPr lang="cs-CZ" sz="1800" b="1" u="sn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b="1" u="sng" dirty="0"/>
              <a:t>TEXTACE VÝZEV MAS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/>
              <a:t>https://www.esfcr.cz/vyzvy-mas-opz</a:t>
            </a:r>
          </a:p>
          <a:p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4889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53253" y="914400"/>
            <a:ext cx="10972800" cy="749808"/>
          </a:xfrm>
        </p:spPr>
        <p:txBody>
          <a:bodyPr>
            <a:normAutofit fontScale="90000"/>
          </a:bodyPr>
          <a:lstStyle/>
          <a:p>
            <a:r>
              <a:rPr lang="cs-CZ" dirty="0"/>
              <a:t>Indikátory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Pravidla týkající se indikátorů, včetně definic jednotlivých indikátorů, jsou k dispozici v Obecné části pravidel pro žadatele a příjemce v rámci Operačního programu Zaměstnanost (konkrétní odkaz na elektronickou verzi tohoto dokumentu viz část 10.2 výzvy MAS).</a:t>
            </a:r>
          </a:p>
          <a:p>
            <a:r>
              <a:rPr lang="cs-CZ" sz="2000" dirty="0"/>
              <a:t> V žádosti o podporu žadatel uvede cílovou hodnotu (tj. hodnotu, která se chápe jako závazek žadatele, kterého má dosáhnout díky realizaci projektu uvedeného v žádosti o podporu) k následujícím indikátorům</a:t>
            </a:r>
            <a:r>
              <a:rPr lang="cs-CZ" sz="2800" dirty="0"/>
              <a:t>:</a:t>
            </a:r>
          </a:p>
          <a:p>
            <a:endParaRPr lang="cs-CZ" sz="2800" b="1" u="sng" cap="all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878" y="4261166"/>
            <a:ext cx="82359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639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6280" y="914400"/>
            <a:ext cx="10972800" cy="765048"/>
          </a:xfrm>
        </p:spPr>
        <p:txBody>
          <a:bodyPr>
            <a:normAutofit fontScale="90000"/>
          </a:bodyPr>
          <a:lstStyle/>
          <a:p>
            <a:r>
              <a:rPr lang="cs-CZ" dirty="0"/>
              <a:t>Indikátory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518" y="1859071"/>
            <a:ext cx="9412562" cy="11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064" y="3148648"/>
            <a:ext cx="940625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464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960120"/>
            <a:ext cx="10972800" cy="76504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Kontakty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813" y="2188339"/>
            <a:ext cx="10972800" cy="4008120"/>
          </a:xfrm>
        </p:spPr>
        <p:txBody>
          <a:bodyPr>
            <a:normAutofit/>
          </a:bodyPr>
          <a:lstStyle/>
          <a:p>
            <a:pPr lvl="2" algn="ctr"/>
            <a:r>
              <a:rPr lang="cs-CZ" b="1" dirty="0"/>
              <a:t>Sylva </a:t>
            </a:r>
            <a:r>
              <a:rPr lang="cs-CZ" b="1" dirty="0" err="1"/>
              <a:t>Heidlerová</a:t>
            </a:r>
            <a:r>
              <a:rPr lang="cs-CZ" b="1" dirty="0"/>
              <a:t> 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Tel.: 602 168 171 </a:t>
            </a:r>
            <a:br>
              <a:rPr lang="cs-CZ" dirty="0"/>
            </a:br>
            <a:r>
              <a:rPr lang="cs-CZ" u="sng" dirty="0">
                <a:hlinkClick r:id="rId3"/>
              </a:rPr>
              <a:t>heidlerova@tiscali.cz</a:t>
            </a:r>
            <a:endParaRPr lang="cs-CZ" u="sng" dirty="0"/>
          </a:p>
          <a:p>
            <a:pPr algn="ctr"/>
            <a:endParaRPr lang="cs-CZ" sz="2800" dirty="0"/>
          </a:p>
          <a:p>
            <a:pPr lvl="2" algn="ctr"/>
            <a:r>
              <a:rPr lang="cs-CZ" b="1" dirty="0"/>
              <a:t>Ing. Olga </a:t>
            </a:r>
            <a:r>
              <a:rPr lang="cs-CZ" b="1" dirty="0" err="1"/>
              <a:t>Pulchartová</a:t>
            </a:r>
            <a:r>
              <a:rPr lang="cs-CZ" b="1" dirty="0"/>
              <a:t>       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Tel.: 602 168 170</a:t>
            </a:r>
            <a:r>
              <a:rPr lang="cs-CZ" b="1" dirty="0"/>
              <a:t> </a:t>
            </a:r>
            <a:r>
              <a:rPr lang="cs-CZ" dirty="0"/>
              <a:t/>
            </a:r>
            <a:br>
              <a:rPr lang="cs-CZ" dirty="0"/>
            </a:br>
            <a:r>
              <a:rPr lang="cs-CZ" u="sng" dirty="0">
                <a:hlinkClick r:id="rId4"/>
              </a:rPr>
              <a:t>pulchartova@masceskyles.cz</a:t>
            </a:r>
            <a:endParaRPr lang="cs-CZ" u="sng" dirty="0"/>
          </a:p>
          <a:p>
            <a:pPr marL="0" indent="0">
              <a:buNone/>
            </a:pPr>
            <a:endParaRPr lang="cs-CZ" sz="2800" u="sng" dirty="0"/>
          </a:p>
          <a:p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95092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97280" y="3611880"/>
            <a:ext cx="10972800" cy="76504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Děkuji za pozornost.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2922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606" y="555517"/>
            <a:ext cx="10772775" cy="165819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Úvod a představení MAS </a:t>
            </a:r>
          </a:p>
          <a:p>
            <a:pPr lvl="0"/>
            <a:r>
              <a:rPr lang="cs-CZ" sz="2800" dirty="0"/>
              <a:t>Představení výzvy – parametry výzvy a opatření </a:t>
            </a:r>
            <a:r>
              <a:rPr lang="en-US" sz="2800" dirty="0"/>
              <a:t>B.2.1 </a:t>
            </a:r>
            <a:r>
              <a:rPr lang="en-US" sz="2800" dirty="0" err="1"/>
              <a:t>Vznik</a:t>
            </a:r>
            <a:r>
              <a:rPr lang="en-US" sz="2800" dirty="0"/>
              <a:t> a </a:t>
            </a:r>
            <a:r>
              <a:rPr lang="en-US" sz="2800" dirty="0" err="1"/>
              <a:t>rozvoj</a:t>
            </a:r>
            <a:r>
              <a:rPr lang="en-US" sz="2800" dirty="0"/>
              <a:t> </a:t>
            </a:r>
            <a:r>
              <a:rPr lang="en-US" sz="2800" dirty="0" err="1"/>
              <a:t>sociálních</a:t>
            </a:r>
            <a:r>
              <a:rPr lang="en-US" sz="2800" dirty="0"/>
              <a:t> </a:t>
            </a:r>
            <a:r>
              <a:rPr lang="en-US" sz="2800" dirty="0" err="1"/>
              <a:t>podniků</a:t>
            </a:r>
            <a:r>
              <a:rPr lang="cs-CZ" sz="2800" dirty="0"/>
              <a:t>, způsobilé výdaje atd. </a:t>
            </a:r>
          </a:p>
          <a:p>
            <a:r>
              <a:rPr lang="cs-CZ" sz="2800" dirty="0"/>
              <a:t>Základní informace o podávání Žádostí o dotaci na MAS přes MS2014+</a:t>
            </a:r>
          </a:p>
        </p:txBody>
      </p:sp>
    </p:spTree>
    <p:extLst>
      <p:ext uri="{BB962C8B-B14F-4D97-AF65-F5344CB8AC3E}">
        <p14:creationId xmlns:p14="http://schemas.microsoft.com/office/powerpoint/2010/main" xmlns="" val="57122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39686F-C1F6-4AA8-B0E0-E9A4DF0B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MAS Český les, </a:t>
            </a:r>
            <a:r>
              <a:rPr lang="cs-CZ" sz="4000" b="1" dirty="0" err="1"/>
              <a:t>z.s</a:t>
            </a:r>
            <a:r>
              <a:rPr lang="cs-CZ" sz="4000" b="1" dirty="0"/>
              <a:t>.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B0FCB06D-0CC4-49F4-B014-EE102B1CDD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0583" y="4716203"/>
          <a:ext cx="5212506" cy="1579417"/>
        </p:xfrm>
        <a:graphic>
          <a:graphicData uri="http://schemas.openxmlformats.org/drawingml/2006/table">
            <a:tbl>
              <a:tblPr/>
              <a:tblGrid>
                <a:gridCol w="2513013">
                  <a:extLst>
                    <a:ext uri="{9D8B030D-6E8A-4147-A177-3AD203B41FA5}">
                      <a16:colId xmlns:a16="http://schemas.microsoft.com/office/drawing/2014/main" xmlns="" val="1819636407"/>
                    </a:ext>
                  </a:extLst>
                </a:gridCol>
                <a:gridCol w="2699493">
                  <a:extLst>
                    <a:ext uri="{9D8B030D-6E8A-4147-A177-3AD203B41FA5}">
                      <a16:colId xmlns:a16="http://schemas.microsoft.com/office/drawing/2014/main" xmlns="" val="2586996477"/>
                    </a:ext>
                  </a:extLst>
                </a:gridCol>
              </a:tblGrid>
              <a:tr h="590611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Rozloha území MAS:</a:t>
                      </a:r>
                      <a:endParaRPr lang="cs-CZ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1 498,79 km</a:t>
                      </a:r>
                      <a:r>
                        <a:rPr lang="cs-CZ" baseline="30000" dirty="0">
                          <a:effectLst/>
                        </a:rPr>
                        <a:t>2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10048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Počet obyvatel: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61 576 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925596"/>
                  </a:ext>
                </a:extLst>
              </a:tr>
              <a:tr h="590611">
                <a:tc>
                  <a:txBody>
                    <a:bodyPr/>
                    <a:lstStyle/>
                    <a:p>
                      <a:r>
                        <a:rPr lang="pt-BR" b="1" dirty="0">
                          <a:effectLst/>
                        </a:rPr>
                        <a:t>Počet obcí na území MAS:</a:t>
                      </a:r>
                      <a:endParaRPr lang="pt-BR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77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4999259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F987D87-1B0B-4B38-ABAF-72609AB7AC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8035" y="1690688"/>
            <a:ext cx="7897091" cy="2179348"/>
          </a:xfrm>
          <a:prstGeom prst="rect">
            <a:avLst/>
          </a:prstGeom>
        </p:spPr>
      </p:pic>
      <p:pic>
        <p:nvPicPr>
          <p:cNvPr id="7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58754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" t="9149" b="-1"/>
          <a:stretch/>
        </p:blipFill>
        <p:spPr>
          <a:xfrm>
            <a:off x="4467497" y="1231933"/>
            <a:ext cx="3772263" cy="5538485"/>
          </a:xfrm>
          <a:prstGeom prst="rect">
            <a:avLst/>
          </a:prstGeom>
        </p:spPr>
      </p:pic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79954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2218" y="653012"/>
            <a:ext cx="5606473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Základní </a:t>
            </a:r>
            <a:r>
              <a:rPr lang="cs-CZ" b="1" dirty="0"/>
              <a:t>údaje k výzvě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05165" y="1879286"/>
            <a:ext cx="10474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Vyhlášení výzvy: 10. listopadu 2019 (04:00 hod)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žádostí: 10. 11. 2019 – 6. 11. 2019 do 12:00 hod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Způsob podání: IS KP14+ ( MS2014+)</a:t>
            </a:r>
          </a:p>
          <a:p>
            <a:pPr marL="457200" lvl="0" indent="-457200" defTabSz="914400">
              <a:buFont typeface="Wingdings" panose="05000000000000000000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částka alokace: </a:t>
            </a:r>
            <a:r>
              <a:rPr lang="cs-CZ" sz="2800" dirty="0">
                <a:solidFill>
                  <a:prstClr val="black"/>
                </a:solidFill>
              </a:rPr>
              <a:t>5.394.000,-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Kč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Výše podpory: 85 %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Min. výše způsobilých výdajů: 400.000,- Kč </a:t>
            </a:r>
          </a:p>
          <a:p>
            <a:pPr marL="457200" lvl="0" indent="-457200" defTabSz="914400">
              <a:buFont typeface="Wingdings" panose="05000000000000000000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Max. výše způsobilých výdajů: </a:t>
            </a:r>
            <a:r>
              <a:rPr lang="cs-CZ" sz="2800" dirty="0">
                <a:solidFill>
                  <a:prstClr val="black"/>
                </a:solidFill>
              </a:rPr>
              <a:t>5.394.000,-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Kč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Nejzazší datum pro ukončení fyzické realizace projektu: 31. 12. 2022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30800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Oprávnění </a:t>
            </a:r>
            <a:r>
              <a:rPr lang="cs-CZ" b="1" dirty="0"/>
              <a:t>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osoba (právnická nebo fyzická), která je registrovaným subjektem v ČR, tj. osoba, která má vlastní identifikační číslo (tzv. IČO někdy také IČ);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osoba, která má aktivní datovou schránku;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osoba, která nepatří mezi subjekty, které se nemohou výzvy účastnit z důvodů insolvence, pokut, dluhu aj. dle následujícího odstavce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610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Oprávnění </a:t>
            </a:r>
            <a:r>
              <a:rPr lang="cs-CZ" b="1" dirty="0"/>
              <a:t>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32844" y="1941521"/>
            <a:ext cx="9354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Obchodní korporace; </a:t>
            </a:r>
          </a:p>
          <a:p>
            <a:pPr lvl="1" defTabSz="914400"/>
            <a:endParaRPr lang="cs-CZ" sz="2400" dirty="0">
              <a:solidFill>
                <a:prstClr val="black"/>
              </a:solidFill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OSVČ, </a:t>
            </a:r>
          </a:p>
          <a:p>
            <a:pPr lvl="1" defTabSz="914400"/>
            <a:endParaRPr lang="cs-CZ" sz="2400" dirty="0">
              <a:solidFill>
                <a:prstClr val="black"/>
              </a:solidFill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Nestátní neziskové organizace,</a:t>
            </a:r>
          </a:p>
          <a:p>
            <a:pPr lvl="1" defTabSz="914400"/>
            <a:r>
              <a:rPr lang="cs-CZ" sz="2400" dirty="0">
                <a:solidFill>
                  <a:prstClr val="black"/>
                </a:solidFill>
              </a:rPr>
              <a:t>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Sociální podniky.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59128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D77B92C-69FF-42BB-A01F-E7E2B9DC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Oprávnění partneři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08F2982-77B9-4DE4-933F-1D36B32C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endParaRPr lang="cs-CZ" dirty="0"/>
          </a:p>
          <a:p>
            <a:r>
              <a:rPr lang="cs-CZ" dirty="0"/>
              <a:t>Partneři bez finančního příspěvku </a:t>
            </a:r>
          </a:p>
          <a:p>
            <a:pPr marL="571500" indent="-571500">
              <a:buFont typeface="+mj-lt"/>
              <a:buAutoNum type="romanUcPeriod"/>
            </a:pPr>
            <a:endParaRPr lang="cs-CZ" dirty="0"/>
          </a:p>
          <a:p>
            <a:r>
              <a:rPr lang="cs-CZ" dirty="0"/>
              <a:t>Právní forma </a:t>
            </a:r>
            <a:r>
              <a:rPr lang="cs-CZ" b="1" dirty="0"/>
              <a:t>partnera bez finančního příspěvku</a:t>
            </a:r>
            <a:r>
              <a:rPr lang="cs-CZ" dirty="0"/>
              <a:t> není omezena. Partner se podílí na realizaci věcných aktivit projektu (např. formou konzultací, odborné garance) a není mu poskytován žádný finanční příspěvek za účast při realizaci projektu.</a:t>
            </a:r>
          </a:p>
          <a:p>
            <a:r>
              <a:rPr lang="cs-CZ" dirty="0"/>
              <a:t>Partnerem bez finančního příspěvku může být právnická osoba se sídlem v EU nebo v rámci zemí, jež jsou členy Evropského sdružení volného obchodu, nebo fyzická osoba působící jako osoba samostatně výdělečně činná (resp. v zahraničí obdobně působící), která má registrované místo podnikání v EU.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909" y="0"/>
            <a:ext cx="4219575" cy="695325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86687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87210107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770</TotalTime>
  <Words>1238</Words>
  <Application>Microsoft Office PowerPoint</Application>
  <PresentationFormat>Vlastní</PresentationFormat>
  <Paragraphs>234</Paragraphs>
  <Slides>28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Metropole</vt:lpstr>
      <vt:lpstr>Vlastní návrh</vt:lpstr>
      <vt:lpstr>Motiv Office</vt:lpstr>
      <vt:lpstr>1_Motiv Office</vt:lpstr>
      <vt:lpstr>Seminář pro žadatele v rámci realizace  SCLLD (Strategie komunitně vedeného místního rozvoje)  MAS Český les, z. s.</vt:lpstr>
      <vt:lpstr>  15. Výzva MAS Český les, z.s.  v rámci  OPERAČNÍHO PROGRAMU ZAMĚSTNANOST:  </vt:lpstr>
      <vt:lpstr>Program semináře</vt:lpstr>
      <vt:lpstr>MAS Český les, z.s.</vt:lpstr>
      <vt:lpstr>Snímek 5</vt:lpstr>
      <vt:lpstr>  Základní údaje k výzvě </vt:lpstr>
      <vt:lpstr>  Oprávnění žadatelé </vt:lpstr>
      <vt:lpstr>  Oprávnění žadatelé </vt:lpstr>
      <vt:lpstr>Oprávnění partneři</vt:lpstr>
      <vt:lpstr>  Cílové skupiny </vt:lpstr>
      <vt:lpstr>  Cílové skupiny </vt:lpstr>
      <vt:lpstr>Podporované aktivity</vt:lpstr>
      <vt:lpstr>Podporované aktivity</vt:lpstr>
      <vt:lpstr>Podporované aktivity</vt:lpstr>
      <vt:lpstr>Podporované aktivity</vt:lpstr>
      <vt:lpstr>Podporované aktivity</vt:lpstr>
      <vt:lpstr> Formy financování</vt:lpstr>
      <vt:lpstr>  Zdroje financování:</vt:lpstr>
      <vt:lpstr>Způsobilé výdaje</vt:lpstr>
      <vt:lpstr>Kategorie způsobilých výdajů OPZ</vt:lpstr>
      <vt:lpstr>Kategorie způsobilých výdajů OPZ</vt:lpstr>
      <vt:lpstr>Kategorie způsobilých výdajů OPZ</vt:lpstr>
      <vt:lpstr>Příjmy projektu</vt:lpstr>
      <vt:lpstr>Snímek 24</vt:lpstr>
      <vt:lpstr>Indikátory</vt:lpstr>
      <vt:lpstr>Indikátory</vt:lpstr>
      <vt:lpstr>Kontakty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 SCLLD (Strategie komunitně vedeného místního rozvoje)  MAS Český les, z.s.</dc:title>
  <dc:creator>pocitac</dc:creator>
  <cp:lastModifiedBy>Olga Pulchartová</cp:lastModifiedBy>
  <cp:revision>22</cp:revision>
  <dcterms:created xsi:type="dcterms:W3CDTF">2017-11-22T07:29:13Z</dcterms:created>
  <dcterms:modified xsi:type="dcterms:W3CDTF">2020-03-24T14:30:19Z</dcterms:modified>
</cp:coreProperties>
</file>