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37"/>
  </p:notesMasterIdLst>
  <p:sldIdLst>
    <p:sldId id="279" r:id="rId2"/>
    <p:sldId id="257" r:id="rId3"/>
    <p:sldId id="258" r:id="rId4"/>
    <p:sldId id="259" r:id="rId5"/>
    <p:sldId id="265" r:id="rId6"/>
    <p:sldId id="261" r:id="rId7"/>
    <p:sldId id="260" r:id="rId8"/>
    <p:sldId id="280" r:id="rId9"/>
    <p:sldId id="281" r:id="rId10"/>
    <p:sldId id="282" r:id="rId11"/>
    <p:sldId id="270" r:id="rId12"/>
    <p:sldId id="271" r:id="rId13"/>
    <p:sldId id="278" r:id="rId14"/>
    <p:sldId id="283" r:id="rId15"/>
    <p:sldId id="277" r:id="rId16"/>
    <p:sldId id="262" r:id="rId17"/>
    <p:sldId id="288" r:id="rId18"/>
    <p:sldId id="273" r:id="rId19"/>
    <p:sldId id="274" r:id="rId20"/>
    <p:sldId id="285" r:id="rId21"/>
    <p:sldId id="287" r:id="rId22"/>
    <p:sldId id="272" r:id="rId23"/>
    <p:sldId id="268" r:id="rId24"/>
    <p:sldId id="269" r:id="rId25"/>
    <p:sldId id="290" r:id="rId26"/>
    <p:sldId id="263" r:id="rId27"/>
    <p:sldId id="291" r:id="rId28"/>
    <p:sldId id="294" r:id="rId29"/>
    <p:sldId id="293" r:id="rId30"/>
    <p:sldId id="264" r:id="rId31"/>
    <p:sldId id="295" r:id="rId32"/>
    <p:sldId id="267" r:id="rId33"/>
    <p:sldId id="266" r:id="rId34"/>
    <p:sldId id="275" r:id="rId35"/>
    <p:sldId id="276"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717" autoAdjust="0"/>
  </p:normalViewPr>
  <p:slideViewPr>
    <p:cSldViewPr snapToGrid="0">
      <p:cViewPr varScale="1">
        <p:scale>
          <a:sx n="78" d="100"/>
          <a:sy n="78" d="100"/>
        </p:scale>
        <p:origin x="57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0F05E2-6612-4AB8-86CF-6BDA927226A9}" type="datetimeFigureOut">
              <a:rPr lang="cs-CZ" smtClean="0"/>
              <a:t>24.10.2019</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8B6086-A6D9-4D89-8FE5-8291BD398CE6}" type="slidenum">
              <a:rPr lang="cs-CZ" smtClean="0"/>
              <a:t>‹#›</a:t>
            </a:fld>
            <a:endParaRPr lang="cs-CZ"/>
          </a:p>
        </p:txBody>
      </p:sp>
    </p:spTree>
    <p:extLst>
      <p:ext uri="{BB962C8B-B14F-4D97-AF65-F5344CB8AC3E}">
        <p14:creationId xmlns:p14="http://schemas.microsoft.com/office/powerpoint/2010/main" val="2701879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38B6086-A6D9-4D89-8FE5-8291BD398CE6}" type="slidenum">
              <a:rPr lang="cs-CZ" smtClean="0"/>
              <a:t>19</a:t>
            </a:fld>
            <a:endParaRPr lang="cs-CZ"/>
          </a:p>
        </p:txBody>
      </p:sp>
    </p:spTree>
    <p:extLst>
      <p:ext uri="{BB962C8B-B14F-4D97-AF65-F5344CB8AC3E}">
        <p14:creationId xmlns:p14="http://schemas.microsoft.com/office/powerpoint/2010/main" val="2564024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38B6086-A6D9-4D89-8FE5-8291BD398CE6}" type="slidenum">
              <a:rPr lang="cs-CZ" smtClean="0"/>
              <a:t>23</a:t>
            </a:fld>
            <a:endParaRPr lang="cs-CZ"/>
          </a:p>
        </p:txBody>
      </p:sp>
    </p:spTree>
    <p:extLst>
      <p:ext uri="{BB962C8B-B14F-4D97-AF65-F5344CB8AC3E}">
        <p14:creationId xmlns:p14="http://schemas.microsoft.com/office/powerpoint/2010/main" val="785455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38B6086-A6D9-4D89-8FE5-8291BD398CE6}" type="slidenum">
              <a:rPr lang="cs-CZ" smtClean="0"/>
              <a:t>26</a:t>
            </a:fld>
            <a:endParaRPr lang="cs-CZ"/>
          </a:p>
        </p:txBody>
      </p:sp>
    </p:spTree>
    <p:extLst>
      <p:ext uri="{BB962C8B-B14F-4D97-AF65-F5344CB8AC3E}">
        <p14:creationId xmlns:p14="http://schemas.microsoft.com/office/powerpoint/2010/main" val="2244624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38B6086-A6D9-4D89-8FE5-8291BD398CE6}" type="slidenum">
              <a:rPr lang="cs-CZ" smtClean="0"/>
              <a:t>33</a:t>
            </a:fld>
            <a:endParaRPr lang="cs-CZ"/>
          </a:p>
        </p:txBody>
      </p:sp>
    </p:spTree>
    <p:extLst>
      <p:ext uri="{BB962C8B-B14F-4D97-AF65-F5344CB8AC3E}">
        <p14:creationId xmlns:p14="http://schemas.microsoft.com/office/powerpoint/2010/main" val="1079627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48146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228233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83441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588598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90547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2071913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7205451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3726744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2162756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2439008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9D8F20DA-1CF1-45FE-9333-D7A4D40A25A3}" type="datetimeFigureOut">
              <a:rPr lang="cs-CZ" smtClean="0"/>
              <a:t>24.10.2019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2454816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9D8F20DA-1CF1-45FE-9333-D7A4D40A25A3}" type="datetimeFigureOut">
              <a:rPr lang="cs-CZ" smtClean="0"/>
              <a:t>24.10.2019</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381039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9D8F20DA-1CF1-45FE-9333-D7A4D40A25A3}" type="datetimeFigureOut">
              <a:rPr lang="cs-CZ" smtClean="0"/>
              <a:t>24.10.2019</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1022309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8F20DA-1CF1-45FE-9333-D7A4D40A25A3}" type="datetimeFigureOut">
              <a:rPr lang="cs-CZ" smtClean="0"/>
              <a:t>24.10.2019</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331913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a:t>Upravte styly předlohy textu.</a:t>
            </a:r>
          </a:p>
        </p:txBody>
      </p:sp>
      <p:sp>
        <p:nvSpPr>
          <p:cNvPr id="5" name="Date Placeholder 4"/>
          <p:cNvSpPr>
            <a:spLocks noGrp="1"/>
          </p:cNvSpPr>
          <p:nvPr>
            <p:ph type="dt" sz="half" idx="10"/>
          </p:nvPr>
        </p:nvSpPr>
        <p:spPr/>
        <p:txBody>
          <a:bodyPr/>
          <a:lstStyle/>
          <a:p>
            <a:fld id="{9D8F20DA-1CF1-45FE-9333-D7A4D40A25A3}" type="datetimeFigureOut">
              <a:rPr lang="cs-CZ" smtClean="0"/>
              <a:t>24.10.2019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481062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9D8F20DA-1CF1-45FE-9333-D7A4D40A25A3}" type="datetimeFigureOut">
              <a:rPr lang="cs-CZ" smtClean="0"/>
              <a:t>24.10.2019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4131494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8F20DA-1CF1-45FE-9333-D7A4D40A25A3}" type="datetimeFigureOut">
              <a:rPr lang="cs-CZ" smtClean="0"/>
              <a:t>24.10.2019</a:t>
            </a:fld>
            <a:endParaRPr lang="cs-C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5B2C68D-A799-43A0-B201-EDE4787C4CF6}" type="slidenum">
              <a:rPr lang="cs-CZ" smtClean="0"/>
              <a:t>‹#›</a:t>
            </a:fld>
            <a:endParaRPr lang="cs-CZ"/>
          </a:p>
        </p:txBody>
      </p:sp>
    </p:spTree>
    <p:extLst>
      <p:ext uri="{BB962C8B-B14F-4D97-AF65-F5344CB8AC3E}">
        <p14:creationId xmlns:p14="http://schemas.microsoft.com/office/powerpoint/2010/main" val="2297876795"/>
      </p:ext>
    </p:extLst>
  </p:cSld>
  <p:clrMap bg1="dk1" tx1="lt1" bg2="dk2" tx2="lt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standardy.nature.cz/"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opzp.cz/"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hyperlink" Target="http://standardy.nature.cz/" TargetMode="External"/><Relationship Id="rId2" Type="http://schemas.openxmlformats.org/officeDocument/2006/relationships/hyperlink" Target="http://www.opzp.cz/"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nova@masceskyles.cz"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9FEBEA-C39D-434F-A051-02B6A4DB5D92}"/>
              </a:ext>
            </a:extLst>
          </p:cNvPr>
          <p:cNvSpPr>
            <a:spLocks noGrp="1"/>
          </p:cNvSpPr>
          <p:nvPr>
            <p:ph type="title"/>
          </p:nvPr>
        </p:nvSpPr>
        <p:spPr>
          <a:xfrm>
            <a:off x="677334" y="609600"/>
            <a:ext cx="9754692" cy="1320800"/>
          </a:xfrm>
        </p:spPr>
        <p:txBody>
          <a:bodyPr/>
          <a:lstStyle/>
          <a:p>
            <a:pPr algn="ctr"/>
            <a:endParaRPr lang="cs-CZ" dirty="0"/>
          </a:p>
        </p:txBody>
      </p:sp>
      <p:sp>
        <p:nvSpPr>
          <p:cNvPr id="3" name="Zástupný obsah 2">
            <a:extLst>
              <a:ext uri="{FF2B5EF4-FFF2-40B4-BE49-F238E27FC236}">
                <a16:creationId xmlns:a16="http://schemas.microsoft.com/office/drawing/2014/main" id="{AB6BA157-7DFC-4AF0-9518-4C6D32427B3D}"/>
              </a:ext>
            </a:extLst>
          </p:cNvPr>
          <p:cNvSpPr>
            <a:spLocks noGrp="1"/>
          </p:cNvSpPr>
          <p:nvPr>
            <p:ph idx="1"/>
          </p:nvPr>
        </p:nvSpPr>
        <p:spPr/>
        <p:txBody>
          <a:bodyPr/>
          <a:lstStyle/>
          <a:p>
            <a:pPr algn="ctr"/>
            <a:endParaRPr lang="cs-CZ" sz="3600" b="1" dirty="0"/>
          </a:p>
          <a:p>
            <a:pPr marL="0" indent="0" algn="ctr">
              <a:buNone/>
            </a:pPr>
            <a:r>
              <a:rPr lang="cs-CZ" sz="4400" b="1" dirty="0">
                <a:solidFill>
                  <a:srgbClr val="00B050"/>
                </a:solidFill>
              </a:rPr>
              <a:t>10.výzva MAS Český les (OPŽP)</a:t>
            </a:r>
          </a:p>
          <a:p>
            <a:pPr marL="0" indent="0" algn="ctr">
              <a:buNone/>
            </a:pPr>
            <a:r>
              <a:rPr lang="cs-CZ" sz="4400" b="1" dirty="0">
                <a:solidFill>
                  <a:srgbClr val="00B050"/>
                </a:solidFill>
              </a:rPr>
              <a:t> „ Výsadba dřevin“ </a:t>
            </a:r>
          </a:p>
          <a:p>
            <a:endParaRPr lang="cs-CZ" dirty="0"/>
          </a:p>
        </p:txBody>
      </p:sp>
      <p:pic>
        <p:nvPicPr>
          <p:cNvPr id="6" name="Obrázek 5">
            <a:extLst>
              <a:ext uri="{FF2B5EF4-FFF2-40B4-BE49-F238E27FC236}">
                <a16:creationId xmlns:a16="http://schemas.microsoft.com/office/drawing/2014/main" id="{3131F19F-D8BA-44C5-B0ED-5CFDD55015D2}"/>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600"/>
            <a:ext cx="6685935" cy="1219200"/>
          </a:xfrm>
          <a:prstGeom prst="rect">
            <a:avLst/>
          </a:prstGeom>
        </p:spPr>
      </p:pic>
      <p:pic>
        <p:nvPicPr>
          <p:cNvPr id="7" name="Obrázek 6" descr="C:\Users\Monika\Desktop\WEB MAS\LOGO MAS.png">
            <a:extLst>
              <a:ext uri="{FF2B5EF4-FFF2-40B4-BE49-F238E27FC236}">
                <a16:creationId xmlns:a16="http://schemas.microsoft.com/office/drawing/2014/main" id="{F5BAAC99-84F9-47D2-82E9-A2992859E95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4297" y="914400"/>
            <a:ext cx="1071716" cy="711200"/>
          </a:xfrm>
          <a:prstGeom prst="rect">
            <a:avLst/>
          </a:prstGeom>
          <a:noFill/>
          <a:ln>
            <a:noFill/>
          </a:ln>
        </p:spPr>
      </p:pic>
    </p:spTree>
    <p:extLst>
      <p:ext uri="{BB962C8B-B14F-4D97-AF65-F5344CB8AC3E}">
        <p14:creationId xmlns:p14="http://schemas.microsoft.com/office/powerpoint/2010/main" val="4032748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F0B212-FD91-4C7B-92C2-48EF7CA9CB21}"/>
              </a:ext>
            </a:extLst>
          </p:cNvPr>
          <p:cNvSpPr>
            <a:spLocks noGrp="1"/>
          </p:cNvSpPr>
          <p:nvPr>
            <p:ph type="title"/>
          </p:nvPr>
        </p:nvSpPr>
        <p:spPr>
          <a:xfrm>
            <a:off x="677333" y="609599"/>
            <a:ext cx="9479389" cy="1120875"/>
          </a:xfrm>
        </p:spPr>
        <p:txBody>
          <a:bodyPr/>
          <a:lstStyle/>
          <a:p>
            <a:endParaRPr lang="cs-CZ" dirty="0"/>
          </a:p>
        </p:txBody>
      </p:sp>
      <p:sp>
        <p:nvSpPr>
          <p:cNvPr id="3" name="Zástupný obsah 2">
            <a:extLst>
              <a:ext uri="{FF2B5EF4-FFF2-40B4-BE49-F238E27FC236}">
                <a16:creationId xmlns:a16="http://schemas.microsoft.com/office/drawing/2014/main" id="{B75BADC1-504C-4455-8F7C-F62469B90775}"/>
              </a:ext>
            </a:extLst>
          </p:cNvPr>
          <p:cNvSpPr>
            <a:spLocks noGrp="1"/>
          </p:cNvSpPr>
          <p:nvPr>
            <p:ph idx="1"/>
          </p:nvPr>
        </p:nvSpPr>
        <p:spPr>
          <a:xfrm>
            <a:off x="677334" y="1935313"/>
            <a:ext cx="9479388" cy="4789952"/>
          </a:xfrm>
        </p:spPr>
        <p:txBody>
          <a:bodyPr>
            <a:normAutofit/>
          </a:bodyPr>
          <a:lstStyle/>
          <a:p>
            <a:pPr>
              <a:buFont typeface="+mj-lt"/>
              <a:buAutoNum type="arabicPeriod" startAt="11"/>
            </a:pPr>
            <a:r>
              <a:rPr lang="cs-CZ" sz="2000" dirty="0"/>
              <a:t>Vyplněná záložka Cílová skupina a její dostatečný popis.</a:t>
            </a:r>
          </a:p>
          <a:p>
            <a:pPr>
              <a:buFont typeface="+mj-lt"/>
              <a:buAutoNum type="arabicPeriod" startAt="11"/>
            </a:pPr>
            <a:r>
              <a:rPr lang="cs-CZ" sz="2000" dirty="0"/>
              <a:t>Vyplněné všechny požadované položky na obrazovkách identifikace subjektu.</a:t>
            </a:r>
          </a:p>
          <a:p>
            <a:pPr>
              <a:buFont typeface="+mj-lt"/>
              <a:buAutoNum type="arabicPeriod" startAt="11"/>
            </a:pPr>
            <a:r>
              <a:rPr lang="cs-CZ" sz="2000" dirty="0"/>
              <a:t>Dodržování limitů způsobilých výdajů dle Pravidel pro žadatele a příjemce a obsahu výzvy.</a:t>
            </a:r>
          </a:p>
          <a:p>
            <a:pPr>
              <a:buFont typeface="+mj-lt"/>
              <a:buAutoNum type="arabicPeriod" startAt="11"/>
            </a:pPr>
            <a:r>
              <a:rPr lang="cs-CZ" sz="2000" dirty="0"/>
              <a:t>Vyplněné klíčové aktivity projektu (je-li relevantní).</a:t>
            </a:r>
          </a:p>
          <a:p>
            <a:pPr>
              <a:buFont typeface="+mj-lt"/>
              <a:buAutoNum type="arabicPeriod" startAt="11"/>
            </a:pPr>
            <a:r>
              <a:rPr lang="cs-CZ" sz="2000" dirty="0"/>
              <a:t>Je-li relevantní, dostatečně vyplněné obrazovky vztahující se k veřejným zakázkám.</a:t>
            </a:r>
          </a:p>
          <a:p>
            <a:pPr>
              <a:buFont typeface="+mj-lt"/>
              <a:buAutoNum type="arabicPeriod" startAt="11"/>
            </a:pPr>
            <a:r>
              <a:rPr lang="cs-CZ" sz="2000" dirty="0"/>
              <a:t>Přiložené všechny povinné přílohy dle požadavků Pravidel pro žadatele a příjemce, případně další přílohy dle obsahu výzvy a jejích příloh. </a:t>
            </a:r>
          </a:p>
          <a:p>
            <a:pPr>
              <a:buFont typeface="+mj-lt"/>
              <a:buAutoNum type="arabicPeriod" startAt="11"/>
            </a:pPr>
            <a:r>
              <a:rPr lang="cs-CZ" sz="2000" dirty="0"/>
              <a:t>Žadatel v rámci výzvy k doplnění žádosti neprovedl neoprávněné věcné změny, k nimž nebyl vyzván.</a:t>
            </a:r>
          </a:p>
          <a:p>
            <a:pPr>
              <a:buFontTx/>
              <a:buChar char="-"/>
            </a:pPr>
            <a:endParaRPr lang="cs-CZ" dirty="0"/>
          </a:p>
        </p:txBody>
      </p:sp>
      <p:pic>
        <p:nvPicPr>
          <p:cNvPr id="6" name="Obrázek 5">
            <a:extLst>
              <a:ext uri="{FF2B5EF4-FFF2-40B4-BE49-F238E27FC236}">
                <a16:creationId xmlns:a16="http://schemas.microsoft.com/office/drawing/2014/main" id="{B7C6F382-267C-45BF-B3DD-9329EDC0C23B}"/>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600"/>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338B2EBC-0203-4BF6-B4D9-71FE5AA0032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816644" y="814438"/>
            <a:ext cx="1032141" cy="711200"/>
          </a:xfrm>
          <a:prstGeom prst="rect">
            <a:avLst/>
          </a:prstGeom>
          <a:noFill/>
          <a:ln>
            <a:noFill/>
          </a:ln>
        </p:spPr>
      </p:pic>
    </p:spTree>
    <p:extLst>
      <p:ext uri="{BB962C8B-B14F-4D97-AF65-F5344CB8AC3E}">
        <p14:creationId xmlns:p14="http://schemas.microsoft.com/office/powerpoint/2010/main" val="1948351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1109712"/>
          </a:xfrm>
        </p:spPr>
        <p:txBody>
          <a:bodyPr>
            <a:normAutofit/>
          </a:bodyPr>
          <a:lstStyle/>
          <a:p>
            <a:endParaRPr lang="cs-CZ" sz="3600" b="1" dirty="0"/>
          </a:p>
        </p:txBody>
      </p:sp>
      <p:sp>
        <p:nvSpPr>
          <p:cNvPr id="3" name="Zástupný symbol pro obsah 2"/>
          <p:cNvSpPr>
            <a:spLocks noGrp="1"/>
          </p:cNvSpPr>
          <p:nvPr>
            <p:ph idx="1"/>
          </p:nvPr>
        </p:nvSpPr>
        <p:spPr>
          <a:xfrm>
            <a:off x="838200" y="1486002"/>
            <a:ext cx="10515600" cy="5371998"/>
          </a:xfrm>
        </p:spPr>
        <p:txBody>
          <a:bodyPr>
            <a:normAutofit fontScale="62500" lnSpcReduction="20000"/>
          </a:bodyPr>
          <a:lstStyle/>
          <a:p>
            <a:pPr marL="0" indent="0" algn="just">
              <a:lnSpc>
                <a:spcPct val="120000"/>
              </a:lnSpc>
              <a:buNone/>
            </a:pPr>
            <a:r>
              <a:rPr lang="cs-CZ" sz="3800" b="1" dirty="0">
                <a:solidFill>
                  <a:srgbClr val="00B050"/>
                </a:solidFill>
              </a:rPr>
              <a:t>Kritéria pro hodnocení přijatelnosti žádosti:</a:t>
            </a:r>
          </a:p>
          <a:p>
            <a:pPr marL="0" indent="0" algn="just">
              <a:lnSpc>
                <a:spcPct val="120000"/>
              </a:lnSpc>
              <a:buNone/>
            </a:pPr>
            <a:r>
              <a:rPr lang="cs-CZ" sz="2900" dirty="0"/>
              <a:t>1. Projekt obsahuje dostatečné zhodnocení stávajícího stavu území (biodiverzity a ekologické stability)</a:t>
            </a:r>
          </a:p>
          <a:p>
            <a:pPr lvl="1" algn="just">
              <a:lnSpc>
                <a:spcPct val="120000"/>
              </a:lnSpc>
            </a:pPr>
            <a:r>
              <a:rPr lang="cs-CZ" sz="2500" dirty="0">
                <a:solidFill>
                  <a:schemeClr val="tx1"/>
                </a:solidFill>
              </a:rPr>
              <a:t>Popis a posouzení výchozího stavu lokality včetně biologického posouzení a fotodokumentace musí být součástí projektové dokumentace. PD je jednou z povinných příloh žádosti o dotaci. Specifikace biologického posouzení a obsahu PD je uvedena na str. 224 Pravidel (verze 23). </a:t>
            </a:r>
            <a:r>
              <a:rPr lang="cs-CZ" sz="2500" u="sng" dirty="0">
                <a:solidFill>
                  <a:srgbClr val="FF0000"/>
                </a:solidFill>
              </a:rPr>
              <a:t>U projektů, kde nedochází ke kácení či ošetřování stromů není nově biologické posouzení vyžadováno.</a:t>
            </a:r>
          </a:p>
          <a:p>
            <a:pPr marL="0" indent="0" algn="just">
              <a:lnSpc>
                <a:spcPct val="120000"/>
              </a:lnSpc>
              <a:buNone/>
            </a:pPr>
            <a:r>
              <a:rPr lang="cs-CZ" sz="2900" dirty="0"/>
              <a:t>2. Projekt naplňuje cíle podpory a jeho přínosy k naplnění cílů podpory nejsou zanedbatelné </a:t>
            </a:r>
          </a:p>
          <a:p>
            <a:pPr lvl="1" algn="just">
              <a:lnSpc>
                <a:spcPct val="120000"/>
              </a:lnSpc>
            </a:pPr>
            <a:r>
              <a:rPr lang="cs-CZ" sz="2500" dirty="0">
                <a:solidFill>
                  <a:schemeClr val="tx1"/>
                </a:solidFill>
              </a:rPr>
              <a:t>Jedná se o zdůvodnění potřeby realizace, které rovněž musí být součástí PD. Toto zdůvodnění musí obsahovat popis změn přispívajících k posílení přirozených funkcí krajiny dosažených realizací opatření, a to z hlediska kvantity i kvality</a:t>
            </a:r>
          </a:p>
          <a:p>
            <a:pPr marL="0" indent="0" algn="just">
              <a:lnSpc>
                <a:spcPct val="120000"/>
              </a:lnSpc>
              <a:buNone/>
            </a:pPr>
            <a:r>
              <a:rPr lang="cs-CZ" sz="2900" dirty="0"/>
              <a:t>3. V projektu je dostatečně zhodnocen vliv průběhu realizace opatření na biodiverzitu a funkce ekosystémů a v případě existence negativních vlivů jsou navržena dostatečná opatření k jejich eliminaci či minimalizaci </a:t>
            </a:r>
          </a:p>
          <a:p>
            <a:pPr lvl="1" algn="just">
              <a:lnSpc>
                <a:spcPct val="120000"/>
              </a:lnSpc>
            </a:pPr>
            <a:r>
              <a:rPr lang="cs-CZ" sz="2500" dirty="0">
                <a:solidFill>
                  <a:schemeClr val="tx1"/>
                </a:solidFill>
              </a:rPr>
              <a:t>Posouzení a popis  možných negativních vlivů v průběhu realizace opatření na přírodu a krajinu, včetně návrhu opatření na jejich eliminaci a minimalizaci (např. etapizace opatření, záchranné transfery organismů apod.) musí být rovněž součástí PD.</a:t>
            </a:r>
          </a:p>
          <a:p>
            <a:pPr marL="0" indent="0" algn="just">
              <a:lnSpc>
                <a:spcPct val="120000"/>
              </a:lnSpc>
              <a:buNone/>
            </a:pPr>
            <a:endParaRPr lang="cs-CZ" sz="2200" dirty="0">
              <a:solidFill>
                <a:schemeClr val="tx1"/>
              </a:solidFill>
            </a:endParaRPr>
          </a:p>
        </p:txBody>
      </p:sp>
      <p:pic>
        <p:nvPicPr>
          <p:cNvPr id="6" name="Obrázek 5">
            <a:extLst>
              <a:ext uri="{FF2B5EF4-FFF2-40B4-BE49-F238E27FC236}">
                <a16:creationId xmlns:a16="http://schemas.microsoft.com/office/drawing/2014/main" id="{81C58C6B-3374-40F0-8ACB-064D44B629DB}"/>
              </a:ext>
            </a:extLst>
          </p:cNvPr>
          <p:cNvPicPr/>
          <p:nvPr/>
        </p:nvPicPr>
        <p:blipFill>
          <a:blip r:embed="rId2">
            <a:extLst>
              <a:ext uri="{28A0092B-C50C-407E-A947-70E740481C1C}">
                <a14:useLocalDpi xmlns:a14="http://schemas.microsoft.com/office/drawing/2010/main" val="0"/>
              </a:ext>
            </a:extLst>
          </a:blip>
          <a:stretch>
            <a:fillRect/>
          </a:stretch>
        </p:blipFill>
        <p:spPr>
          <a:xfrm>
            <a:off x="838200" y="359544"/>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4C08162D-6731-43E6-A8AF-C6A03B637B7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367250" y="564382"/>
            <a:ext cx="1032141" cy="711200"/>
          </a:xfrm>
          <a:prstGeom prst="rect">
            <a:avLst/>
          </a:prstGeom>
          <a:noFill/>
          <a:ln>
            <a:noFill/>
          </a:ln>
        </p:spPr>
      </p:pic>
    </p:spTree>
    <p:extLst>
      <p:ext uri="{BB962C8B-B14F-4D97-AF65-F5344CB8AC3E}">
        <p14:creationId xmlns:p14="http://schemas.microsoft.com/office/powerpoint/2010/main" val="2811543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1115295"/>
          </a:xfrm>
        </p:spPr>
        <p:txBody>
          <a:bodyPr>
            <a:normAutofit/>
          </a:bodyPr>
          <a:lstStyle/>
          <a:p>
            <a:endParaRPr lang="cs-CZ" sz="3600" b="1" dirty="0"/>
          </a:p>
        </p:txBody>
      </p:sp>
      <p:sp>
        <p:nvSpPr>
          <p:cNvPr id="3" name="Zástupný symbol pro obsah 2"/>
          <p:cNvSpPr>
            <a:spLocks noGrp="1"/>
          </p:cNvSpPr>
          <p:nvPr>
            <p:ph idx="1"/>
          </p:nvPr>
        </p:nvSpPr>
        <p:spPr>
          <a:xfrm>
            <a:off x="838200" y="1679677"/>
            <a:ext cx="10606548" cy="4917768"/>
          </a:xfrm>
        </p:spPr>
        <p:txBody>
          <a:bodyPr>
            <a:normAutofit fontScale="92500" lnSpcReduction="20000"/>
          </a:bodyPr>
          <a:lstStyle/>
          <a:p>
            <a:pPr marL="0" indent="0" algn="just">
              <a:buNone/>
            </a:pPr>
            <a:r>
              <a:rPr lang="cs-CZ" sz="2600" dirty="0"/>
              <a:t>4. Projekt je v souladu s programem OPŽP, Programovým dokumentem a Pravidly pro žadatele a příjemce</a:t>
            </a:r>
          </a:p>
          <a:p>
            <a:pPr lvl="1" algn="just"/>
            <a:r>
              <a:rPr lang="cs-CZ" sz="2200" dirty="0"/>
              <a:t>hodnotí se celkový rámec projektu</a:t>
            </a:r>
          </a:p>
          <a:p>
            <a:pPr marL="0" indent="0" algn="just">
              <a:buNone/>
            </a:pPr>
            <a:r>
              <a:rPr lang="cs-CZ" sz="2600" dirty="0"/>
              <a:t>5. Projekt není v rozporu se schváleným Státním programem ochrany přírody a krajiny ČR, Strategií ochrany biologické rozmanitosti ČR, Strategickým rámcem udržitelného rozvoje a Státní politikou životního prostředí ČR</a:t>
            </a:r>
          </a:p>
          <a:p>
            <a:pPr lvl="1" algn="just"/>
            <a:r>
              <a:rPr lang="cs-CZ" sz="2200" dirty="0"/>
              <a:t>hodnotí se soulad projektu vzhledem ke strategickým dokumentům ČR</a:t>
            </a:r>
          </a:p>
          <a:p>
            <a:pPr marL="0" indent="0" algn="just">
              <a:buNone/>
            </a:pPr>
            <a:r>
              <a:rPr lang="cs-CZ" sz="2600" dirty="0"/>
              <a:t>6. Projekt není v kolizi s ostatními zájmy chráněnými dle zákona č. 114/1992 Sb., o ochraně přírody a krajiny </a:t>
            </a:r>
          </a:p>
          <a:p>
            <a:pPr lvl="1" algn="just"/>
            <a:r>
              <a:rPr lang="cs-CZ" sz="2000" dirty="0"/>
              <a:t>hodnotí se vliv opatření na lokalitu a možné negativní střety s ochranou přírody a krajiny</a:t>
            </a:r>
          </a:p>
          <a:p>
            <a:pPr marL="0" indent="0" algn="just">
              <a:buNone/>
            </a:pPr>
            <a:r>
              <a:rPr lang="cs-CZ" sz="2400" dirty="0"/>
              <a:t>7. Pokud se projekt bude realizovat v ZCHÚ (nebo jeho OP) nebo v lokalitě soustavy Natura 2000, není v rozporu s plánem péče o ZCHÚ ani se souhrnem doporučených opatření pro lokalitu soustavy Natura 2000.</a:t>
            </a:r>
          </a:p>
          <a:p>
            <a:pPr marL="0" indent="0" algn="just">
              <a:buNone/>
            </a:pPr>
            <a:endParaRPr lang="cs-CZ" sz="2400" dirty="0"/>
          </a:p>
        </p:txBody>
      </p:sp>
      <p:pic>
        <p:nvPicPr>
          <p:cNvPr id="6" name="Obrázek 5">
            <a:extLst>
              <a:ext uri="{FF2B5EF4-FFF2-40B4-BE49-F238E27FC236}">
                <a16:creationId xmlns:a16="http://schemas.microsoft.com/office/drawing/2014/main" id="{315AF569-1CA9-4EFE-8E15-8319739B91DB}"/>
              </a:ext>
            </a:extLst>
          </p:cNvPr>
          <p:cNvPicPr/>
          <p:nvPr/>
        </p:nvPicPr>
        <p:blipFill>
          <a:blip r:embed="rId2">
            <a:extLst>
              <a:ext uri="{28A0092B-C50C-407E-A947-70E740481C1C}">
                <a14:useLocalDpi xmlns:a14="http://schemas.microsoft.com/office/drawing/2010/main" val="0"/>
              </a:ext>
            </a:extLst>
          </a:blip>
          <a:stretch>
            <a:fillRect/>
          </a:stretch>
        </p:blipFill>
        <p:spPr>
          <a:xfrm>
            <a:off x="838200" y="359544"/>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A0E911A9-5614-477F-92BF-FF38551E012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367250" y="564382"/>
            <a:ext cx="1032141" cy="711200"/>
          </a:xfrm>
          <a:prstGeom prst="rect">
            <a:avLst/>
          </a:prstGeom>
          <a:noFill/>
          <a:ln>
            <a:noFill/>
          </a:ln>
        </p:spPr>
      </p:pic>
    </p:spTree>
    <p:extLst>
      <p:ext uri="{BB962C8B-B14F-4D97-AF65-F5344CB8AC3E}">
        <p14:creationId xmlns:p14="http://schemas.microsoft.com/office/powerpoint/2010/main" val="3332449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9878961" cy="1115295"/>
          </a:xfrm>
        </p:spPr>
        <p:txBody>
          <a:bodyPr>
            <a:normAutofit/>
          </a:bodyPr>
          <a:lstStyle/>
          <a:p>
            <a:endParaRPr lang="cs-CZ" sz="3600" b="1" dirty="0"/>
          </a:p>
        </p:txBody>
      </p:sp>
      <p:sp>
        <p:nvSpPr>
          <p:cNvPr id="3" name="Zástupný symbol pro obsah 2"/>
          <p:cNvSpPr>
            <a:spLocks noGrp="1"/>
          </p:cNvSpPr>
          <p:nvPr>
            <p:ph idx="1"/>
          </p:nvPr>
        </p:nvSpPr>
        <p:spPr>
          <a:xfrm>
            <a:off x="838200" y="1543664"/>
            <a:ext cx="10232923" cy="5152104"/>
          </a:xfrm>
        </p:spPr>
        <p:txBody>
          <a:bodyPr>
            <a:normAutofit fontScale="92500" lnSpcReduction="20000"/>
          </a:bodyPr>
          <a:lstStyle/>
          <a:p>
            <a:pPr marL="0" indent="0" algn="just">
              <a:buNone/>
            </a:pPr>
            <a:r>
              <a:rPr lang="cs-CZ" sz="2600" dirty="0"/>
              <a:t>8. Projekt není v rozporu s územně plánovací dokumentací nebo schválenými pozemkovými úpravami</a:t>
            </a:r>
          </a:p>
          <a:p>
            <a:pPr lvl="1" algn="just"/>
            <a:r>
              <a:rPr lang="cs-CZ" sz="2000" dirty="0">
                <a:solidFill>
                  <a:schemeClr val="tx1"/>
                </a:solidFill>
              </a:rPr>
              <a:t>dokládá se stanovisko místně a věcně příslušného stavebního úřadu či odboru územního plánování o souladu s územně plánovací dokumentací a příslušné doklady, ze kterých je patrné, že se jedná o zastavěné/zastavitelné území. V případě zastavitelného území musí žadatel doložit čestné prohlášení, že na lokalitě došlo k výstavbě nebo bylo vydáno stavební povolení</a:t>
            </a:r>
          </a:p>
          <a:p>
            <a:pPr lvl="1" algn="just"/>
            <a:r>
              <a:rPr lang="cs-CZ" sz="2000" dirty="0">
                <a:solidFill>
                  <a:schemeClr val="tx1"/>
                </a:solidFill>
              </a:rPr>
              <a:t>Nově obce, které nemají v ÚPD pro předmětnou oblast jednoznačně vymezeno přípustné využití pro zeleň musí doložit vyjádření příslušného stavebního úřadu či odboru územního plánování, kde bude jmenovitě uvedeno, že zeleň je přípustné využití na dané lokalitě. Bez tohoto vyjádření nebude projekt přípustný. </a:t>
            </a:r>
          </a:p>
          <a:p>
            <a:pPr marL="0" indent="0" algn="just">
              <a:buNone/>
            </a:pPr>
            <a:r>
              <a:rPr lang="cs-CZ" sz="2600" dirty="0"/>
              <a:t>9. Realizace projektu nezpůsobí významný pokles biodiverzity v lokalitě a zároveň nedojde k nevratnému negativnímu ovlivnění nebo zásahu do biotopů zvláště chráněných nebo ohrožených druhů rostlin a živočichů</a:t>
            </a:r>
          </a:p>
          <a:p>
            <a:pPr lvl="1" algn="just"/>
            <a:r>
              <a:rPr lang="cs-CZ" sz="2000" dirty="0">
                <a:solidFill>
                  <a:schemeClr val="tx1"/>
                </a:solidFill>
              </a:rPr>
              <a:t>projekt se hodnotí jako celek vč. popsaných činností, které jsou nezpůsobilými výdaji či nejsou zahrnuty do rozpočtu – vliv na biodiverzitu se porovnává ve vztahu k výchozímu stavu </a:t>
            </a:r>
          </a:p>
          <a:p>
            <a:pPr marL="0" indent="0" algn="just">
              <a:buNone/>
            </a:pPr>
            <a:endParaRPr lang="cs-CZ" sz="2000" dirty="0">
              <a:solidFill>
                <a:schemeClr val="tx1"/>
              </a:solidFill>
            </a:endParaRPr>
          </a:p>
        </p:txBody>
      </p:sp>
      <p:pic>
        <p:nvPicPr>
          <p:cNvPr id="6" name="Obrázek 5">
            <a:extLst>
              <a:ext uri="{FF2B5EF4-FFF2-40B4-BE49-F238E27FC236}">
                <a16:creationId xmlns:a16="http://schemas.microsoft.com/office/drawing/2014/main" id="{7956AB93-1C8E-4EB8-8A2D-F57329768C6A}"/>
              </a:ext>
            </a:extLst>
          </p:cNvPr>
          <p:cNvPicPr/>
          <p:nvPr/>
        </p:nvPicPr>
        <p:blipFill>
          <a:blip r:embed="rId2">
            <a:extLst>
              <a:ext uri="{28A0092B-C50C-407E-A947-70E740481C1C}">
                <a14:useLocalDpi xmlns:a14="http://schemas.microsoft.com/office/drawing/2010/main" val="0"/>
              </a:ext>
            </a:extLst>
          </a:blip>
          <a:stretch>
            <a:fillRect/>
          </a:stretch>
        </p:blipFill>
        <p:spPr>
          <a:xfrm>
            <a:off x="838200" y="359544"/>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F5AC2183-BFF9-4BA6-97BA-449B0F2A8E3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367250" y="564382"/>
            <a:ext cx="1032141" cy="711200"/>
          </a:xfrm>
          <a:prstGeom prst="rect">
            <a:avLst/>
          </a:prstGeom>
          <a:noFill/>
          <a:ln>
            <a:noFill/>
          </a:ln>
        </p:spPr>
      </p:pic>
    </p:spTree>
    <p:extLst>
      <p:ext uri="{BB962C8B-B14F-4D97-AF65-F5344CB8AC3E}">
        <p14:creationId xmlns:p14="http://schemas.microsoft.com/office/powerpoint/2010/main" val="1559679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876AAF-4185-4EBB-B221-39BF04295F87}"/>
              </a:ext>
            </a:extLst>
          </p:cNvPr>
          <p:cNvSpPr>
            <a:spLocks noGrp="1"/>
          </p:cNvSpPr>
          <p:nvPr>
            <p:ph type="title"/>
          </p:nvPr>
        </p:nvSpPr>
        <p:spPr>
          <a:xfrm>
            <a:off x="677333" y="609599"/>
            <a:ext cx="9095931" cy="1120875"/>
          </a:xfrm>
        </p:spPr>
        <p:txBody>
          <a:bodyPr/>
          <a:lstStyle/>
          <a:p>
            <a:endParaRPr lang="cs-CZ" dirty="0"/>
          </a:p>
        </p:txBody>
      </p:sp>
      <p:sp>
        <p:nvSpPr>
          <p:cNvPr id="3" name="Zástupný obsah 2">
            <a:extLst>
              <a:ext uri="{FF2B5EF4-FFF2-40B4-BE49-F238E27FC236}">
                <a16:creationId xmlns:a16="http://schemas.microsoft.com/office/drawing/2014/main" id="{325C4E3B-095A-4988-8FED-060037C3F407}"/>
              </a:ext>
            </a:extLst>
          </p:cNvPr>
          <p:cNvSpPr>
            <a:spLocks noGrp="1"/>
          </p:cNvSpPr>
          <p:nvPr>
            <p:ph idx="1"/>
          </p:nvPr>
        </p:nvSpPr>
        <p:spPr>
          <a:xfrm>
            <a:off x="677334" y="1937513"/>
            <a:ext cx="10079156" cy="4394461"/>
          </a:xfrm>
        </p:spPr>
        <p:txBody>
          <a:bodyPr>
            <a:normAutofit/>
          </a:bodyPr>
          <a:lstStyle/>
          <a:p>
            <a:pPr marL="0" indent="0">
              <a:buNone/>
            </a:pPr>
            <a:r>
              <a:rPr lang="cs-CZ" sz="2200" dirty="0"/>
              <a:t>10. Náklady akce, které přesahují 150 % nákladů obvyklých opatření MŽP, nepřesahují 100 % dle Katalogu cen stavebních prací a jsou objektivně odůvodněny. Na realizaci projektu, který obsahuje náklady přesahující 150 % nákladů obvyklých opatření MŽP, existuje zvýšený zájem ochrany přírody a krajiny.</a:t>
            </a:r>
          </a:p>
          <a:p>
            <a:pPr lvl="1" algn="just"/>
            <a:r>
              <a:rPr lang="cs-CZ" sz="1500" i="1" dirty="0"/>
              <a:t>Za zvýšený zájem ochrany přírody a krajiny lze považovat opatření zaměřená na zachování nebo obnovu významných přírodních hodnot v dané lokalitě</a:t>
            </a:r>
            <a:endParaRPr lang="cs-CZ" sz="1500" dirty="0"/>
          </a:p>
          <a:p>
            <a:pPr marL="0" indent="0" algn="just">
              <a:buNone/>
            </a:pPr>
            <a:r>
              <a:rPr lang="cs-CZ" sz="2200" dirty="0"/>
              <a:t>11. Náklady akce, které nemají položku v Nákladech obvyklých opatření MŽP, nepřesahují 100 % dle Katalogu cen stavebních prací.</a:t>
            </a:r>
          </a:p>
          <a:p>
            <a:pPr marL="0" indent="0" algn="just">
              <a:buNone/>
            </a:pPr>
            <a:r>
              <a:rPr lang="cs-CZ" sz="2200" dirty="0"/>
              <a:t>12. Vyhovující ekonomické vyhodnocení žadatele na základě ekonomických podkladů předložených s žádostí o podporu.</a:t>
            </a:r>
          </a:p>
          <a:p>
            <a:pPr marL="0" indent="0">
              <a:buNone/>
            </a:pPr>
            <a:endParaRPr lang="cs-CZ" dirty="0"/>
          </a:p>
        </p:txBody>
      </p:sp>
      <p:pic>
        <p:nvPicPr>
          <p:cNvPr id="6" name="Obrázek 5">
            <a:extLst>
              <a:ext uri="{FF2B5EF4-FFF2-40B4-BE49-F238E27FC236}">
                <a16:creationId xmlns:a16="http://schemas.microsoft.com/office/drawing/2014/main" id="{DC636997-D176-41DD-B121-FFE2421DC65B}"/>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598"/>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7D010A02-79EF-4438-89C8-406A511BF98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600334" y="816638"/>
            <a:ext cx="1032141" cy="711200"/>
          </a:xfrm>
          <a:prstGeom prst="rect">
            <a:avLst/>
          </a:prstGeom>
          <a:noFill/>
          <a:ln>
            <a:noFill/>
          </a:ln>
        </p:spPr>
      </p:pic>
    </p:spTree>
    <p:extLst>
      <p:ext uri="{BB962C8B-B14F-4D97-AF65-F5344CB8AC3E}">
        <p14:creationId xmlns:p14="http://schemas.microsoft.com/office/powerpoint/2010/main" val="1581788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916038"/>
          </a:xfrm>
        </p:spPr>
        <p:txBody>
          <a:bodyPr>
            <a:normAutofit/>
          </a:bodyPr>
          <a:lstStyle/>
          <a:p>
            <a:endParaRPr lang="cs-CZ" sz="3600" b="1" dirty="0"/>
          </a:p>
        </p:txBody>
      </p:sp>
      <p:sp>
        <p:nvSpPr>
          <p:cNvPr id="3" name="Zástupný symbol pro obsah 2"/>
          <p:cNvSpPr>
            <a:spLocks noGrp="1"/>
          </p:cNvSpPr>
          <p:nvPr>
            <p:ph idx="1"/>
          </p:nvPr>
        </p:nvSpPr>
        <p:spPr>
          <a:xfrm>
            <a:off x="838200" y="1486000"/>
            <a:ext cx="10862187" cy="5190103"/>
          </a:xfrm>
        </p:spPr>
        <p:txBody>
          <a:bodyPr>
            <a:normAutofit lnSpcReduction="10000"/>
          </a:bodyPr>
          <a:lstStyle/>
          <a:p>
            <a:pPr marL="0" indent="0" algn="just">
              <a:buNone/>
            </a:pPr>
            <a:r>
              <a:rPr lang="cs-CZ" sz="2400" b="1" u="sng" dirty="0">
                <a:solidFill>
                  <a:srgbClr val="00B050"/>
                </a:solidFill>
              </a:rPr>
              <a:t>SPECIFICKÁ KRITÉRIA PŘIJATELNOSTI:</a:t>
            </a:r>
            <a:endParaRPr lang="cs-CZ" dirty="0">
              <a:solidFill>
                <a:srgbClr val="00B050"/>
              </a:solidFill>
            </a:endParaRPr>
          </a:p>
          <a:p>
            <a:pPr marL="0" indent="0" algn="just">
              <a:buNone/>
            </a:pPr>
            <a:r>
              <a:rPr lang="cs-CZ" sz="2400" dirty="0"/>
              <a:t>1. Pozemky realizace jsou volně přístupné bez poplatků či fyzických překážek omezujících průchod krajinnou a nebrání migraci živočichů. </a:t>
            </a:r>
          </a:p>
          <a:p>
            <a:pPr lvl="1" algn="just"/>
            <a:r>
              <a:rPr lang="cs-CZ" sz="1800" i="1" dirty="0"/>
              <a:t>K takovým překážkám nepatří dočasné lesnické oplocenky, obory či ohradníky na pastvinách.</a:t>
            </a:r>
          </a:p>
          <a:p>
            <a:pPr marL="0" indent="0" algn="just">
              <a:buNone/>
            </a:pPr>
            <a:r>
              <a:rPr lang="cs-CZ" sz="2400" dirty="0"/>
              <a:t>2. V</a:t>
            </a:r>
            <a:r>
              <a:rPr lang="cs-CZ" dirty="0"/>
              <a:t> </a:t>
            </a:r>
            <a:r>
              <a:rPr lang="cs-CZ" sz="2400" dirty="0"/>
              <a:t>rámci realizace budou vysazovány geograficky původní a stanovištně vhodné dřeviny a ovocné dřeviny (nepůvodní druhy lze podpořit pouze v případě obnovy stávajících alejí téhož druhu).</a:t>
            </a:r>
          </a:p>
          <a:p>
            <a:pPr lvl="1" algn="just"/>
            <a:r>
              <a:rPr lang="cs-CZ" i="1" dirty="0"/>
              <a:t>Ovocnými dřevinami se rozumí druhy a odrůdy pěstované v podmínkách ČR dlouhodobě, jejichž seznam je uveden ve standardu SPPK C02 003 Funkční výsadby ovocných dřevin zemědělské krajině.</a:t>
            </a:r>
            <a:r>
              <a:rPr lang="cs-CZ" sz="2200" dirty="0"/>
              <a:t> </a:t>
            </a:r>
          </a:p>
          <a:p>
            <a:pPr marL="0" indent="0" algn="just">
              <a:buNone/>
            </a:pPr>
            <a:r>
              <a:rPr lang="cs-CZ" sz="2400" dirty="0"/>
              <a:t>3. Projekt realizace ÚSES je v souladu s územním plánem nebo schválenou pozemkovou úpravou. </a:t>
            </a:r>
          </a:p>
          <a:p>
            <a:pPr marL="0" indent="0" algn="just">
              <a:buNone/>
            </a:pPr>
            <a:r>
              <a:rPr lang="cs-CZ" sz="2400" dirty="0"/>
              <a:t>4. Projekt výstavby nebo obnovy rybníků, mokřadů či tůní nemá za cíl pouze hydrologické funkce (např. akumulační, retenční apod.).</a:t>
            </a:r>
          </a:p>
          <a:p>
            <a:pPr marL="457200" lvl="1" indent="0" algn="just">
              <a:buNone/>
            </a:pPr>
            <a:endParaRPr lang="cs-CZ" sz="1800" dirty="0"/>
          </a:p>
        </p:txBody>
      </p:sp>
      <p:pic>
        <p:nvPicPr>
          <p:cNvPr id="6" name="Obrázek 5">
            <a:extLst>
              <a:ext uri="{FF2B5EF4-FFF2-40B4-BE49-F238E27FC236}">
                <a16:creationId xmlns:a16="http://schemas.microsoft.com/office/drawing/2014/main" id="{55631EBA-3F6D-4553-85C4-D28BB8F8996E}"/>
              </a:ext>
            </a:extLst>
          </p:cNvPr>
          <p:cNvPicPr/>
          <p:nvPr/>
        </p:nvPicPr>
        <p:blipFill>
          <a:blip r:embed="rId2">
            <a:extLst>
              <a:ext uri="{28A0092B-C50C-407E-A947-70E740481C1C}">
                <a14:useLocalDpi xmlns:a14="http://schemas.microsoft.com/office/drawing/2010/main" val="0"/>
              </a:ext>
            </a:extLst>
          </a:blip>
          <a:stretch>
            <a:fillRect/>
          </a:stretch>
        </p:blipFill>
        <p:spPr>
          <a:xfrm>
            <a:off x="838201" y="365126"/>
            <a:ext cx="5346290" cy="916038"/>
          </a:xfrm>
          <a:prstGeom prst="rect">
            <a:avLst/>
          </a:prstGeom>
        </p:spPr>
      </p:pic>
      <p:pic>
        <p:nvPicPr>
          <p:cNvPr id="7" name="Obrázek 6" descr="C:\Users\Monika\Desktop\WEB MAS\LOGO MAS.png">
            <a:extLst>
              <a:ext uri="{FF2B5EF4-FFF2-40B4-BE49-F238E27FC236}">
                <a16:creationId xmlns:a16="http://schemas.microsoft.com/office/drawing/2014/main" id="{0B514D16-7FC4-4150-8AB9-EDC862E2B93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35145" y="467544"/>
            <a:ext cx="1130197" cy="711200"/>
          </a:xfrm>
          <a:prstGeom prst="rect">
            <a:avLst/>
          </a:prstGeom>
          <a:noFill/>
          <a:ln>
            <a:noFill/>
          </a:ln>
        </p:spPr>
      </p:pic>
    </p:spTree>
    <p:extLst>
      <p:ext uri="{BB962C8B-B14F-4D97-AF65-F5344CB8AC3E}">
        <p14:creationId xmlns:p14="http://schemas.microsoft.com/office/powerpoint/2010/main" val="3338390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7C7C98-1C08-4DFB-B27D-59BBEF2CF107}"/>
              </a:ext>
            </a:extLst>
          </p:cNvPr>
          <p:cNvSpPr>
            <a:spLocks noGrp="1"/>
          </p:cNvSpPr>
          <p:nvPr>
            <p:ph type="title"/>
          </p:nvPr>
        </p:nvSpPr>
        <p:spPr>
          <a:xfrm>
            <a:off x="838200" y="324465"/>
            <a:ext cx="10515600" cy="943896"/>
          </a:xfrm>
        </p:spPr>
        <p:txBody>
          <a:bodyPr>
            <a:normAutofit/>
          </a:bodyPr>
          <a:lstStyle/>
          <a:p>
            <a:endParaRPr lang="cs-CZ" sz="2800" b="1" dirty="0"/>
          </a:p>
        </p:txBody>
      </p:sp>
      <p:sp>
        <p:nvSpPr>
          <p:cNvPr id="3" name="Zástupný symbol pro obsah 2">
            <a:extLst>
              <a:ext uri="{FF2B5EF4-FFF2-40B4-BE49-F238E27FC236}">
                <a16:creationId xmlns:a16="http://schemas.microsoft.com/office/drawing/2014/main" id="{9FE3435F-0775-4C2C-8DD5-445EE5F28F76}"/>
              </a:ext>
            </a:extLst>
          </p:cNvPr>
          <p:cNvSpPr>
            <a:spLocks noGrp="1"/>
          </p:cNvSpPr>
          <p:nvPr>
            <p:ph idx="1"/>
          </p:nvPr>
        </p:nvSpPr>
        <p:spPr>
          <a:xfrm>
            <a:off x="781901" y="1435509"/>
            <a:ext cx="10987312" cy="5299588"/>
          </a:xfrm>
        </p:spPr>
        <p:txBody>
          <a:bodyPr>
            <a:normAutofit/>
          </a:bodyPr>
          <a:lstStyle/>
          <a:p>
            <a:pPr marL="0" indent="0">
              <a:buNone/>
            </a:pPr>
            <a:r>
              <a:rPr lang="cs-CZ" sz="2400" b="1" dirty="0">
                <a:solidFill>
                  <a:srgbClr val="00B050"/>
                </a:solidFill>
              </a:rPr>
              <a:t>HODNOTÍCÍ KRITÉRIA PRO VĚCNÉ HODNOCENÍ:</a:t>
            </a:r>
          </a:p>
          <a:p>
            <a:pPr marL="0" indent="0">
              <a:buNone/>
            </a:pPr>
            <a:r>
              <a:rPr lang="cs-CZ" sz="2000" dirty="0"/>
              <a:t>1. Hledisko přiměřenosti nákladů vzhledem k efektům akce:</a:t>
            </a:r>
          </a:p>
          <a:p>
            <a:pPr marL="0" indent="0">
              <a:spcBef>
                <a:spcPts val="0"/>
              </a:spcBef>
              <a:buNone/>
            </a:pPr>
            <a:r>
              <a:rPr lang="cs-CZ" sz="1600" dirty="0"/>
              <a:t>  - Náklady dosahují max. 100 % nákladů obvyklých opatření MŽP                                            </a:t>
            </a:r>
            <a:r>
              <a:rPr lang="cs-CZ" sz="1600" b="1" dirty="0">
                <a:solidFill>
                  <a:srgbClr val="FF0000"/>
                </a:solidFill>
              </a:rPr>
              <a:t>20 bodů</a:t>
            </a:r>
          </a:p>
          <a:p>
            <a:pPr marL="0" indent="0">
              <a:spcBef>
                <a:spcPts val="0"/>
              </a:spcBef>
              <a:buNone/>
            </a:pPr>
            <a:r>
              <a:rPr lang="cs-CZ" sz="1600" dirty="0"/>
              <a:t>  - Náklady dosahují max. 150 % nákladů obvyklých opatření MŽP                                            </a:t>
            </a:r>
            <a:r>
              <a:rPr lang="cs-CZ" sz="1600" b="1" dirty="0">
                <a:solidFill>
                  <a:srgbClr val="FF0000"/>
                </a:solidFill>
              </a:rPr>
              <a:t>10 bodů</a:t>
            </a:r>
          </a:p>
          <a:p>
            <a:pPr marL="0" lvl="1" indent="0">
              <a:spcBef>
                <a:spcPts val="0"/>
              </a:spcBef>
              <a:buNone/>
            </a:pPr>
            <a:r>
              <a:rPr lang="cs-CZ" dirty="0"/>
              <a:t>  - Náklady dosahují přesahuji 150 % nákladů obvyklých opatření MŽP, dosahují maximálně 100 % Katalogu stavebních prací a jsou odůvodněny zvýšeným zájmem ochrany přírody a krajiny. *                                    </a:t>
            </a:r>
            <a:r>
              <a:rPr lang="cs-CZ" b="1" dirty="0">
                <a:solidFill>
                  <a:srgbClr val="FF0000"/>
                </a:solidFill>
              </a:rPr>
              <a:t>5 bodů</a:t>
            </a:r>
          </a:p>
          <a:p>
            <a:pPr marL="0" indent="0">
              <a:spcBef>
                <a:spcPts val="0"/>
              </a:spcBef>
              <a:buNone/>
            </a:pPr>
            <a:r>
              <a:rPr lang="cs-CZ" i="1" dirty="0"/>
              <a:t>* </a:t>
            </a:r>
            <a:r>
              <a:rPr lang="cs-CZ" sz="1200" i="1" dirty="0"/>
              <a:t>Za zvýšený zájem ochrany přírody a krajiny lze považovat opatření zaměřená na zachování nebo obnovu významných přírodních hodnot v dané lokalitě</a:t>
            </a:r>
            <a:endParaRPr lang="cs-CZ" sz="1200" dirty="0"/>
          </a:p>
          <a:p>
            <a:pPr marL="0" indent="0">
              <a:spcBef>
                <a:spcPts val="0"/>
              </a:spcBef>
              <a:buNone/>
            </a:pPr>
            <a:endParaRPr lang="cs-CZ" sz="900" dirty="0"/>
          </a:p>
          <a:p>
            <a:pPr marL="0" indent="0">
              <a:spcBef>
                <a:spcPts val="0"/>
              </a:spcBef>
              <a:buNone/>
            </a:pPr>
            <a:r>
              <a:rPr lang="cs-CZ" sz="2000" dirty="0"/>
              <a:t>2. Kvalita zpracování projektu z hlediska technického a technologického (vhodnost navrženého řešení, náročnost následné péče)* </a:t>
            </a:r>
          </a:p>
          <a:p>
            <a:pPr marL="0" indent="0">
              <a:spcBef>
                <a:spcPts val="0"/>
              </a:spcBef>
              <a:buNone/>
            </a:pPr>
            <a:r>
              <a:rPr lang="cs-CZ" sz="1600" dirty="0"/>
              <a:t>  - projekt je optimálně navržen z hlediska naplnění cílů předmětu podpory a udržitelnosti využívá nejlepší dostupné metody a znalosti a udržení projektu nevyžaduje náročnou následnou péči.	                                    </a:t>
            </a:r>
            <a:r>
              <a:rPr lang="cs-CZ" sz="1600" dirty="0">
                <a:solidFill>
                  <a:srgbClr val="FF0000"/>
                </a:solidFill>
              </a:rPr>
              <a:t>2</a:t>
            </a:r>
            <a:r>
              <a:rPr lang="cs-CZ" sz="1600" b="1" dirty="0">
                <a:solidFill>
                  <a:srgbClr val="FF0000"/>
                </a:solidFill>
              </a:rPr>
              <a:t>0 bodů</a:t>
            </a:r>
          </a:p>
          <a:p>
            <a:pPr marL="0" indent="0">
              <a:spcBef>
                <a:spcPts val="0"/>
              </a:spcBef>
              <a:buNone/>
            </a:pPr>
            <a:r>
              <a:rPr lang="cs-CZ" sz="1600" dirty="0"/>
              <a:t>  - projekt je optimálně navržen, ale jeho udržení vyžaduje náročnou následnou péči nebo není z objektivních důvodů (např. majetkoprávních vztahů k pozemkům, charakter pozemku) zvoleno optimální řešení z hlediska naplnění cíle předmětu podpory a udržitelnosti.                                                                                                       </a:t>
            </a:r>
            <a:r>
              <a:rPr lang="cs-CZ" sz="1600" b="1" dirty="0">
                <a:solidFill>
                  <a:srgbClr val="FF0000"/>
                </a:solidFill>
              </a:rPr>
              <a:t>10 bodů</a:t>
            </a:r>
          </a:p>
          <a:p>
            <a:pPr marL="0" indent="0">
              <a:spcBef>
                <a:spcPts val="0"/>
              </a:spcBef>
              <a:buNone/>
            </a:pPr>
            <a:r>
              <a:rPr lang="cs-CZ" sz="1600" dirty="0"/>
              <a:t>  - ostatní přijatelné projekty                                                                                                                </a:t>
            </a:r>
            <a:r>
              <a:rPr lang="cs-CZ" sz="1600" b="1" dirty="0">
                <a:solidFill>
                  <a:srgbClr val="FF0000"/>
                </a:solidFill>
              </a:rPr>
              <a:t>5 bodů</a:t>
            </a:r>
          </a:p>
          <a:p>
            <a:pPr marL="0" indent="0">
              <a:spcBef>
                <a:spcPts val="0"/>
              </a:spcBef>
              <a:spcAft>
                <a:spcPts val="600"/>
              </a:spcAft>
              <a:buNone/>
            </a:pPr>
            <a:r>
              <a:rPr lang="cs-CZ" sz="1400" i="1" dirty="0"/>
              <a:t>* </a:t>
            </a:r>
            <a:r>
              <a:rPr lang="cs-CZ" sz="1200" i="1" dirty="0"/>
              <a:t>Příklady dostupných metod a znalostí: standardy AOPK ČR, metodiky nebo příručky. </a:t>
            </a:r>
          </a:p>
          <a:p>
            <a:pPr marL="0" indent="0">
              <a:spcBef>
                <a:spcPts val="0"/>
              </a:spcBef>
              <a:spcAft>
                <a:spcPts val="600"/>
              </a:spcAft>
              <a:buNone/>
            </a:pPr>
            <a:endParaRPr lang="cs-CZ" sz="1300" i="1" dirty="0"/>
          </a:p>
        </p:txBody>
      </p:sp>
      <p:pic>
        <p:nvPicPr>
          <p:cNvPr id="6" name="Obrázek 5">
            <a:extLst>
              <a:ext uri="{FF2B5EF4-FFF2-40B4-BE49-F238E27FC236}">
                <a16:creationId xmlns:a16="http://schemas.microsoft.com/office/drawing/2014/main" id="{9E61FCE7-8A54-4299-84E4-22129F2E6C87}"/>
              </a:ext>
            </a:extLst>
          </p:cNvPr>
          <p:cNvPicPr/>
          <p:nvPr/>
        </p:nvPicPr>
        <p:blipFill>
          <a:blip r:embed="rId2">
            <a:extLst>
              <a:ext uri="{28A0092B-C50C-407E-A947-70E740481C1C}">
                <a14:useLocalDpi xmlns:a14="http://schemas.microsoft.com/office/drawing/2010/main" val="0"/>
              </a:ext>
            </a:extLst>
          </a:blip>
          <a:stretch>
            <a:fillRect/>
          </a:stretch>
        </p:blipFill>
        <p:spPr>
          <a:xfrm>
            <a:off x="781901" y="324465"/>
            <a:ext cx="5461583" cy="943896"/>
          </a:xfrm>
          <a:prstGeom prst="rect">
            <a:avLst/>
          </a:prstGeom>
        </p:spPr>
      </p:pic>
      <p:pic>
        <p:nvPicPr>
          <p:cNvPr id="7" name="Obrázek 6" descr="C:\Users\Monika\Desktop\WEB MAS\LOGO MAS.png">
            <a:extLst>
              <a:ext uri="{FF2B5EF4-FFF2-40B4-BE49-F238E27FC236}">
                <a16:creationId xmlns:a16="http://schemas.microsoft.com/office/drawing/2014/main" id="{A4815D9D-458F-4F69-A329-8D211B04A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698658" y="440813"/>
            <a:ext cx="1081548" cy="660400"/>
          </a:xfrm>
          <a:prstGeom prst="rect">
            <a:avLst/>
          </a:prstGeom>
          <a:noFill/>
          <a:ln>
            <a:noFill/>
          </a:ln>
        </p:spPr>
      </p:pic>
    </p:spTree>
    <p:extLst>
      <p:ext uri="{BB962C8B-B14F-4D97-AF65-F5344CB8AC3E}">
        <p14:creationId xmlns:p14="http://schemas.microsoft.com/office/powerpoint/2010/main" val="2305226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C50EFD-8941-4237-9250-28688823E67D}"/>
              </a:ext>
            </a:extLst>
          </p:cNvPr>
          <p:cNvSpPr>
            <a:spLocks noGrp="1"/>
          </p:cNvSpPr>
          <p:nvPr>
            <p:ph type="title"/>
          </p:nvPr>
        </p:nvSpPr>
        <p:spPr>
          <a:xfrm>
            <a:off x="677334" y="609600"/>
            <a:ext cx="8596668" cy="887737"/>
          </a:xfrm>
        </p:spPr>
        <p:txBody>
          <a:bodyPr/>
          <a:lstStyle/>
          <a:p>
            <a:endParaRPr lang="cs-CZ" dirty="0"/>
          </a:p>
        </p:txBody>
      </p:sp>
      <p:sp>
        <p:nvSpPr>
          <p:cNvPr id="3" name="Zástupný obsah 2">
            <a:extLst>
              <a:ext uri="{FF2B5EF4-FFF2-40B4-BE49-F238E27FC236}">
                <a16:creationId xmlns:a16="http://schemas.microsoft.com/office/drawing/2014/main" id="{48566283-E6DE-4845-A4EE-B53A23175D41}"/>
              </a:ext>
            </a:extLst>
          </p:cNvPr>
          <p:cNvSpPr>
            <a:spLocks noGrp="1"/>
          </p:cNvSpPr>
          <p:nvPr>
            <p:ph idx="1"/>
          </p:nvPr>
        </p:nvSpPr>
        <p:spPr>
          <a:xfrm>
            <a:off x="677333" y="1828800"/>
            <a:ext cx="10895236" cy="4581832"/>
          </a:xfrm>
        </p:spPr>
        <p:txBody>
          <a:bodyPr>
            <a:normAutofit fontScale="70000" lnSpcReduction="20000"/>
          </a:bodyPr>
          <a:lstStyle/>
          <a:p>
            <a:pPr marL="0" indent="0">
              <a:buNone/>
            </a:pPr>
            <a:r>
              <a:rPr lang="cs-CZ" sz="4200" b="1" dirty="0">
                <a:solidFill>
                  <a:srgbClr val="00B050"/>
                </a:solidFill>
              </a:rPr>
              <a:t>HODNOTÍCÍ KRITÉRIA PRO VĚCNÉ HODNOCENÍ:</a:t>
            </a:r>
          </a:p>
          <a:p>
            <a:pPr marL="0" indent="0">
              <a:spcBef>
                <a:spcPts val="0"/>
              </a:spcBef>
              <a:buNone/>
            </a:pPr>
            <a:endParaRPr lang="cs-CZ" sz="3200" dirty="0"/>
          </a:p>
          <a:p>
            <a:pPr marL="0" indent="0">
              <a:spcBef>
                <a:spcPts val="0"/>
              </a:spcBef>
              <a:buNone/>
            </a:pPr>
            <a:r>
              <a:rPr lang="cs-CZ" sz="3200" dirty="0"/>
              <a:t>3. Komplexnost a návaznost  </a:t>
            </a:r>
          </a:p>
          <a:p>
            <a:pPr marL="0" indent="0">
              <a:lnSpc>
                <a:spcPct val="120000"/>
              </a:lnSpc>
              <a:spcBef>
                <a:spcPts val="0"/>
              </a:spcBef>
              <a:buNone/>
            </a:pPr>
            <a:r>
              <a:rPr lang="cs-CZ" sz="2900" dirty="0"/>
              <a:t>      </a:t>
            </a:r>
            <a:r>
              <a:rPr lang="cs-CZ" sz="2600" dirty="0"/>
              <a:t>- projekt řeší systematicky ucelenou oblast a funkčně navazuje na jiná související realizovaná opatření                                                                                                          </a:t>
            </a:r>
            <a:r>
              <a:rPr lang="cs-CZ" sz="2600" dirty="0">
                <a:solidFill>
                  <a:srgbClr val="FF0000"/>
                </a:solidFill>
              </a:rPr>
              <a:t>1</a:t>
            </a:r>
            <a:r>
              <a:rPr lang="cs-CZ" sz="2600" b="1" dirty="0">
                <a:solidFill>
                  <a:srgbClr val="FF0000"/>
                </a:solidFill>
              </a:rPr>
              <a:t>0 bodů</a:t>
            </a:r>
          </a:p>
          <a:p>
            <a:pPr marL="0" indent="0">
              <a:lnSpc>
                <a:spcPct val="120000"/>
              </a:lnSpc>
              <a:spcBef>
                <a:spcPts val="0"/>
              </a:spcBef>
              <a:buNone/>
            </a:pPr>
            <a:r>
              <a:rPr lang="cs-CZ" sz="2600" dirty="0"/>
              <a:t>      - ostatní přijatelné projekty		                                                             </a:t>
            </a:r>
            <a:r>
              <a:rPr lang="cs-CZ" sz="2600" b="1" dirty="0">
                <a:solidFill>
                  <a:srgbClr val="FF0000"/>
                </a:solidFill>
              </a:rPr>
              <a:t>5 bodů</a:t>
            </a:r>
          </a:p>
          <a:p>
            <a:pPr marL="0" indent="0">
              <a:spcBef>
                <a:spcPts val="0"/>
              </a:spcBef>
              <a:buNone/>
            </a:pPr>
            <a:endParaRPr lang="cs-CZ" sz="2900" dirty="0"/>
          </a:p>
          <a:p>
            <a:pPr marL="0" indent="0">
              <a:spcBef>
                <a:spcPts val="0"/>
              </a:spcBef>
              <a:buNone/>
            </a:pPr>
            <a:r>
              <a:rPr lang="cs-CZ" sz="3200" dirty="0"/>
              <a:t>4. Přínos pro posílení přirozených funkcí krajiny a biologickou rozmanitost (katastrální území prioritní pro krajinotvorná opatření mapy.nature.cz, úloha podklady pro OPŽP, vrstva HET)</a:t>
            </a:r>
          </a:p>
          <a:p>
            <a:pPr marL="0" indent="0">
              <a:lnSpc>
                <a:spcPct val="120000"/>
              </a:lnSpc>
              <a:spcBef>
                <a:spcPts val="0"/>
              </a:spcBef>
              <a:buNone/>
            </a:pPr>
            <a:r>
              <a:rPr lang="cs-CZ" sz="2600" dirty="0"/>
              <a:t>     - katastrální území s nízkou ekologickou hodnotou a nejvyšší prioritou podpory pro krajinotvorná opatření                                                                                                                 </a:t>
            </a:r>
            <a:r>
              <a:rPr lang="cs-CZ" sz="2600" b="1" dirty="0">
                <a:solidFill>
                  <a:srgbClr val="FF0000"/>
                </a:solidFill>
              </a:rPr>
              <a:t>30 bodů</a:t>
            </a:r>
          </a:p>
          <a:p>
            <a:pPr marL="0" indent="0">
              <a:lnSpc>
                <a:spcPct val="120000"/>
              </a:lnSpc>
              <a:spcBef>
                <a:spcPts val="0"/>
              </a:spcBef>
              <a:buNone/>
            </a:pPr>
            <a:r>
              <a:rPr lang="cs-CZ" sz="2600" b="1" dirty="0">
                <a:solidFill>
                  <a:schemeClr val="tx1"/>
                </a:solidFill>
              </a:rPr>
              <a:t>     </a:t>
            </a:r>
            <a:r>
              <a:rPr lang="cs-CZ" sz="2600" dirty="0">
                <a:solidFill>
                  <a:schemeClr val="tx1"/>
                </a:solidFill>
              </a:rPr>
              <a:t>- území se střední prioritou podpory                                                                   </a:t>
            </a:r>
            <a:r>
              <a:rPr lang="cs-CZ" sz="2600" b="1" dirty="0">
                <a:solidFill>
                  <a:srgbClr val="FF0000"/>
                </a:solidFill>
              </a:rPr>
              <a:t>20 bodů</a:t>
            </a:r>
          </a:p>
          <a:p>
            <a:pPr marL="0" indent="0">
              <a:lnSpc>
                <a:spcPct val="120000"/>
              </a:lnSpc>
              <a:spcBef>
                <a:spcPts val="0"/>
              </a:spcBef>
              <a:buNone/>
            </a:pPr>
            <a:r>
              <a:rPr lang="cs-CZ" sz="2600" dirty="0"/>
              <a:t>     - ostatní přijatelné projekty                                                                               </a:t>
            </a:r>
            <a:r>
              <a:rPr lang="cs-CZ" sz="2600" b="1" dirty="0">
                <a:solidFill>
                  <a:srgbClr val="FF0000"/>
                </a:solidFill>
              </a:rPr>
              <a:t>10 bodů</a:t>
            </a:r>
            <a:endParaRPr lang="cs-CZ" sz="2600" dirty="0"/>
          </a:p>
          <a:p>
            <a:pPr marL="0" indent="0">
              <a:spcBef>
                <a:spcPts val="0"/>
              </a:spcBef>
              <a:buNone/>
            </a:pPr>
            <a:endParaRPr lang="cs-CZ" sz="2900" dirty="0"/>
          </a:p>
          <a:p>
            <a:pPr marL="0" indent="0">
              <a:spcBef>
                <a:spcPts val="0"/>
              </a:spcBef>
              <a:buNone/>
            </a:pPr>
            <a:r>
              <a:rPr lang="cs-CZ" sz="2900" dirty="0"/>
              <a:t> </a:t>
            </a:r>
            <a:r>
              <a:rPr lang="cs-CZ" sz="3400" b="1" u="sng" dirty="0">
                <a:solidFill>
                  <a:srgbClr val="FF0000"/>
                </a:solidFill>
              </a:rPr>
              <a:t>Minimální počet bodů, aby projekt uspěl je 40 bodů ze 80 bodů možných.</a:t>
            </a:r>
          </a:p>
        </p:txBody>
      </p:sp>
      <p:pic>
        <p:nvPicPr>
          <p:cNvPr id="6" name="Obrázek 5">
            <a:extLst>
              <a:ext uri="{FF2B5EF4-FFF2-40B4-BE49-F238E27FC236}">
                <a16:creationId xmlns:a16="http://schemas.microsoft.com/office/drawing/2014/main" id="{427B495F-9A81-403B-A86E-D216E1E3896F}"/>
              </a:ext>
            </a:extLst>
          </p:cNvPr>
          <p:cNvPicPr/>
          <p:nvPr/>
        </p:nvPicPr>
        <p:blipFill>
          <a:blip r:embed="rId2">
            <a:extLst>
              <a:ext uri="{28A0092B-C50C-407E-A947-70E740481C1C}">
                <a14:useLocalDpi xmlns:a14="http://schemas.microsoft.com/office/drawing/2010/main" val="0"/>
              </a:ext>
            </a:extLst>
          </a:blip>
          <a:stretch>
            <a:fillRect/>
          </a:stretch>
        </p:blipFill>
        <p:spPr>
          <a:xfrm>
            <a:off x="677333" y="609599"/>
            <a:ext cx="5005711" cy="887737"/>
          </a:xfrm>
          <a:prstGeom prst="rect">
            <a:avLst/>
          </a:prstGeom>
        </p:spPr>
      </p:pic>
      <p:pic>
        <p:nvPicPr>
          <p:cNvPr id="7" name="Obrázek 6" descr="C:\Users\Monika\Desktop\WEB MAS\LOGO MAS.png">
            <a:extLst>
              <a:ext uri="{FF2B5EF4-FFF2-40B4-BE49-F238E27FC236}">
                <a16:creationId xmlns:a16="http://schemas.microsoft.com/office/drawing/2014/main" id="{8C5DD4B7-016F-453E-B77F-AA28799392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059560" y="708519"/>
            <a:ext cx="924233" cy="628667"/>
          </a:xfrm>
          <a:prstGeom prst="rect">
            <a:avLst/>
          </a:prstGeom>
          <a:noFill/>
          <a:ln>
            <a:noFill/>
          </a:ln>
        </p:spPr>
      </p:pic>
    </p:spTree>
    <p:extLst>
      <p:ext uri="{BB962C8B-B14F-4D97-AF65-F5344CB8AC3E}">
        <p14:creationId xmlns:p14="http://schemas.microsoft.com/office/powerpoint/2010/main" val="350528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824577"/>
          </a:xfrm>
        </p:spPr>
        <p:txBody>
          <a:bodyPr>
            <a:normAutofit/>
          </a:bodyPr>
          <a:lstStyle/>
          <a:p>
            <a:endParaRPr lang="cs-CZ" sz="3600" b="1" dirty="0"/>
          </a:p>
        </p:txBody>
      </p:sp>
      <p:sp>
        <p:nvSpPr>
          <p:cNvPr id="3" name="Zástupný symbol pro obsah 2"/>
          <p:cNvSpPr>
            <a:spLocks noGrp="1"/>
          </p:cNvSpPr>
          <p:nvPr>
            <p:ph idx="1"/>
          </p:nvPr>
        </p:nvSpPr>
        <p:spPr>
          <a:xfrm>
            <a:off x="838200" y="1399013"/>
            <a:ext cx="10515600" cy="5227929"/>
          </a:xfrm>
        </p:spPr>
        <p:txBody>
          <a:bodyPr>
            <a:normAutofit fontScale="77500" lnSpcReduction="20000"/>
          </a:bodyPr>
          <a:lstStyle/>
          <a:p>
            <a:pPr marL="0" indent="0">
              <a:buNone/>
            </a:pPr>
            <a:r>
              <a:rPr lang="cs-CZ" sz="3200" b="1" dirty="0">
                <a:solidFill>
                  <a:srgbClr val="00B050"/>
                </a:solidFill>
              </a:rPr>
              <a:t>CO JE TO ZPŮSOBILÝ VÝDAJ? – musí být věcně, místně a časově způsobilý + přiměřený</a:t>
            </a:r>
            <a:endParaRPr lang="cs-CZ" sz="3200" dirty="0">
              <a:solidFill>
                <a:srgbClr val="00B050"/>
              </a:solidFill>
            </a:endParaRPr>
          </a:p>
          <a:p>
            <a:r>
              <a:rPr lang="cs-CZ" sz="3200" dirty="0"/>
              <a:t>Je v souladu s právními předpisy </a:t>
            </a:r>
            <a:r>
              <a:rPr lang="cs-CZ" sz="2400" dirty="0"/>
              <a:t>(tj. s legislativou ČR a EU)</a:t>
            </a:r>
          </a:p>
          <a:p>
            <a:r>
              <a:rPr lang="cs-CZ" sz="3200" dirty="0"/>
              <a:t>Je v souladu v pravidly OPŽP a podmínkami podpory </a:t>
            </a:r>
            <a:r>
              <a:rPr lang="cs-CZ" sz="2400" dirty="0"/>
              <a:t>(výdaj je přímo a výhradně spojen s realizací projektu a je součástí jeho rozpočtu)</a:t>
            </a:r>
          </a:p>
          <a:p>
            <a:r>
              <a:rPr lang="cs-CZ" sz="3200" dirty="0"/>
              <a:t>Je přiměřený </a:t>
            </a:r>
            <a:r>
              <a:rPr lang="cs-CZ" sz="2400" dirty="0"/>
              <a:t>(odpovídá cenám v místě a čase obvyklým) </a:t>
            </a:r>
            <a:r>
              <a:rPr lang="cs-CZ" sz="3200" dirty="0"/>
              <a:t>a je vynaložen v souladu s pravidlem 3E </a:t>
            </a:r>
            <a:r>
              <a:rPr lang="cs-CZ" sz="2400" dirty="0"/>
              <a:t>(hospodárnost, účelnost a efektivnost)</a:t>
            </a:r>
          </a:p>
          <a:p>
            <a:r>
              <a:rPr lang="cs-CZ" sz="3200" dirty="0"/>
              <a:t>Vznikl a byl uhrazen příjemcem podpory v období od 1.1.2014 do 31.12.2023 </a:t>
            </a:r>
            <a:r>
              <a:rPr lang="cs-CZ" sz="2400" dirty="0"/>
              <a:t>(vnik = okamžik reálného uskutečnění požadovaného plnění – datum zdanitelného plnění na fa, datum dodání předmětu podpory, datum vykonání prací, Výdaje vzniklé po ukončení realizace projektu již nejsou způsobilé.</a:t>
            </a:r>
          </a:p>
          <a:p>
            <a:r>
              <a:rPr lang="cs-CZ" sz="3200" dirty="0"/>
              <a:t>Má vazbu na podporovaný region a rovněž</a:t>
            </a:r>
          </a:p>
          <a:p>
            <a:r>
              <a:rPr lang="cs-CZ" sz="3200" dirty="0"/>
              <a:t>Je řádně identifikovatelný, prokazatelný a doložitelný</a:t>
            </a:r>
          </a:p>
          <a:p>
            <a:pPr marL="0" indent="0">
              <a:buNone/>
            </a:pPr>
            <a:r>
              <a:rPr lang="cs-CZ" sz="2400" b="1" i="1" dirty="0">
                <a:solidFill>
                  <a:schemeClr val="tx1"/>
                </a:solidFill>
              </a:rPr>
              <a:t>Uvedené podmínky musí být naplněny zásadně kumulativně – tedy všechny zároveň – pokud ne, nelze výdaj považovat způsobilý!!!</a:t>
            </a:r>
          </a:p>
          <a:p>
            <a:pPr marL="0" indent="0">
              <a:buNone/>
            </a:pPr>
            <a:endParaRPr lang="cs-CZ" sz="2400" b="1" dirty="0">
              <a:solidFill>
                <a:srgbClr val="FF0000"/>
              </a:solidFill>
            </a:endParaRPr>
          </a:p>
        </p:txBody>
      </p:sp>
      <p:pic>
        <p:nvPicPr>
          <p:cNvPr id="6" name="Obrázek 5">
            <a:extLst>
              <a:ext uri="{FF2B5EF4-FFF2-40B4-BE49-F238E27FC236}">
                <a16:creationId xmlns:a16="http://schemas.microsoft.com/office/drawing/2014/main" id="{91026CCC-37AD-45D5-A9C7-7CFDBD1A46E2}"/>
              </a:ext>
            </a:extLst>
          </p:cNvPr>
          <p:cNvPicPr/>
          <p:nvPr/>
        </p:nvPicPr>
        <p:blipFill>
          <a:blip r:embed="rId2">
            <a:extLst>
              <a:ext uri="{28A0092B-C50C-407E-A947-70E740481C1C}">
                <a14:useLocalDpi xmlns:a14="http://schemas.microsoft.com/office/drawing/2010/main" val="0"/>
              </a:ext>
            </a:extLst>
          </a:blip>
          <a:stretch>
            <a:fillRect/>
          </a:stretch>
        </p:blipFill>
        <p:spPr>
          <a:xfrm>
            <a:off x="838201" y="365126"/>
            <a:ext cx="4785852" cy="824577"/>
          </a:xfrm>
          <a:prstGeom prst="rect">
            <a:avLst/>
          </a:prstGeom>
        </p:spPr>
      </p:pic>
      <p:pic>
        <p:nvPicPr>
          <p:cNvPr id="7" name="Obrázek 6" descr="C:\Users\Monika\Desktop\WEB MAS\LOGO MAS.png">
            <a:extLst>
              <a:ext uri="{FF2B5EF4-FFF2-40B4-BE49-F238E27FC236}">
                <a16:creationId xmlns:a16="http://schemas.microsoft.com/office/drawing/2014/main" id="{86D3542D-2135-4F65-9308-9D17D033A9E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325032" y="511277"/>
            <a:ext cx="914400" cy="550974"/>
          </a:xfrm>
          <a:prstGeom prst="rect">
            <a:avLst/>
          </a:prstGeom>
          <a:noFill/>
          <a:ln>
            <a:noFill/>
          </a:ln>
        </p:spPr>
      </p:pic>
    </p:spTree>
    <p:extLst>
      <p:ext uri="{BB962C8B-B14F-4D97-AF65-F5344CB8AC3E}">
        <p14:creationId xmlns:p14="http://schemas.microsoft.com/office/powerpoint/2010/main" val="42392807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883571"/>
          </a:xfrm>
        </p:spPr>
        <p:txBody>
          <a:bodyPr>
            <a:normAutofit/>
          </a:bodyPr>
          <a:lstStyle/>
          <a:p>
            <a:endParaRPr lang="cs-CZ" sz="3600" b="1" dirty="0"/>
          </a:p>
        </p:txBody>
      </p:sp>
      <p:sp>
        <p:nvSpPr>
          <p:cNvPr id="3" name="Zástupný symbol pro obsah 2"/>
          <p:cNvSpPr>
            <a:spLocks noGrp="1"/>
          </p:cNvSpPr>
          <p:nvPr>
            <p:ph idx="1"/>
          </p:nvPr>
        </p:nvSpPr>
        <p:spPr>
          <a:xfrm>
            <a:off x="838200" y="1533831"/>
            <a:ext cx="10409903" cy="4959043"/>
          </a:xfrm>
        </p:spPr>
        <p:txBody>
          <a:bodyPr>
            <a:normAutofit fontScale="62500" lnSpcReduction="20000"/>
          </a:bodyPr>
          <a:lstStyle/>
          <a:p>
            <a:pPr marL="0" indent="0">
              <a:buNone/>
            </a:pPr>
            <a:r>
              <a:rPr lang="cs-CZ" sz="3100" b="1" dirty="0">
                <a:solidFill>
                  <a:srgbClr val="00B050"/>
                </a:solidFill>
              </a:rPr>
              <a:t>Pravidla způsobilosti pro některé druhy výdajů (str. 21 -26 </a:t>
            </a:r>
            <a:r>
              <a:rPr lang="cs-CZ" sz="3100" b="1" dirty="0" err="1">
                <a:solidFill>
                  <a:srgbClr val="00B050"/>
                </a:solidFill>
              </a:rPr>
              <a:t>PrŽP</a:t>
            </a:r>
            <a:r>
              <a:rPr lang="cs-CZ" sz="3100" b="1" dirty="0">
                <a:solidFill>
                  <a:srgbClr val="00B050"/>
                </a:solidFill>
              </a:rPr>
              <a:t>):</a:t>
            </a:r>
            <a:endParaRPr lang="cs-CZ" sz="2000" dirty="0"/>
          </a:p>
          <a:p>
            <a:pPr marL="0" indent="0">
              <a:buNone/>
            </a:pPr>
            <a:r>
              <a:rPr lang="cs-CZ" sz="2900" dirty="0"/>
              <a:t>1) Přímé realizační výdaje – přímo přispívají ke splnění cílů projektu + výdaje na dokumentaci skutečného provedení – ANO</a:t>
            </a:r>
          </a:p>
          <a:p>
            <a:pPr marL="0" indent="0">
              <a:buNone/>
            </a:pPr>
            <a:r>
              <a:rPr lang="cs-CZ" sz="1900" dirty="0"/>
              <a:t>(do přímých realizačních nákladů nelze zahrnout projektovou přípravu, technický dozor investora, autorský dozor, koordinátora BOZP a výdaje na zajištění publicity projektu – ty jsou zvláštními položkami rozpočtu se svými specifiky)</a:t>
            </a:r>
            <a:endParaRPr lang="cs-CZ" sz="2000" dirty="0"/>
          </a:p>
          <a:p>
            <a:pPr marL="0" indent="0">
              <a:buNone/>
            </a:pPr>
            <a:r>
              <a:rPr lang="cs-CZ" sz="2900" dirty="0"/>
              <a:t>2) Projektová příprava, autorský a technický dozor, zajištění bezpečnosti práce na stavbě (koordinátor BOZP)</a:t>
            </a:r>
          </a:p>
          <a:p>
            <a:pPr marL="0" indent="0">
              <a:buNone/>
            </a:pPr>
            <a:r>
              <a:rPr lang="cs-CZ" sz="2300" u="sng" dirty="0"/>
              <a:t>Za způsobilé jsou zde považovány výdaje na zpracování</a:t>
            </a:r>
            <a:r>
              <a:rPr lang="cs-CZ" sz="2300" dirty="0"/>
              <a:t>:</a:t>
            </a:r>
          </a:p>
          <a:p>
            <a:pPr>
              <a:lnSpc>
                <a:spcPct val="120000"/>
              </a:lnSpc>
              <a:buFont typeface="Arial" panose="020B0604020202020204" pitchFamily="34" charset="0"/>
              <a:buChar char="•"/>
            </a:pPr>
            <a:r>
              <a:rPr lang="cs-CZ" sz="2300" dirty="0"/>
              <a:t>projektové dokumentace a dokumentace pro provádění stavby (</a:t>
            </a:r>
            <a:r>
              <a:rPr lang="cs-CZ" sz="2200" dirty="0"/>
              <a:t>dle vyhlášky č. 405/2017 Sb. o dokumentaci staveb),</a:t>
            </a:r>
          </a:p>
          <a:p>
            <a:pPr>
              <a:lnSpc>
                <a:spcPct val="120000"/>
              </a:lnSpc>
              <a:buFont typeface="Arial" panose="020B0604020202020204" pitchFamily="34" charset="0"/>
              <a:buChar char="•"/>
            </a:pPr>
            <a:r>
              <a:rPr lang="cs-CZ" sz="2400" dirty="0"/>
              <a:t>studie proveditelnosti (je-li požadována),</a:t>
            </a:r>
          </a:p>
          <a:p>
            <a:pPr>
              <a:lnSpc>
                <a:spcPct val="120000"/>
              </a:lnSpc>
              <a:buFont typeface="Arial" panose="020B0604020202020204" pitchFamily="34" charset="0"/>
              <a:buChar char="•"/>
            </a:pPr>
            <a:r>
              <a:rPr lang="cs-CZ" sz="2400" dirty="0"/>
              <a:t>dalších podkladových studií a analýz dle specifických požadavků jednotlivých priorit a typu projektu (</a:t>
            </a:r>
            <a:r>
              <a:rPr lang="cs-CZ" sz="2400" dirty="0" err="1"/>
              <a:t>hydroekologický</a:t>
            </a:r>
            <a:r>
              <a:rPr lang="cs-CZ" sz="2400" dirty="0"/>
              <a:t> průzkum, odborný posudek, analýza rizik, potvrzení, že žadatel není podnikem v obtížích, rozptylová studie, energetický posudek, </a:t>
            </a:r>
            <a:r>
              <a:rPr lang="cs-CZ" sz="2400" dirty="0" err="1"/>
              <a:t>technicko-ekonomická</a:t>
            </a:r>
            <a:r>
              <a:rPr lang="cs-CZ" sz="2400" dirty="0"/>
              <a:t> analýza, analýza potenciálu produkce odpadů, biologické posouzení),</a:t>
            </a:r>
          </a:p>
          <a:p>
            <a:pPr>
              <a:lnSpc>
                <a:spcPct val="120000"/>
              </a:lnSpc>
              <a:buFont typeface="Arial" panose="020B0604020202020204" pitchFamily="34" charset="0"/>
              <a:buChar char="•"/>
            </a:pPr>
            <a:r>
              <a:rPr lang="cs-CZ" sz="2400" dirty="0"/>
              <a:t>finanční a ekonomické analýzy (jsou-li požadovány),</a:t>
            </a:r>
          </a:p>
          <a:p>
            <a:pPr>
              <a:lnSpc>
                <a:spcPct val="120000"/>
              </a:lnSpc>
              <a:buFont typeface="Arial" panose="020B0604020202020204" pitchFamily="34" charset="0"/>
              <a:buChar char="•"/>
            </a:pPr>
            <a:r>
              <a:rPr lang="cs-CZ" sz="2400" dirty="0"/>
              <a:t>projektové dokumentace pro projekty dodávek,</a:t>
            </a:r>
          </a:p>
          <a:p>
            <a:pPr marL="0" indent="0">
              <a:buNone/>
            </a:pPr>
            <a:endParaRPr lang="cs-CZ" sz="2400" dirty="0"/>
          </a:p>
        </p:txBody>
      </p:sp>
      <p:pic>
        <p:nvPicPr>
          <p:cNvPr id="6" name="Obrázek 5">
            <a:extLst>
              <a:ext uri="{FF2B5EF4-FFF2-40B4-BE49-F238E27FC236}">
                <a16:creationId xmlns:a16="http://schemas.microsoft.com/office/drawing/2014/main" id="{164BF4FA-FE2A-4C3D-BEAF-6D1FFA16DADA}"/>
              </a:ext>
            </a:extLst>
          </p:cNvPr>
          <p:cNvPicPr/>
          <p:nvPr/>
        </p:nvPicPr>
        <p:blipFill>
          <a:blip r:embed="rId3">
            <a:extLst>
              <a:ext uri="{28A0092B-C50C-407E-A947-70E740481C1C}">
                <a14:useLocalDpi xmlns:a14="http://schemas.microsoft.com/office/drawing/2010/main" val="0"/>
              </a:ext>
            </a:extLst>
          </a:blip>
          <a:stretch>
            <a:fillRect/>
          </a:stretch>
        </p:blipFill>
        <p:spPr>
          <a:xfrm>
            <a:off x="838200" y="365126"/>
            <a:ext cx="5005711" cy="887737"/>
          </a:xfrm>
          <a:prstGeom prst="rect">
            <a:avLst/>
          </a:prstGeom>
        </p:spPr>
      </p:pic>
      <p:pic>
        <p:nvPicPr>
          <p:cNvPr id="7" name="Obrázek 6" descr="C:\Users\Monika\Desktop\WEB MAS\LOGO MAS.png">
            <a:extLst>
              <a:ext uri="{FF2B5EF4-FFF2-40B4-BE49-F238E27FC236}">
                <a16:creationId xmlns:a16="http://schemas.microsoft.com/office/drawing/2014/main" id="{AC8F1590-5468-4C59-8576-6E35FB9476B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236541" y="492577"/>
            <a:ext cx="875071" cy="569674"/>
          </a:xfrm>
          <a:prstGeom prst="rect">
            <a:avLst/>
          </a:prstGeom>
          <a:noFill/>
          <a:ln>
            <a:noFill/>
          </a:ln>
        </p:spPr>
      </p:pic>
    </p:spTree>
    <p:extLst>
      <p:ext uri="{BB962C8B-B14F-4D97-AF65-F5344CB8AC3E}">
        <p14:creationId xmlns:p14="http://schemas.microsoft.com/office/powerpoint/2010/main" val="1696053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1A2E6A-14E8-425E-B2C6-77B88A817ED8}"/>
              </a:ext>
            </a:extLst>
          </p:cNvPr>
          <p:cNvSpPr>
            <a:spLocks noGrp="1"/>
          </p:cNvSpPr>
          <p:nvPr>
            <p:ph type="title"/>
          </p:nvPr>
        </p:nvSpPr>
        <p:spPr>
          <a:xfrm>
            <a:off x="762000" y="160866"/>
            <a:ext cx="10515600" cy="1142472"/>
          </a:xfrm>
        </p:spPr>
        <p:txBody>
          <a:bodyPr/>
          <a:lstStyle/>
          <a:p>
            <a:endParaRPr lang="cs-CZ" b="1" dirty="0"/>
          </a:p>
        </p:txBody>
      </p:sp>
      <p:sp>
        <p:nvSpPr>
          <p:cNvPr id="3" name="Zástupný symbol pro obsah 2">
            <a:extLst>
              <a:ext uri="{FF2B5EF4-FFF2-40B4-BE49-F238E27FC236}">
                <a16:creationId xmlns:a16="http://schemas.microsoft.com/office/drawing/2014/main" id="{1BCA3E00-3558-4DC8-A724-4B1B602784CF}"/>
              </a:ext>
            </a:extLst>
          </p:cNvPr>
          <p:cNvSpPr>
            <a:spLocks noGrp="1"/>
          </p:cNvSpPr>
          <p:nvPr>
            <p:ph idx="1"/>
          </p:nvPr>
        </p:nvSpPr>
        <p:spPr>
          <a:xfrm>
            <a:off x="838200" y="1405468"/>
            <a:ext cx="10515600" cy="4771495"/>
          </a:xfrm>
        </p:spPr>
        <p:txBody>
          <a:bodyPr>
            <a:normAutofit fontScale="92500" lnSpcReduction="10000"/>
          </a:bodyPr>
          <a:lstStyle/>
          <a:p>
            <a:r>
              <a:rPr lang="cs-CZ" sz="2400" b="1" dirty="0"/>
              <a:t>Prioritní osa 4 – Ochrana a péče o přírodu a krajinu</a:t>
            </a:r>
          </a:p>
          <a:p>
            <a:r>
              <a:rPr lang="cs-CZ" sz="2400" b="1" dirty="0"/>
              <a:t>Specifický cíl 4.3 – Posílit přirozené funkce krajiny</a:t>
            </a:r>
          </a:p>
          <a:p>
            <a:r>
              <a:rPr lang="cs-CZ" sz="2400" b="1" dirty="0"/>
              <a:t>Aktivita 4.3.2 – Vytváření, regenerace či posílení funkčnosti krajinných prvků a struktur</a:t>
            </a:r>
          </a:p>
          <a:p>
            <a:endParaRPr lang="cs-CZ" sz="900" b="1" dirty="0"/>
          </a:p>
          <a:p>
            <a:r>
              <a:rPr lang="cs-CZ" sz="2400" b="1" dirty="0"/>
              <a:t>Výzva ŘO, do které je výzva MAS zařazena: 05_17_088</a:t>
            </a:r>
          </a:p>
          <a:p>
            <a:pPr marL="0" indent="0">
              <a:buNone/>
            </a:pPr>
            <a:endParaRPr lang="cs-CZ" sz="900" b="1" dirty="0"/>
          </a:p>
          <a:p>
            <a:r>
              <a:rPr lang="cs-CZ" sz="2400" b="1" dirty="0"/>
              <a:t>Datum vyhlášení:  21. 10. 2019</a:t>
            </a:r>
          </a:p>
          <a:p>
            <a:r>
              <a:rPr lang="cs-CZ" sz="2400" b="1" dirty="0"/>
              <a:t>Datum zahájení příjmu žádostí o podporu :  21. 10. 2019</a:t>
            </a:r>
          </a:p>
          <a:p>
            <a:r>
              <a:rPr lang="cs-CZ" sz="2400" b="1" dirty="0"/>
              <a:t>Datum ukončení příjmu žádostí o podporu : 31. 12. 2019</a:t>
            </a:r>
          </a:p>
          <a:p>
            <a:r>
              <a:rPr lang="cs-CZ" sz="2400" b="1" dirty="0"/>
              <a:t>Nejzazší termín pro ukončení fyzické realizace projektu : 31.12.2023 (včetně uzavření financování projektu)</a:t>
            </a:r>
          </a:p>
          <a:p>
            <a:pPr marL="0" indent="0">
              <a:buNone/>
            </a:pPr>
            <a:endParaRPr lang="cs-CZ" sz="2400" dirty="0"/>
          </a:p>
          <a:p>
            <a:endParaRPr lang="cs-CZ" dirty="0"/>
          </a:p>
        </p:txBody>
      </p:sp>
      <p:pic>
        <p:nvPicPr>
          <p:cNvPr id="6" name="Obrázek 5">
            <a:extLst>
              <a:ext uri="{FF2B5EF4-FFF2-40B4-BE49-F238E27FC236}">
                <a16:creationId xmlns:a16="http://schemas.microsoft.com/office/drawing/2014/main" id="{7BC82A75-C758-41ED-8EF8-2C3F541F78BF}"/>
              </a:ext>
            </a:extLst>
          </p:cNvPr>
          <p:cNvPicPr/>
          <p:nvPr/>
        </p:nvPicPr>
        <p:blipFill>
          <a:blip r:embed="rId2">
            <a:extLst>
              <a:ext uri="{28A0092B-C50C-407E-A947-70E740481C1C}">
                <a14:useLocalDpi xmlns:a14="http://schemas.microsoft.com/office/drawing/2010/main" val="0"/>
              </a:ext>
            </a:extLst>
          </a:blip>
          <a:stretch>
            <a:fillRect/>
          </a:stretch>
        </p:blipFill>
        <p:spPr>
          <a:xfrm>
            <a:off x="762000" y="160866"/>
            <a:ext cx="6410141" cy="1142472"/>
          </a:xfrm>
          <a:prstGeom prst="rect">
            <a:avLst/>
          </a:prstGeom>
        </p:spPr>
      </p:pic>
      <p:pic>
        <p:nvPicPr>
          <p:cNvPr id="7" name="Obrázek 6" descr="C:\Users\Monika\Desktop\WEB MAS\LOGO MAS.png">
            <a:extLst>
              <a:ext uri="{FF2B5EF4-FFF2-40B4-BE49-F238E27FC236}">
                <a16:creationId xmlns:a16="http://schemas.microsoft.com/office/drawing/2014/main" id="{5768AF31-606F-4BD0-B045-6A3AFF07B0A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153154" y="376502"/>
            <a:ext cx="1071716" cy="711200"/>
          </a:xfrm>
          <a:prstGeom prst="rect">
            <a:avLst/>
          </a:prstGeom>
          <a:noFill/>
          <a:ln>
            <a:noFill/>
          </a:ln>
        </p:spPr>
      </p:pic>
    </p:spTree>
    <p:extLst>
      <p:ext uri="{BB962C8B-B14F-4D97-AF65-F5344CB8AC3E}">
        <p14:creationId xmlns:p14="http://schemas.microsoft.com/office/powerpoint/2010/main" val="3121317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5ACBA6-14BC-476C-8161-EB47B04B59EB}"/>
              </a:ext>
            </a:extLst>
          </p:cNvPr>
          <p:cNvSpPr>
            <a:spLocks noGrp="1"/>
          </p:cNvSpPr>
          <p:nvPr>
            <p:ph type="title"/>
          </p:nvPr>
        </p:nvSpPr>
        <p:spPr>
          <a:xfrm>
            <a:off x="677334" y="609600"/>
            <a:ext cx="8596668" cy="956508"/>
          </a:xfrm>
        </p:spPr>
        <p:txBody>
          <a:bodyPr/>
          <a:lstStyle/>
          <a:p>
            <a:endParaRPr lang="cs-CZ" dirty="0"/>
          </a:p>
        </p:txBody>
      </p:sp>
      <p:sp>
        <p:nvSpPr>
          <p:cNvPr id="3" name="Zástupný obsah 2">
            <a:extLst>
              <a:ext uri="{FF2B5EF4-FFF2-40B4-BE49-F238E27FC236}">
                <a16:creationId xmlns:a16="http://schemas.microsoft.com/office/drawing/2014/main" id="{9AC1BC2A-52EF-4E7B-A1D6-1FAC6D0DA0E8}"/>
              </a:ext>
            </a:extLst>
          </p:cNvPr>
          <p:cNvSpPr>
            <a:spLocks noGrp="1"/>
          </p:cNvSpPr>
          <p:nvPr>
            <p:ph idx="1"/>
          </p:nvPr>
        </p:nvSpPr>
        <p:spPr>
          <a:xfrm>
            <a:off x="677333" y="1720645"/>
            <a:ext cx="9892343" cy="4886632"/>
          </a:xfrm>
        </p:spPr>
        <p:txBody>
          <a:bodyPr>
            <a:normAutofit fontScale="85000" lnSpcReduction="10000"/>
          </a:bodyPr>
          <a:lstStyle/>
          <a:p>
            <a:pPr>
              <a:lnSpc>
                <a:spcPct val="120000"/>
              </a:lnSpc>
              <a:buFont typeface="Arial" panose="020B0604020202020204" pitchFamily="34" charset="0"/>
              <a:buChar char="•"/>
            </a:pPr>
            <a:r>
              <a:rPr lang="cs-CZ" dirty="0"/>
              <a:t>zadávací dokumentace dle ZVZ či ZZVZ (případně dle dokumentu Zadávání veřejných zakázek v OPŽP 2014 -2020, který je součástí Pravidel), včetně organizace zadávacího nebo výběrového řízení. Způsobilým výdajem je pouze zadávací dokumentace na realizaci daného opatření, nikoliv na přípravu projektu a odborný dozor.</a:t>
            </a:r>
          </a:p>
          <a:p>
            <a:pPr>
              <a:lnSpc>
                <a:spcPct val="120000"/>
              </a:lnSpc>
              <a:buFont typeface="Arial" panose="020B0604020202020204" pitchFamily="34" charset="0"/>
              <a:buChar char="•"/>
            </a:pPr>
            <a:r>
              <a:rPr lang="cs-CZ" dirty="0"/>
              <a:t>plán BOZP a výkon dozoru BOZP na realizaci daného opatření, </a:t>
            </a:r>
          </a:p>
          <a:p>
            <a:pPr>
              <a:lnSpc>
                <a:spcPct val="120000"/>
              </a:lnSpc>
              <a:buFont typeface="Arial" panose="020B0604020202020204" pitchFamily="34" charset="0"/>
              <a:buChar char="•"/>
            </a:pPr>
            <a:r>
              <a:rPr lang="cs-CZ" dirty="0"/>
              <a:t>žádosti včetně vyplnění v IS KP14+, přičemž maximální způsobilá částka, kterou lze na zpracování žádosti nárokovat, je 30 000 Kč bez DPH,</a:t>
            </a:r>
          </a:p>
          <a:p>
            <a:pPr>
              <a:lnSpc>
                <a:spcPct val="120000"/>
              </a:lnSpc>
              <a:buFont typeface="Arial" panose="020B0604020202020204" pitchFamily="34" charset="0"/>
              <a:buChar char="•"/>
            </a:pPr>
            <a:r>
              <a:rPr lang="cs-CZ" dirty="0"/>
              <a:t>manažerské řízení přípravy a realizace projektu.</a:t>
            </a:r>
          </a:p>
          <a:p>
            <a:pPr marL="0" indent="0">
              <a:buNone/>
            </a:pPr>
            <a:r>
              <a:rPr lang="cs-CZ" dirty="0"/>
              <a:t>Výdaje ad 2) lze u PO 4, tedy i pro tuto výzvu, považovat za způsobilé maximálně do výše 6 – 15 % z celkových způsobilých přímých realizačních výdajů projektů dle následujících limitů:</a:t>
            </a:r>
          </a:p>
          <a:p>
            <a:pPr>
              <a:buFont typeface="Wingdings" panose="05000000000000000000" pitchFamily="2" charset="2"/>
              <a:buChar char="§"/>
            </a:pPr>
            <a:r>
              <a:rPr lang="cs-CZ" sz="1600" dirty="0"/>
              <a:t>15 % u projektů, jejichž celkové způsobilé přímé realizační výdaje nepřesahují 1 mil. Kč</a:t>
            </a:r>
          </a:p>
          <a:p>
            <a:pPr>
              <a:buFont typeface="Wingdings" panose="05000000000000000000" pitchFamily="2" charset="2"/>
              <a:buChar char="§"/>
            </a:pPr>
            <a:r>
              <a:rPr lang="cs-CZ" sz="1600" dirty="0"/>
              <a:t>12 % u projektů, jejichž celkové způsobilé přímé realizační výdaje nepřesahují 3 mil. Kč</a:t>
            </a:r>
          </a:p>
          <a:p>
            <a:pPr>
              <a:buFont typeface="Wingdings" panose="05000000000000000000" pitchFamily="2" charset="2"/>
              <a:buChar char="§"/>
            </a:pPr>
            <a:r>
              <a:rPr lang="cs-CZ" sz="1600" dirty="0"/>
              <a:t>9 % u projektů, jejichž celkové způsobilé přímé realizační výdaje nepřesahují 10 mil. Kč</a:t>
            </a:r>
          </a:p>
          <a:p>
            <a:pPr>
              <a:buFont typeface="Wingdings" panose="05000000000000000000" pitchFamily="2" charset="2"/>
              <a:buChar char="§"/>
            </a:pPr>
            <a:r>
              <a:rPr lang="cs-CZ" sz="1600" dirty="0"/>
              <a:t>6 % u projektů, jejichž celkové způsobilé přímé realizační výdaje jsou vyšší než 10 mil. Kč</a:t>
            </a:r>
          </a:p>
          <a:p>
            <a:pPr marL="0" indent="0">
              <a:buNone/>
            </a:pPr>
            <a:r>
              <a:rPr lang="cs-CZ" dirty="0"/>
              <a:t>Tyto náklady nelze zahrnout do způsobilých výdajů projektu, který je realizován formou osobních nákladů. Pokud je projekt realizován z části dodavatelsky a z části formou osobních nákladů, pak se částka vypočítává pouze z dodavatelské části projektu.</a:t>
            </a:r>
          </a:p>
          <a:p>
            <a:pPr marL="0" indent="0">
              <a:buNone/>
            </a:pPr>
            <a:endParaRPr lang="cs-CZ" dirty="0"/>
          </a:p>
        </p:txBody>
      </p:sp>
      <p:pic>
        <p:nvPicPr>
          <p:cNvPr id="6" name="Obrázek 5">
            <a:extLst>
              <a:ext uri="{FF2B5EF4-FFF2-40B4-BE49-F238E27FC236}">
                <a16:creationId xmlns:a16="http://schemas.microsoft.com/office/drawing/2014/main" id="{B4464BD0-1BA7-41D0-8279-2307E8095186}"/>
              </a:ext>
            </a:extLst>
          </p:cNvPr>
          <p:cNvPicPr/>
          <p:nvPr/>
        </p:nvPicPr>
        <p:blipFill>
          <a:blip r:embed="rId2">
            <a:extLst>
              <a:ext uri="{28A0092B-C50C-407E-A947-70E740481C1C}">
                <a14:useLocalDpi xmlns:a14="http://schemas.microsoft.com/office/drawing/2010/main" val="0"/>
              </a:ext>
            </a:extLst>
          </a:blip>
          <a:stretch>
            <a:fillRect/>
          </a:stretch>
        </p:blipFill>
        <p:spPr>
          <a:xfrm>
            <a:off x="677334" y="643985"/>
            <a:ext cx="5005711" cy="887737"/>
          </a:xfrm>
          <a:prstGeom prst="rect">
            <a:avLst/>
          </a:prstGeom>
        </p:spPr>
      </p:pic>
      <p:pic>
        <p:nvPicPr>
          <p:cNvPr id="7" name="Obrázek 6" descr="C:\Users\Monika\Desktop\WEB MAS\LOGO MAS.png">
            <a:extLst>
              <a:ext uri="{FF2B5EF4-FFF2-40B4-BE49-F238E27FC236}">
                <a16:creationId xmlns:a16="http://schemas.microsoft.com/office/drawing/2014/main" id="{CE78A25D-B1F8-4D9F-88D6-ECA559118E1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730171" y="803016"/>
            <a:ext cx="909494" cy="569674"/>
          </a:xfrm>
          <a:prstGeom prst="rect">
            <a:avLst/>
          </a:prstGeom>
          <a:noFill/>
          <a:ln>
            <a:noFill/>
          </a:ln>
        </p:spPr>
      </p:pic>
    </p:spTree>
    <p:extLst>
      <p:ext uri="{BB962C8B-B14F-4D97-AF65-F5344CB8AC3E}">
        <p14:creationId xmlns:p14="http://schemas.microsoft.com/office/powerpoint/2010/main" val="1954450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E1BE30-098F-4BAA-9F47-24133D15DD30}"/>
              </a:ext>
            </a:extLst>
          </p:cNvPr>
          <p:cNvSpPr>
            <a:spLocks noGrp="1"/>
          </p:cNvSpPr>
          <p:nvPr>
            <p:ph type="title"/>
          </p:nvPr>
        </p:nvSpPr>
        <p:spPr>
          <a:xfrm>
            <a:off x="677334" y="678986"/>
            <a:ext cx="8596668" cy="817735"/>
          </a:xfrm>
        </p:spPr>
        <p:txBody>
          <a:bodyPr/>
          <a:lstStyle/>
          <a:p>
            <a:endParaRPr lang="cs-CZ" dirty="0"/>
          </a:p>
        </p:txBody>
      </p:sp>
      <p:sp>
        <p:nvSpPr>
          <p:cNvPr id="3" name="Zástupný obsah 2">
            <a:extLst>
              <a:ext uri="{FF2B5EF4-FFF2-40B4-BE49-F238E27FC236}">
                <a16:creationId xmlns:a16="http://schemas.microsoft.com/office/drawing/2014/main" id="{6AAD6B53-355B-4511-8A99-240B6CBEE729}"/>
              </a:ext>
            </a:extLst>
          </p:cNvPr>
          <p:cNvSpPr>
            <a:spLocks noGrp="1"/>
          </p:cNvSpPr>
          <p:nvPr>
            <p:ph idx="1"/>
          </p:nvPr>
        </p:nvSpPr>
        <p:spPr>
          <a:xfrm>
            <a:off x="677334" y="1730477"/>
            <a:ext cx="9676034" cy="4935794"/>
          </a:xfrm>
        </p:spPr>
        <p:txBody>
          <a:bodyPr>
            <a:normAutofit/>
          </a:bodyPr>
          <a:lstStyle/>
          <a:p>
            <a:pPr marL="0" indent="0">
              <a:buNone/>
            </a:pPr>
            <a:r>
              <a:rPr lang="cs-CZ" dirty="0"/>
              <a:t>3) Vícepráce – lze nárokovat pouze tehdy, jedná-li se o objektivní, věcně správné výdaje, nutné pro realizaci díla (k naplnění cílů a parametrů projektu).</a:t>
            </a:r>
          </a:p>
          <a:p>
            <a:pPr marL="0" indent="0">
              <a:buNone/>
            </a:pPr>
            <a:r>
              <a:rPr lang="cs-CZ" dirty="0"/>
              <a:t>4) Daň z přidané hodnoty (DPH) – je způsobilým výdajem pouze v případě, že je podle vnitrostátních předpisů neodpočitatelná. Tedy pouze pro příjemce, který si nemůže nárokovat odpočet DPH na vstupu.</a:t>
            </a:r>
          </a:p>
          <a:p>
            <a:pPr marL="0" indent="0">
              <a:buNone/>
            </a:pPr>
            <a:r>
              <a:rPr lang="cs-CZ" dirty="0"/>
              <a:t>5) Pořízení nemovitostí – způsobilé jsou pozemky i stavby, ale maximálně do výše 10 % CZV, cena musí být stanovena znaleckým posudkem</a:t>
            </a:r>
          </a:p>
          <a:p>
            <a:pPr marL="0" indent="0">
              <a:buNone/>
            </a:pPr>
            <a:r>
              <a:rPr lang="cs-CZ" dirty="0"/>
              <a:t>7) Propagační opatření – způsobilým výdajem je plakát (2 000 kč), velkoplošný panel (15 000 Kč), pamětní deska (5 000 Kč), u projektů nad 50 mil. EUR i slavnostní zahájení a ukončení projektu (50 000 Kč).</a:t>
            </a:r>
          </a:p>
          <a:p>
            <a:pPr marL="0" indent="0">
              <a:buNone/>
            </a:pPr>
            <a:r>
              <a:rPr lang="cs-CZ" dirty="0"/>
              <a:t>8) Pohledávky – podmínkou způsobilosti výdaje je jeho úhrada zhotoviteli</a:t>
            </a:r>
          </a:p>
          <a:p>
            <a:pPr marL="0" indent="0">
              <a:buNone/>
            </a:pPr>
            <a:r>
              <a:rPr lang="cs-CZ" dirty="0"/>
              <a:t>9) Kategorie veřejné podpory specifikující způsobilost výdajů – viz Pravidla pro žadatele a příjemce str. 26-27</a:t>
            </a:r>
          </a:p>
          <a:p>
            <a:pPr marL="0" indent="0">
              <a:buNone/>
            </a:pPr>
            <a:r>
              <a:rPr lang="cs-CZ" dirty="0"/>
              <a:t>10) Poplatky za odnětí ze ZPF a PUPFL – pokud nejsou osvobozeny</a:t>
            </a:r>
          </a:p>
        </p:txBody>
      </p:sp>
      <p:pic>
        <p:nvPicPr>
          <p:cNvPr id="6" name="Obrázek 5">
            <a:extLst>
              <a:ext uri="{FF2B5EF4-FFF2-40B4-BE49-F238E27FC236}">
                <a16:creationId xmlns:a16="http://schemas.microsoft.com/office/drawing/2014/main" id="{57A9D31D-C1E7-47D8-9B07-CEB16366F64A}"/>
              </a:ext>
            </a:extLst>
          </p:cNvPr>
          <p:cNvPicPr/>
          <p:nvPr/>
        </p:nvPicPr>
        <p:blipFill>
          <a:blip r:embed="rId2">
            <a:extLst>
              <a:ext uri="{28A0092B-C50C-407E-A947-70E740481C1C}">
                <a14:useLocalDpi xmlns:a14="http://schemas.microsoft.com/office/drawing/2010/main" val="0"/>
              </a:ext>
            </a:extLst>
          </a:blip>
          <a:stretch>
            <a:fillRect/>
          </a:stretch>
        </p:blipFill>
        <p:spPr>
          <a:xfrm>
            <a:off x="677334" y="643985"/>
            <a:ext cx="5005711" cy="887737"/>
          </a:xfrm>
          <a:prstGeom prst="rect">
            <a:avLst/>
          </a:prstGeom>
        </p:spPr>
      </p:pic>
      <p:pic>
        <p:nvPicPr>
          <p:cNvPr id="7" name="Obrázek 6" descr="C:\Users\Monika\Desktop\WEB MAS\LOGO MAS.png">
            <a:extLst>
              <a:ext uri="{FF2B5EF4-FFF2-40B4-BE49-F238E27FC236}">
                <a16:creationId xmlns:a16="http://schemas.microsoft.com/office/drawing/2014/main" id="{9C2F906E-3684-4BDD-9975-DBC2FCFE45F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730170" y="803016"/>
            <a:ext cx="899661" cy="569674"/>
          </a:xfrm>
          <a:prstGeom prst="rect">
            <a:avLst/>
          </a:prstGeom>
          <a:noFill/>
          <a:ln>
            <a:noFill/>
          </a:ln>
        </p:spPr>
      </p:pic>
    </p:spTree>
    <p:extLst>
      <p:ext uri="{BB962C8B-B14F-4D97-AF65-F5344CB8AC3E}">
        <p14:creationId xmlns:p14="http://schemas.microsoft.com/office/powerpoint/2010/main" val="3297871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913069"/>
          </a:xfrm>
        </p:spPr>
        <p:txBody>
          <a:bodyPr>
            <a:normAutofit/>
          </a:bodyPr>
          <a:lstStyle/>
          <a:p>
            <a:endParaRPr lang="cs-CZ" sz="3600" b="1" dirty="0"/>
          </a:p>
        </p:txBody>
      </p:sp>
      <p:sp>
        <p:nvSpPr>
          <p:cNvPr id="3" name="Zástupný symbol pro obsah 2"/>
          <p:cNvSpPr>
            <a:spLocks noGrp="1"/>
          </p:cNvSpPr>
          <p:nvPr>
            <p:ph idx="1"/>
          </p:nvPr>
        </p:nvSpPr>
        <p:spPr>
          <a:xfrm>
            <a:off x="838199" y="1474839"/>
            <a:ext cx="10715513" cy="5181600"/>
          </a:xfrm>
        </p:spPr>
        <p:txBody>
          <a:bodyPr>
            <a:normAutofit fontScale="85000" lnSpcReduction="10000"/>
          </a:bodyPr>
          <a:lstStyle/>
          <a:p>
            <a:pPr marL="0" indent="0">
              <a:buNone/>
            </a:pPr>
            <a:r>
              <a:rPr lang="cs-CZ" sz="2400" b="1" dirty="0">
                <a:solidFill>
                  <a:srgbClr val="00B050"/>
                </a:solidFill>
              </a:rPr>
              <a:t>SPECIFICKÉ ZPŮSOBILÉ VÝDAJE (str. 91 – 93 </a:t>
            </a:r>
            <a:r>
              <a:rPr lang="cs-CZ" sz="2400" b="1" dirty="0" err="1">
                <a:solidFill>
                  <a:srgbClr val="00B050"/>
                </a:solidFill>
              </a:rPr>
              <a:t>PrŽaP</a:t>
            </a:r>
            <a:r>
              <a:rPr lang="cs-CZ" sz="2400" b="1" dirty="0">
                <a:solidFill>
                  <a:srgbClr val="00B050"/>
                </a:solidFill>
              </a:rPr>
              <a:t>)</a:t>
            </a:r>
            <a:endParaRPr lang="cs-CZ" sz="2400" dirty="0"/>
          </a:p>
          <a:p>
            <a:pPr marL="0" indent="0">
              <a:buNone/>
            </a:pPr>
            <a:r>
              <a:rPr lang="cs-CZ" sz="2400" dirty="0"/>
              <a:t>1. stavební práce, zemědělské a lesnické a související služby zajišťující splnění parametrů daného specifického cíle včetně výdajů na: </a:t>
            </a:r>
          </a:p>
          <a:p>
            <a:pPr marL="400050" lvl="1" indent="0">
              <a:buNone/>
            </a:pPr>
            <a:r>
              <a:rPr lang="cs-CZ" sz="2000" dirty="0"/>
              <a:t>– </a:t>
            </a:r>
            <a:r>
              <a:rPr lang="cs-CZ" dirty="0"/>
              <a:t>výsadbu dřevin a na dokončovací (od okamžiku provedení výsadby do okamžiku předání díla a jeho převzetí zadavatelem) a rozvojovou (od okamžiku převzetí díla zadavatelem do dosažení plné funkčnosti stromu) péči – zálivka, výchovný řez, kontrola a odstranění kotvících prvků, hnojení, kypření, odplevelování, ochrana proti chorobám a škůdcům, ochrana před vlivem mrazu, doplňování mulče – viz standardy AOPK – </a:t>
            </a:r>
            <a:r>
              <a:rPr lang="cs-CZ" dirty="0">
                <a:hlinkClick r:id="rId2"/>
              </a:rPr>
              <a:t>www.standardy.nature.cz</a:t>
            </a:r>
            <a:r>
              <a:rPr lang="cs-CZ" dirty="0"/>
              <a:t> nejdéle po dobu 3 let od ukončení realizace výsadeb na nelesních ekosystémech, ochrany a ošetření stromů</a:t>
            </a:r>
          </a:p>
          <a:p>
            <a:pPr marL="400050" lvl="1" indent="0">
              <a:buNone/>
            </a:pPr>
            <a:r>
              <a:rPr lang="cs-CZ" dirty="0"/>
              <a:t>- kácení nevhodných náletových dřevin (max. do 10 cm průměru kmene na řezné ploše) a likvidace invazních a nepůvodních druhů, jejich následné zajištění proti zmlazení či opětovnému rozšíření (pokud z pokácené dřevní hmoty vznikne příjem, musí být tento příjem přiznán poskytovateli dotace -poskytovatel dotace o tento příjem sníží způsobilé výdaje projektu. Výjimku tvoří dřevní hmota z těžby v lesních porostech u lesopěstebních opatření, kdy se nejedná o příjmy z projektu). </a:t>
            </a:r>
          </a:p>
          <a:p>
            <a:pPr marL="400050" lvl="1" indent="0">
              <a:buNone/>
            </a:pPr>
            <a:r>
              <a:rPr lang="cs-CZ" dirty="0"/>
              <a:t>- protierozní ochranu, odstranění náletu a nezbytné terénní úpravy bez zpevňování dováženým materiálem (štěrkem) v rámci opatření na obnovu historické cestní sítě, odtěžení sedimentu včetně jeho vyvezení a uložení aj.</a:t>
            </a:r>
            <a:endParaRPr lang="cs-CZ" sz="1800" dirty="0"/>
          </a:p>
          <a:p>
            <a:pPr marL="0" indent="0">
              <a:buNone/>
            </a:pPr>
            <a:r>
              <a:rPr lang="cs-CZ" sz="2400" dirty="0"/>
              <a:t>2.</a:t>
            </a:r>
            <a:r>
              <a:rPr lang="cs-CZ" sz="2200" dirty="0"/>
              <a:t>vedlejší rozpočtové náklady v přímé souvislosti s projektem stanovené v souladu s vyhláškou č. 169/2016 (např. geodetické práce, ztížené dopravní podmínky, provozní vlivy atp.), přičemž tyto položky spolu se základními rozpočtovými náklady vstupují do celkových nákladů akce posuzovaných dle Nákladů obvyklých opatření MŽP a tvoří celkové přímé realizační výdaje </a:t>
            </a:r>
          </a:p>
          <a:p>
            <a:pPr marL="0" indent="0">
              <a:buNone/>
            </a:pPr>
            <a:r>
              <a:rPr lang="cs-CZ" sz="2400" dirty="0"/>
              <a:t>3. studie, jsou-li navázány na realizované opatření</a:t>
            </a:r>
          </a:p>
          <a:p>
            <a:pPr marL="0" indent="0">
              <a:buNone/>
            </a:pPr>
            <a:endParaRPr lang="cs-CZ" sz="2400" dirty="0"/>
          </a:p>
          <a:p>
            <a:pPr marL="0" indent="0">
              <a:buNone/>
            </a:pPr>
            <a:endParaRPr lang="cs-CZ" sz="2400" dirty="0"/>
          </a:p>
        </p:txBody>
      </p:sp>
      <p:pic>
        <p:nvPicPr>
          <p:cNvPr id="6" name="Obrázek 5">
            <a:extLst>
              <a:ext uri="{FF2B5EF4-FFF2-40B4-BE49-F238E27FC236}">
                <a16:creationId xmlns:a16="http://schemas.microsoft.com/office/drawing/2014/main" id="{A356B7CD-1D96-4CA2-B0DA-73BD6ACDEAF0}"/>
              </a:ext>
            </a:extLst>
          </p:cNvPr>
          <p:cNvPicPr/>
          <p:nvPr/>
        </p:nvPicPr>
        <p:blipFill>
          <a:blip r:embed="rId3">
            <a:extLst>
              <a:ext uri="{28A0092B-C50C-407E-A947-70E740481C1C}">
                <a14:useLocalDpi xmlns:a14="http://schemas.microsoft.com/office/drawing/2010/main" val="0"/>
              </a:ext>
            </a:extLst>
          </a:blip>
          <a:stretch>
            <a:fillRect/>
          </a:stretch>
        </p:blipFill>
        <p:spPr>
          <a:xfrm>
            <a:off x="838199" y="390457"/>
            <a:ext cx="5005711" cy="887737"/>
          </a:xfrm>
          <a:prstGeom prst="rect">
            <a:avLst/>
          </a:prstGeom>
        </p:spPr>
      </p:pic>
      <p:pic>
        <p:nvPicPr>
          <p:cNvPr id="7" name="Obrázek 6" descr="C:\Users\Monika\Desktop\WEB MAS\LOGO MAS.png">
            <a:extLst>
              <a:ext uri="{FF2B5EF4-FFF2-40B4-BE49-F238E27FC236}">
                <a16:creationId xmlns:a16="http://schemas.microsoft.com/office/drawing/2014/main" id="{DFD2F689-5D78-4E08-BEBF-E894C2E3396C}"/>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123461" y="522006"/>
            <a:ext cx="850500" cy="569674"/>
          </a:xfrm>
          <a:prstGeom prst="rect">
            <a:avLst/>
          </a:prstGeom>
          <a:noFill/>
          <a:ln>
            <a:noFill/>
          </a:ln>
        </p:spPr>
      </p:pic>
    </p:spTree>
    <p:extLst>
      <p:ext uri="{BB962C8B-B14F-4D97-AF65-F5344CB8AC3E}">
        <p14:creationId xmlns:p14="http://schemas.microsoft.com/office/powerpoint/2010/main" val="3601769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913069"/>
          </a:xfrm>
        </p:spPr>
        <p:txBody>
          <a:bodyPr>
            <a:normAutofit/>
          </a:bodyPr>
          <a:lstStyle/>
          <a:p>
            <a:endParaRPr lang="cs-CZ" sz="3600" b="1" dirty="0"/>
          </a:p>
        </p:txBody>
      </p:sp>
      <p:sp>
        <p:nvSpPr>
          <p:cNvPr id="3" name="Zástupný symbol pro obsah 2"/>
          <p:cNvSpPr>
            <a:spLocks noGrp="1"/>
          </p:cNvSpPr>
          <p:nvPr>
            <p:ph idx="1"/>
          </p:nvPr>
        </p:nvSpPr>
        <p:spPr>
          <a:xfrm>
            <a:off x="838200" y="1484671"/>
            <a:ext cx="10515600" cy="5201264"/>
          </a:xfrm>
        </p:spPr>
        <p:txBody>
          <a:bodyPr>
            <a:normAutofit fontScale="92500" lnSpcReduction="20000"/>
          </a:bodyPr>
          <a:lstStyle/>
          <a:p>
            <a:pPr marL="0" indent="0">
              <a:buNone/>
            </a:pPr>
            <a:r>
              <a:rPr lang="cs-CZ" sz="3000" b="1" dirty="0">
                <a:solidFill>
                  <a:srgbClr val="00B050"/>
                </a:solidFill>
              </a:rPr>
              <a:t>Nezpůsobilé výdaje (str. 27 </a:t>
            </a:r>
            <a:r>
              <a:rPr lang="cs-CZ" sz="3000" b="1" dirty="0" err="1">
                <a:solidFill>
                  <a:srgbClr val="00B050"/>
                </a:solidFill>
              </a:rPr>
              <a:t>PrŽP</a:t>
            </a:r>
            <a:r>
              <a:rPr lang="cs-CZ" sz="3000" b="1" dirty="0">
                <a:solidFill>
                  <a:srgbClr val="00B050"/>
                </a:solidFill>
              </a:rPr>
              <a:t>)</a:t>
            </a:r>
            <a:endParaRPr lang="cs-CZ" sz="3000" dirty="0">
              <a:solidFill>
                <a:srgbClr val="00B050"/>
              </a:solidFill>
            </a:endParaRPr>
          </a:p>
          <a:p>
            <a:r>
              <a:rPr lang="cs-CZ" sz="2100" dirty="0"/>
              <a:t>Výdaje na poradenské služby, kdy poradce nenese skutečnou odpovědnost za provedení samotného úkolu, nýbrž jen pomáhá těm, kdo odpovědnost mají</a:t>
            </a:r>
          </a:p>
          <a:p>
            <a:r>
              <a:rPr lang="cs-CZ" sz="2100" dirty="0"/>
              <a:t>Nákup použitého vybavení</a:t>
            </a:r>
          </a:p>
          <a:p>
            <a:r>
              <a:rPr lang="cs-CZ" sz="2100" dirty="0"/>
              <a:t>Daně – DPH (někdy), daň silniční, přímé daně, darovací a dědická daň, clo……</a:t>
            </a:r>
          </a:p>
          <a:p>
            <a:r>
              <a:rPr lang="cs-CZ" sz="2100" dirty="0"/>
              <a:t>Výdaje na zajištění relevantních stanovisek</a:t>
            </a:r>
          </a:p>
          <a:p>
            <a:r>
              <a:rPr lang="cs-CZ" sz="2100" dirty="0"/>
              <a:t>Pronájem pozemku/stavby</a:t>
            </a:r>
          </a:p>
          <a:p>
            <a:r>
              <a:rPr lang="cs-CZ" sz="2100" dirty="0"/>
              <a:t>Vyvolané investice, které nejsou spojeny výhradně a přímo s účelem projektu</a:t>
            </a:r>
          </a:p>
          <a:p>
            <a:r>
              <a:rPr lang="cs-CZ" sz="2100" dirty="0"/>
              <a:t>Vícepráce nad výši způsobilých méněprací</a:t>
            </a:r>
          </a:p>
          <a:p>
            <a:r>
              <a:rPr lang="cs-CZ" sz="2100" dirty="0"/>
              <a:t>Úroky, splátky úvěrů, pojistné, správní poplatky (např. notářské poplatky, vklady do katastru, poplatky za vydané stavební povolení…)</a:t>
            </a:r>
          </a:p>
          <a:p>
            <a:r>
              <a:rPr lang="cs-CZ" sz="2100" dirty="0"/>
              <a:t>Pojistné</a:t>
            </a:r>
          </a:p>
          <a:p>
            <a:r>
              <a:rPr lang="cs-CZ" sz="2100" dirty="0"/>
              <a:t>Rozpočtová rezerva</a:t>
            </a:r>
          </a:p>
          <a:p>
            <a:r>
              <a:rPr lang="cs-CZ" sz="2100" dirty="0"/>
              <a:t>Režijní a provozní výdaje (vyjma výdajů souvisejících s osobními náklady)</a:t>
            </a:r>
          </a:p>
        </p:txBody>
      </p:sp>
      <p:pic>
        <p:nvPicPr>
          <p:cNvPr id="4" name="Obrázek 3">
            <a:extLst>
              <a:ext uri="{FF2B5EF4-FFF2-40B4-BE49-F238E27FC236}">
                <a16:creationId xmlns:a16="http://schemas.microsoft.com/office/drawing/2014/main" id="{D9536F10-5C07-4EA7-A65A-8657608758F1}"/>
              </a:ext>
            </a:extLst>
          </p:cNvPr>
          <p:cNvPicPr/>
          <p:nvPr/>
        </p:nvPicPr>
        <p:blipFill>
          <a:blip r:embed="rId3">
            <a:extLst>
              <a:ext uri="{28A0092B-C50C-407E-A947-70E740481C1C}">
                <a14:useLocalDpi xmlns:a14="http://schemas.microsoft.com/office/drawing/2010/main" val="0"/>
              </a:ext>
            </a:extLst>
          </a:blip>
          <a:stretch>
            <a:fillRect/>
          </a:stretch>
        </p:blipFill>
        <p:spPr>
          <a:xfrm>
            <a:off x="838199" y="390457"/>
            <a:ext cx="5005711" cy="887737"/>
          </a:xfrm>
          <a:prstGeom prst="rect">
            <a:avLst/>
          </a:prstGeom>
        </p:spPr>
      </p:pic>
      <p:pic>
        <p:nvPicPr>
          <p:cNvPr id="5" name="Obrázek 4" descr="C:\Users\Monika\Desktop\WEB MAS\LOGO MAS.png">
            <a:extLst>
              <a:ext uri="{FF2B5EF4-FFF2-40B4-BE49-F238E27FC236}">
                <a16:creationId xmlns:a16="http://schemas.microsoft.com/office/drawing/2014/main" id="{37C97A77-5894-4909-8CC2-0F80B3B7955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123460" y="522006"/>
            <a:ext cx="860333" cy="569674"/>
          </a:xfrm>
          <a:prstGeom prst="rect">
            <a:avLst/>
          </a:prstGeom>
          <a:noFill/>
          <a:ln>
            <a:noFill/>
          </a:ln>
        </p:spPr>
      </p:pic>
    </p:spTree>
    <p:extLst>
      <p:ext uri="{BB962C8B-B14F-4D97-AF65-F5344CB8AC3E}">
        <p14:creationId xmlns:p14="http://schemas.microsoft.com/office/powerpoint/2010/main" val="1438727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913068"/>
          </a:xfrm>
        </p:spPr>
        <p:txBody>
          <a:bodyPr>
            <a:normAutofit/>
          </a:bodyPr>
          <a:lstStyle/>
          <a:p>
            <a:endParaRPr lang="cs-CZ" sz="3600" b="1" dirty="0"/>
          </a:p>
        </p:txBody>
      </p:sp>
      <p:sp>
        <p:nvSpPr>
          <p:cNvPr id="3" name="Zástupný symbol pro obsah 2"/>
          <p:cNvSpPr>
            <a:spLocks noGrp="1"/>
          </p:cNvSpPr>
          <p:nvPr>
            <p:ph idx="1"/>
          </p:nvPr>
        </p:nvSpPr>
        <p:spPr>
          <a:xfrm>
            <a:off x="838200" y="1386348"/>
            <a:ext cx="10515600" cy="5106526"/>
          </a:xfrm>
        </p:spPr>
        <p:txBody>
          <a:bodyPr>
            <a:normAutofit fontScale="92500"/>
          </a:bodyPr>
          <a:lstStyle/>
          <a:p>
            <a:r>
              <a:rPr lang="cs-CZ" sz="2400" dirty="0"/>
              <a:t>Mzdové náklady zaměstnanců, kteří se na realizaci projektu nepodílejí (v případě řídících pracovníků je třeba posuzovat jejich skutečné zapojení do realizace projektu; osobní náklady na zaměstnance v pozicích odpovídajících úrovni starosty, hejtmana, atd. nelze považovat za způsobilé)</a:t>
            </a:r>
          </a:p>
          <a:p>
            <a:r>
              <a:rPr lang="cs-CZ" sz="2400" dirty="0"/>
              <a:t>U zaměstnanců, kteří se na realizaci projektu podílejí, část osobních nákladů, která neodpovídá pracovnímu vytížení zaměstnance na daném projektu</a:t>
            </a:r>
          </a:p>
          <a:p>
            <a:r>
              <a:rPr lang="cs-CZ" sz="2400" dirty="0"/>
              <a:t>Ostatní výdaje na zaměstnance, ke kterým nejsou zaměstnavatelé povinni dle zvláštních předpisů (příspěvky na penzijní připojištění, dary, ..)</a:t>
            </a:r>
          </a:p>
          <a:p>
            <a:r>
              <a:rPr lang="cs-CZ" sz="2400" dirty="0"/>
              <a:t>Kompenzační, náhradní nebo nápravná opatření uložená rozhodnutím orgánu státní správy (s výjimkou náhradních výsadeb uložených za kácení dřevin v souvislosti s realizací projektu na revitalizaci zeleně)</a:t>
            </a:r>
          </a:p>
          <a:p>
            <a:r>
              <a:rPr lang="cs-CZ" sz="2200" dirty="0"/>
              <a:t>Veškeré výdaje projektu v případě neprokázání vlastnické struktury</a:t>
            </a:r>
          </a:p>
          <a:p>
            <a:pPr marL="0" indent="0">
              <a:buNone/>
            </a:pPr>
            <a:endParaRPr lang="cs-CZ" sz="2400" dirty="0"/>
          </a:p>
        </p:txBody>
      </p:sp>
      <p:pic>
        <p:nvPicPr>
          <p:cNvPr id="4" name="Obrázek 3">
            <a:extLst>
              <a:ext uri="{FF2B5EF4-FFF2-40B4-BE49-F238E27FC236}">
                <a16:creationId xmlns:a16="http://schemas.microsoft.com/office/drawing/2014/main" id="{82E2C7AF-F0BF-4726-B335-0565E868327A}"/>
              </a:ext>
            </a:extLst>
          </p:cNvPr>
          <p:cNvPicPr/>
          <p:nvPr/>
        </p:nvPicPr>
        <p:blipFill>
          <a:blip r:embed="rId2">
            <a:extLst>
              <a:ext uri="{28A0092B-C50C-407E-A947-70E740481C1C}">
                <a14:useLocalDpi xmlns:a14="http://schemas.microsoft.com/office/drawing/2010/main" val="0"/>
              </a:ext>
            </a:extLst>
          </a:blip>
          <a:stretch>
            <a:fillRect/>
          </a:stretch>
        </p:blipFill>
        <p:spPr>
          <a:xfrm>
            <a:off x="838199" y="390457"/>
            <a:ext cx="5005711" cy="887737"/>
          </a:xfrm>
          <a:prstGeom prst="rect">
            <a:avLst/>
          </a:prstGeom>
        </p:spPr>
      </p:pic>
      <p:pic>
        <p:nvPicPr>
          <p:cNvPr id="5" name="Obrázek 4" descr="C:\Users\Monika\Desktop\WEB MAS\LOGO MAS.png">
            <a:extLst>
              <a:ext uri="{FF2B5EF4-FFF2-40B4-BE49-F238E27FC236}">
                <a16:creationId xmlns:a16="http://schemas.microsoft.com/office/drawing/2014/main" id="{06A68979-FF85-421F-A441-60C4421762C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123461" y="522006"/>
            <a:ext cx="899662" cy="569674"/>
          </a:xfrm>
          <a:prstGeom prst="rect">
            <a:avLst/>
          </a:prstGeom>
          <a:noFill/>
          <a:ln>
            <a:noFill/>
          </a:ln>
        </p:spPr>
      </p:pic>
    </p:spTree>
    <p:extLst>
      <p:ext uri="{BB962C8B-B14F-4D97-AF65-F5344CB8AC3E}">
        <p14:creationId xmlns:p14="http://schemas.microsoft.com/office/powerpoint/2010/main" val="15368778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4CA0DF-D5A2-40EC-895C-07694474B5BB}"/>
              </a:ext>
            </a:extLst>
          </p:cNvPr>
          <p:cNvSpPr>
            <a:spLocks noGrp="1"/>
          </p:cNvSpPr>
          <p:nvPr>
            <p:ph type="title"/>
          </p:nvPr>
        </p:nvSpPr>
        <p:spPr>
          <a:xfrm>
            <a:off x="677334" y="609600"/>
            <a:ext cx="8596668" cy="953729"/>
          </a:xfrm>
        </p:spPr>
        <p:txBody>
          <a:bodyPr/>
          <a:lstStyle/>
          <a:p>
            <a:endParaRPr lang="cs-CZ" dirty="0"/>
          </a:p>
        </p:txBody>
      </p:sp>
      <p:sp>
        <p:nvSpPr>
          <p:cNvPr id="3" name="Zástupný obsah 2">
            <a:extLst>
              <a:ext uri="{FF2B5EF4-FFF2-40B4-BE49-F238E27FC236}">
                <a16:creationId xmlns:a16="http://schemas.microsoft.com/office/drawing/2014/main" id="{1486BF40-4F7C-4AA6-9056-4BA285D89F67}"/>
              </a:ext>
            </a:extLst>
          </p:cNvPr>
          <p:cNvSpPr>
            <a:spLocks noGrp="1"/>
          </p:cNvSpPr>
          <p:nvPr>
            <p:ph idx="1"/>
          </p:nvPr>
        </p:nvSpPr>
        <p:spPr>
          <a:xfrm>
            <a:off x="677334" y="1789471"/>
            <a:ext cx="9823518" cy="4650658"/>
          </a:xfrm>
        </p:spPr>
        <p:txBody>
          <a:bodyPr>
            <a:normAutofit/>
          </a:bodyPr>
          <a:lstStyle/>
          <a:p>
            <a:pPr marL="0" indent="0">
              <a:buNone/>
            </a:pPr>
            <a:r>
              <a:rPr lang="cs-CZ" sz="2400" b="1" dirty="0">
                <a:solidFill>
                  <a:srgbClr val="00B050"/>
                </a:solidFill>
              </a:rPr>
              <a:t>SPECIFICKÉ NEZPŮSOBILÉ VÝDAJE</a:t>
            </a:r>
            <a:endParaRPr lang="cs-CZ" sz="2400" dirty="0"/>
          </a:p>
          <a:p>
            <a:r>
              <a:rPr lang="cs-CZ" sz="2400" dirty="0"/>
              <a:t>Mimo lesní porosty je u nestavebních projektů kácení původních druhů dřevin nad 10 cm průměru kmene, včetně ovocných dřevin nezpůsobilým výdajem.</a:t>
            </a:r>
          </a:p>
          <a:p>
            <a:pPr marL="0" indent="0">
              <a:buNone/>
            </a:pPr>
            <a:r>
              <a:rPr lang="cs-CZ" sz="1600" i="1" dirty="0"/>
              <a:t>Ovocnými dřevinami se rozumí druhy a odrůdy pěstované v podmínkách ČR minimálně stovky let, jejichž seznam je uveden ve standardu SPPK C02 003 Funkční výsadby ovocných dřevin zemědělské krajině. </a:t>
            </a:r>
          </a:p>
          <a:p>
            <a:r>
              <a:rPr lang="cs-CZ" sz="2400" dirty="0"/>
              <a:t>V lesních porostech jsou náklady na kácení dřevin v rámci těžby u lesopěstebních opatření nezpůsobilé. </a:t>
            </a:r>
          </a:p>
          <a:p>
            <a:r>
              <a:rPr lang="cs-CZ" sz="2400" dirty="0"/>
              <a:t>Frézování a jiné způsoby likvidace pařezů u nestavebních projektů jsou nezpůsobilým výdajem </a:t>
            </a:r>
          </a:p>
          <a:p>
            <a:pPr marL="0" indent="0">
              <a:buNone/>
            </a:pPr>
            <a:endParaRPr lang="cs-CZ" sz="2400" b="1" dirty="0">
              <a:solidFill>
                <a:srgbClr val="00B050"/>
              </a:solidFill>
            </a:endParaRPr>
          </a:p>
        </p:txBody>
      </p:sp>
      <p:pic>
        <p:nvPicPr>
          <p:cNvPr id="4" name="Obrázek 3">
            <a:extLst>
              <a:ext uri="{FF2B5EF4-FFF2-40B4-BE49-F238E27FC236}">
                <a16:creationId xmlns:a16="http://schemas.microsoft.com/office/drawing/2014/main" id="{61472CB7-B022-4585-85B7-FFCAFE29579F}"/>
              </a:ext>
            </a:extLst>
          </p:cNvPr>
          <p:cNvPicPr/>
          <p:nvPr/>
        </p:nvPicPr>
        <p:blipFill>
          <a:blip r:embed="rId2">
            <a:extLst>
              <a:ext uri="{28A0092B-C50C-407E-A947-70E740481C1C}">
                <a14:useLocalDpi xmlns:a14="http://schemas.microsoft.com/office/drawing/2010/main" val="0"/>
              </a:ext>
            </a:extLst>
          </a:blip>
          <a:stretch>
            <a:fillRect/>
          </a:stretch>
        </p:blipFill>
        <p:spPr>
          <a:xfrm>
            <a:off x="677334" y="642595"/>
            <a:ext cx="5005711" cy="887737"/>
          </a:xfrm>
          <a:prstGeom prst="rect">
            <a:avLst/>
          </a:prstGeom>
        </p:spPr>
      </p:pic>
      <p:pic>
        <p:nvPicPr>
          <p:cNvPr id="5" name="Obrázek 4" descr="C:\Users\Monika\Desktop\WEB MAS\LOGO MAS.png">
            <a:extLst>
              <a:ext uri="{FF2B5EF4-FFF2-40B4-BE49-F238E27FC236}">
                <a16:creationId xmlns:a16="http://schemas.microsoft.com/office/drawing/2014/main" id="{8E6FAFE0-1BDE-405E-8A90-FFF6467D6C1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641680" y="747252"/>
            <a:ext cx="919326" cy="619956"/>
          </a:xfrm>
          <a:prstGeom prst="rect">
            <a:avLst/>
          </a:prstGeom>
          <a:noFill/>
          <a:ln>
            <a:noFill/>
          </a:ln>
        </p:spPr>
      </p:pic>
    </p:spTree>
    <p:extLst>
      <p:ext uri="{BB962C8B-B14F-4D97-AF65-F5344CB8AC3E}">
        <p14:creationId xmlns:p14="http://schemas.microsoft.com/office/powerpoint/2010/main" val="1906425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808C11-A036-41E1-8466-76BBE1D6ECC9}"/>
              </a:ext>
            </a:extLst>
          </p:cNvPr>
          <p:cNvSpPr>
            <a:spLocks noGrp="1"/>
          </p:cNvSpPr>
          <p:nvPr>
            <p:ph type="title"/>
          </p:nvPr>
        </p:nvSpPr>
        <p:spPr>
          <a:xfrm>
            <a:off x="838200" y="365126"/>
            <a:ext cx="10515600" cy="887737"/>
          </a:xfrm>
        </p:spPr>
        <p:txBody>
          <a:bodyPr>
            <a:normAutofit/>
          </a:bodyPr>
          <a:lstStyle/>
          <a:p>
            <a:endParaRPr lang="cs-CZ" sz="3200" b="1" dirty="0"/>
          </a:p>
        </p:txBody>
      </p:sp>
      <p:sp>
        <p:nvSpPr>
          <p:cNvPr id="3" name="Zástupný symbol pro obsah 2">
            <a:extLst>
              <a:ext uri="{FF2B5EF4-FFF2-40B4-BE49-F238E27FC236}">
                <a16:creationId xmlns:a16="http://schemas.microsoft.com/office/drawing/2014/main" id="{789A4CE4-76E5-4571-B0C6-54A491AC317D}"/>
              </a:ext>
            </a:extLst>
          </p:cNvPr>
          <p:cNvSpPr>
            <a:spLocks noGrp="1"/>
          </p:cNvSpPr>
          <p:nvPr>
            <p:ph idx="1"/>
          </p:nvPr>
        </p:nvSpPr>
        <p:spPr>
          <a:xfrm>
            <a:off x="838200" y="1421760"/>
            <a:ext cx="10597444" cy="5362498"/>
          </a:xfrm>
        </p:spPr>
        <p:txBody>
          <a:bodyPr>
            <a:normAutofit fontScale="85000" lnSpcReduction="20000"/>
          </a:bodyPr>
          <a:lstStyle/>
          <a:p>
            <a:pPr marL="0" indent="0">
              <a:buNone/>
            </a:pPr>
            <a:r>
              <a:rPr lang="cs-CZ" sz="2600" b="1" dirty="0">
                <a:solidFill>
                  <a:srgbClr val="00B050"/>
                </a:solidFill>
              </a:rPr>
              <a:t>PŘÍLOHY K ŽÁDOSTI O DOTACI – Pravidla pro žadatele a příjemce str.221-224</a:t>
            </a:r>
          </a:p>
          <a:p>
            <a:pPr marL="0" indent="0">
              <a:buNone/>
            </a:pPr>
            <a:r>
              <a:rPr lang="cs-CZ" b="1" dirty="0"/>
              <a:t>1. Plné moci - </a:t>
            </a:r>
            <a:r>
              <a:rPr lang="cs-CZ" dirty="0"/>
              <a:t>plná moc pro osobu oprávněnou jednat jménem statutárního zástupce (plná moc k podpisu příloh a formuláře žádosti, podání žádosti o platbu apod.). Plná moc nemusí být úředně ověřena. Může být vyhotovena v IS KP14+ pomocí šablony uložené v systému nebo přiložena jako příloha </a:t>
            </a:r>
            <a:r>
              <a:rPr lang="cs-CZ" b="1" dirty="0"/>
              <a:t>Aktuální prohlášení o plátcovství DPH – v případě, že žadatel je plátcem DPH, ale nebude na předmět podpory uplatňovat odpočet DPH (včetně zdůvodnění)</a:t>
            </a:r>
          </a:p>
          <a:p>
            <a:pPr marL="0" indent="0">
              <a:buNone/>
            </a:pPr>
            <a:r>
              <a:rPr lang="cs-CZ" b="1" dirty="0"/>
              <a:t>2. Aktuální prohlášení o plátcovství DPH </a:t>
            </a:r>
            <a:r>
              <a:rPr lang="cs-CZ" dirty="0"/>
              <a:t>- předkládá se v případě, že je žadatel plátcem DPH, ale nebude na předmět podpory uplatňovat odpočet DPH (prohlášení musí obsahovat tuto skutečnost včetně zdůvodnění) </a:t>
            </a:r>
            <a:endParaRPr lang="cs-CZ" b="1" dirty="0"/>
          </a:p>
          <a:p>
            <a:pPr marL="0" indent="0">
              <a:buNone/>
            </a:pPr>
            <a:r>
              <a:rPr lang="cs-CZ" dirty="0"/>
              <a:t>3. Kumulativní rozpočet projektu – </a:t>
            </a:r>
            <a:r>
              <a:rPr lang="cs-CZ" sz="1900" dirty="0"/>
              <a:t>zpracovaný dle závazného vzoru uveřejněného v rámci výzvy vč. výdajů na projektovou přípravu a technický dozor</a:t>
            </a:r>
          </a:p>
          <a:p>
            <a:pPr marL="0" indent="0">
              <a:buNone/>
            </a:pPr>
            <a:r>
              <a:rPr lang="cs-CZ" sz="1900" dirty="0"/>
              <a:t>4. Pro opatření vyžadující úkon stavebního úřadu, žadatelé předkládají:</a:t>
            </a:r>
          </a:p>
          <a:p>
            <a:pPr lvl="1">
              <a:lnSpc>
                <a:spcPct val="120000"/>
              </a:lnSpc>
              <a:spcBef>
                <a:spcPts val="0"/>
              </a:spcBef>
              <a:buFont typeface="Trebuchet MS" panose="020B0603020202020204" pitchFamily="34" charset="0"/>
              <a:buChar char="−"/>
            </a:pPr>
            <a:r>
              <a:rPr lang="cs-CZ" sz="1700" dirty="0"/>
              <a:t>Stavební povolení, povolení k nakládání s vodami, územní rozhodnutí/souhlas, souhlas s ohlášením stavby/terénních úprav/udržovacích prací</a:t>
            </a:r>
          </a:p>
          <a:p>
            <a:pPr lvl="1">
              <a:lnSpc>
                <a:spcPct val="120000"/>
              </a:lnSpc>
              <a:spcBef>
                <a:spcPts val="0"/>
              </a:spcBef>
              <a:buFont typeface="Trebuchet MS" panose="020B0603020202020204" pitchFamily="34" charset="0"/>
              <a:buChar char="−"/>
            </a:pPr>
            <a:r>
              <a:rPr lang="cs-CZ" sz="1700" dirty="0"/>
              <a:t>Povolení ke kácení – pro dřeviny rostoucí mimo plochy vydaného stavebního povolení/rozhodnutí o nakládání s vodami/územního rozhodnutí</a:t>
            </a:r>
          </a:p>
          <a:p>
            <a:pPr lvl="1">
              <a:lnSpc>
                <a:spcPct val="120000"/>
              </a:lnSpc>
              <a:spcBef>
                <a:spcPts val="0"/>
              </a:spcBef>
              <a:buFont typeface="Trebuchet MS" panose="020B0603020202020204" pitchFamily="34" charset="0"/>
              <a:buChar char="−"/>
            </a:pPr>
            <a:r>
              <a:rPr lang="cs-CZ" sz="1700" dirty="0"/>
              <a:t>Výjimky ze zákona č. 114/1992 Sb., o ochraně přírody a krajiny</a:t>
            </a:r>
          </a:p>
          <a:p>
            <a:pPr marL="0" indent="0">
              <a:buNone/>
            </a:pPr>
            <a:r>
              <a:rPr lang="cs-CZ" sz="1900" dirty="0"/>
              <a:t>5. Pro opatření, která nevyžadují úkon stavebního úřadu, žadatelé předkládají:</a:t>
            </a:r>
          </a:p>
          <a:p>
            <a:pPr lvl="1">
              <a:spcBef>
                <a:spcPts val="0"/>
              </a:spcBef>
              <a:buFont typeface="Trebuchet MS" panose="020B0603020202020204" pitchFamily="34" charset="0"/>
              <a:buChar char="−"/>
            </a:pPr>
            <a:r>
              <a:rPr lang="cs-CZ" sz="1700" dirty="0"/>
              <a:t>Souhrnné stanovisko odboru životního prostředí a všechny povinné dokumenty vyplývající z jeho požadavků - p</a:t>
            </a:r>
            <a:r>
              <a:rPr lang="cs-CZ" dirty="0"/>
              <a:t>ro žádosti připravované před 12.6.2018 je možné doložit veškerá rozhodnutí, závazná stanoviska či vyjádření orgánu státní správy požadovaná pro daný druh opatření příslušnými obecně závaznými předpisy samostatně. </a:t>
            </a:r>
          </a:p>
          <a:p>
            <a:pPr lvl="1">
              <a:spcBef>
                <a:spcPts val="0"/>
              </a:spcBef>
              <a:buFont typeface="Trebuchet MS" panose="020B0603020202020204" pitchFamily="34" charset="0"/>
              <a:buChar char="−"/>
            </a:pPr>
            <a:endParaRPr lang="cs-CZ" sz="1700" dirty="0"/>
          </a:p>
          <a:p>
            <a:pPr lvl="1">
              <a:spcBef>
                <a:spcPts val="0"/>
              </a:spcBef>
              <a:buFont typeface="Trebuchet MS" panose="020B0603020202020204" pitchFamily="34" charset="0"/>
              <a:buChar char="−"/>
            </a:pPr>
            <a:r>
              <a:rPr lang="cs-CZ" sz="1700" dirty="0"/>
              <a:t>Stanovisko orgánu státní správy (věcně a místně příslušný stavební úřad) dokládající soulad s územně plánovací dokumentací nebo schváleným plánem pozemkových úprav (nepředkládá se u zpracování plánu ÚSES a studie systémů sídelní zeleně)</a:t>
            </a:r>
          </a:p>
          <a:p>
            <a:pPr marL="0" indent="0">
              <a:buNone/>
            </a:pPr>
            <a:endParaRPr lang="cs-CZ" dirty="0"/>
          </a:p>
        </p:txBody>
      </p:sp>
      <p:pic>
        <p:nvPicPr>
          <p:cNvPr id="4" name="Obrázek 3">
            <a:extLst>
              <a:ext uri="{FF2B5EF4-FFF2-40B4-BE49-F238E27FC236}">
                <a16:creationId xmlns:a16="http://schemas.microsoft.com/office/drawing/2014/main" id="{56B5A115-5D5A-4DEF-AA1A-2AFEBB3C7803}"/>
              </a:ext>
            </a:extLst>
          </p:cNvPr>
          <p:cNvPicPr/>
          <p:nvPr/>
        </p:nvPicPr>
        <p:blipFill>
          <a:blip r:embed="rId3">
            <a:extLst>
              <a:ext uri="{28A0092B-C50C-407E-A947-70E740481C1C}">
                <a14:useLocalDpi xmlns:a14="http://schemas.microsoft.com/office/drawing/2010/main" val="0"/>
              </a:ext>
            </a:extLst>
          </a:blip>
          <a:stretch>
            <a:fillRect/>
          </a:stretch>
        </p:blipFill>
        <p:spPr>
          <a:xfrm>
            <a:off x="838201" y="365126"/>
            <a:ext cx="4874342" cy="887737"/>
          </a:xfrm>
          <a:prstGeom prst="rect">
            <a:avLst/>
          </a:prstGeom>
        </p:spPr>
      </p:pic>
      <p:pic>
        <p:nvPicPr>
          <p:cNvPr id="5" name="Obrázek 4" descr="C:\Users\Monika\Desktop\WEB MAS\LOGO MAS.png">
            <a:extLst>
              <a:ext uri="{FF2B5EF4-FFF2-40B4-BE49-F238E27FC236}">
                <a16:creationId xmlns:a16="http://schemas.microsoft.com/office/drawing/2014/main" id="{2BBD244D-18B9-4C71-87BF-DE9751E81AF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966144" y="534023"/>
            <a:ext cx="811172" cy="569674"/>
          </a:xfrm>
          <a:prstGeom prst="rect">
            <a:avLst/>
          </a:prstGeom>
          <a:noFill/>
          <a:ln>
            <a:noFill/>
          </a:ln>
        </p:spPr>
      </p:pic>
    </p:spTree>
    <p:extLst>
      <p:ext uri="{BB962C8B-B14F-4D97-AF65-F5344CB8AC3E}">
        <p14:creationId xmlns:p14="http://schemas.microsoft.com/office/powerpoint/2010/main" val="19323041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F473F4-C1E7-461B-B2F4-D91557DFEB56}"/>
              </a:ext>
            </a:extLst>
          </p:cNvPr>
          <p:cNvSpPr>
            <a:spLocks noGrp="1"/>
          </p:cNvSpPr>
          <p:nvPr>
            <p:ph type="title"/>
          </p:nvPr>
        </p:nvSpPr>
        <p:spPr>
          <a:xfrm>
            <a:off x="677334" y="609600"/>
            <a:ext cx="8596668" cy="887737"/>
          </a:xfrm>
        </p:spPr>
        <p:txBody>
          <a:bodyPr/>
          <a:lstStyle/>
          <a:p>
            <a:endParaRPr lang="cs-CZ" dirty="0"/>
          </a:p>
        </p:txBody>
      </p:sp>
      <p:sp>
        <p:nvSpPr>
          <p:cNvPr id="3" name="Zástupný obsah 2">
            <a:extLst>
              <a:ext uri="{FF2B5EF4-FFF2-40B4-BE49-F238E27FC236}">
                <a16:creationId xmlns:a16="http://schemas.microsoft.com/office/drawing/2014/main" id="{74CE29C7-F3B3-4F63-9297-D3FB6FD1A14E}"/>
              </a:ext>
            </a:extLst>
          </p:cNvPr>
          <p:cNvSpPr>
            <a:spLocks noGrp="1"/>
          </p:cNvSpPr>
          <p:nvPr>
            <p:ph idx="1"/>
          </p:nvPr>
        </p:nvSpPr>
        <p:spPr>
          <a:xfrm>
            <a:off x="677333" y="1656368"/>
            <a:ext cx="10423285" cy="5088561"/>
          </a:xfrm>
        </p:spPr>
        <p:txBody>
          <a:bodyPr>
            <a:normAutofit fontScale="92500" lnSpcReduction="10000"/>
          </a:bodyPr>
          <a:lstStyle/>
          <a:p>
            <a:pPr marL="0" indent="0">
              <a:buNone/>
            </a:pPr>
            <a:r>
              <a:rPr lang="cs-CZ" dirty="0"/>
              <a:t>6. Vyjádření příslušného orgánu ochrany přírody, že opatření není v rozporu s plánem/zásadami péče, souhrnem doporučeného opatření a plněním cílů ochrany k zachování předmětu ochrany – dokládá se v případě, že je opatření realizováno na území zvláště chráněném nebo Natura 2000</a:t>
            </a:r>
          </a:p>
          <a:p>
            <a:pPr marL="0" indent="0">
              <a:buNone/>
            </a:pPr>
            <a:r>
              <a:rPr lang="cs-CZ" dirty="0"/>
              <a:t>7. Smlouva o smlouvě budoucí nebo kupní smlouva – v případě nákupu nemovitosti nebo pozemku</a:t>
            </a:r>
          </a:p>
          <a:p>
            <a:pPr marL="0" indent="0">
              <a:buNone/>
            </a:pPr>
            <a:r>
              <a:rPr lang="cs-CZ" dirty="0"/>
              <a:t>8. Ocenění pozemku nebo jiné nemovitosti odborně způsobilou osobou (znalecký posudek)</a:t>
            </a:r>
          </a:p>
          <a:p>
            <a:pPr marL="0" indent="0">
              <a:buNone/>
            </a:pPr>
            <a:r>
              <a:rPr lang="cs-CZ" dirty="0"/>
              <a:t>9. Čestné prohlášení žadatele, které obsahuje, že:</a:t>
            </a:r>
          </a:p>
          <a:p>
            <a:pPr lvl="1">
              <a:buFont typeface="Trebuchet MS" panose="020B0603020202020204" pitchFamily="34" charset="0"/>
              <a:buChar char="−"/>
            </a:pPr>
            <a:r>
              <a:rPr lang="cs-CZ" dirty="0"/>
              <a:t>má na pozemcích realizace akce vypořádány vlastnické vztahy (součástí bude soupis veškerých pozemků dotčených realizací), nedokládá se u studií sídelní zeleně a ÚSES – lze využít vzor Prohlášení o nemovitostech (viz </a:t>
            </a:r>
            <a:r>
              <a:rPr lang="cs-CZ" dirty="0">
                <a:hlinkClick r:id="rId2"/>
              </a:rPr>
              <a:t>www.opzp.cz</a:t>
            </a:r>
            <a:r>
              <a:rPr lang="cs-CZ" dirty="0"/>
              <a:t>)</a:t>
            </a:r>
          </a:p>
          <a:p>
            <a:pPr lvl="1">
              <a:buFont typeface="Trebuchet MS" panose="020B0603020202020204" pitchFamily="34" charset="0"/>
              <a:buChar char="−"/>
            </a:pPr>
            <a:r>
              <a:rPr lang="cs-CZ" dirty="0"/>
              <a:t>součástí projektu nebude realizace opatření, která byla rozhodnutím orgánu správy uložena nebo vyplývají ze zákona jako kompenzační, náhradní nebo nápravná (nespadají sem náhradní výsadby uložené za kácené dřevin v souvislosti s realizací projektu) </a:t>
            </a:r>
          </a:p>
          <a:p>
            <a:pPr marL="0" indent="0">
              <a:buNone/>
            </a:pPr>
            <a:r>
              <a:rPr lang="cs-CZ" b="1" dirty="0"/>
              <a:t>10. ÚSES </a:t>
            </a:r>
            <a:r>
              <a:rPr lang="cs-CZ" dirty="0"/>
              <a:t>– v případě, kdy je opatření realizováno v rámci prvků ÚSES, je třeba tuto skutečnost doložit platnou územně plánovací dokumentací nebo plánem komplexních pozemkových úprav. </a:t>
            </a:r>
          </a:p>
          <a:p>
            <a:pPr marL="0" indent="0">
              <a:buNone/>
            </a:pPr>
            <a:r>
              <a:rPr lang="cs-CZ" b="1" dirty="0"/>
              <a:t>11. Registrované významné krajinné prvky </a:t>
            </a:r>
            <a:r>
              <a:rPr lang="cs-CZ" dirty="0"/>
              <a:t>– v případě, kdy je opatření realizováno v rámci registrovaných významných krajinných prvků, je třeba tuto skutečnost doložit rozhodnutím o registraci (prostá kopie). </a:t>
            </a:r>
          </a:p>
          <a:p>
            <a:pPr marL="0" indent="0">
              <a:buNone/>
            </a:pPr>
            <a:endParaRPr lang="cs-CZ" dirty="0"/>
          </a:p>
        </p:txBody>
      </p:sp>
      <p:pic>
        <p:nvPicPr>
          <p:cNvPr id="4" name="Obrázek 3">
            <a:extLst>
              <a:ext uri="{FF2B5EF4-FFF2-40B4-BE49-F238E27FC236}">
                <a16:creationId xmlns:a16="http://schemas.microsoft.com/office/drawing/2014/main" id="{17A7D6C2-1C87-48FE-8E9B-84507356E3CE}"/>
              </a:ext>
            </a:extLst>
          </p:cNvPr>
          <p:cNvPicPr/>
          <p:nvPr/>
        </p:nvPicPr>
        <p:blipFill>
          <a:blip r:embed="rId3">
            <a:extLst>
              <a:ext uri="{28A0092B-C50C-407E-A947-70E740481C1C}">
                <a14:useLocalDpi xmlns:a14="http://schemas.microsoft.com/office/drawing/2010/main" val="0"/>
              </a:ext>
            </a:extLst>
          </a:blip>
          <a:stretch>
            <a:fillRect/>
          </a:stretch>
        </p:blipFill>
        <p:spPr>
          <a:xfrm>
            <a:off x="677334" y="609600"/>
            <a:ext cx="5005711" cy="887737"/>
          </a:xfrm>
          <a:prstGeom prst="rect">
            <a:avLst/>
          </a:prstGeom>
        </p:spPr>
      </p:pic>
      <p:pic>
        <p:nvPicPr>
          <p:cNvPr id="5" name="Obrázek 4" descr="C:\Users\Monika\Desktop\WEB MAS\LOGO MAS.png">
            <a:extLst>
              <a:ext uri="{FF2B5EF4-FFF2-40B4-BE49-F238E27FC236}">
                <a16:creationId xmlns:a16="http://schemas.microsoft.com/office/drawing/2014/main" id="{BB8EC12B-955C-474C-93FA-E087BA6068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877104" y="768631"/>
            <a:ext cx="851050" cy="569674"/>
          </a:xfrm>
          <a:prstGeom prst="rect">
            <a:avLst/>
          </a:prstGeom>
          <a:noFill/>
          <a:ln>
            <a:noFill/>
          </a:ln>
        </p:spPr>
      </p:pic>
    </p:spTree>
    <p:extLst>
      <p:ext uri="{BB962C8B-B14F-4D97-AF65-F5344CB8AC3E}">
        <p14:creationId xmlns:p14="http://schemas.microsoft.com/office/powerpoint/2010/main" val="25007348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E3B4B4-114A-4BFF-9A64-AFC87998C23E}"/>
              </a:ext>
            </a:extLst>
          </p:cNvPr>
          <p:cNvSpPr>
            <a:spLocks noGrp="1"/>
          </p:cNvSpPr>
          <p:nvPr>
            <p:ph type="title"/>
          </p:nvPr>
        </p:nvSpPr>
        <p:spPr>
          <a:xfrm>
            <a:off x="677334" y="609601"/>
            <a:ext cx="8596668" cy="875070"/>
          </a:xfrm>
        </p:spPr>
        <p:txBody>
          <a:bodyPr/>
          <a:lstStyle/>
          <a:p>
            <a:endParaRPr lang="cs-CZ" dirty="0"/>
          </a:p>
        </p:txBody>
      </p:sp>
      <p:sp>
        <p:nvSpPr>
          <p:cNvPr id="3" name="Zástupný obsah 2">
            <a:extLst>
              <a:ext uri="{FF2B5EF4-FFF2-40B4-BE49-F238E27FC236}">
                <a16:creationId xmlns:a16="http://schemas.microsoft.com/office/drawing/2014/main" id="{7ED11179-19F8-48C9-93A5-97B40302B5CD}"/>
              </a:ext>
            </a:extLst>
          </p:cNvPr>
          <p:cNvSpPr>
            <a:spLocks noGrp="1"/>
          </p:cNvSpPr>
          <p:nvPr>
            <p:ph idx="1"/>
          </p:nvPr>
        </p:nvSpPr>
        <p:spPr>
          <a:xfrm>
            <a:off x="677333" y="1643701"/>
            <a:ext cx="10029995" cy="4766931"/>
          </a:xfrm>
        </p:spPr>
        <p:txBody>
          <a:bodyPr>
            <a:normAutofit/>
          </a:bodyPr>
          <a:lstStyle/>
          <a:p>
            <a:pPr marL="0" indent="0">
              <a:buNone/>
            </a:pPr>
            <a:r>
              <a:rPr lang="cs-CZ" dirty="0"/>
              <a:t>12. Čestné prohlášení o skutečných majitelích právnické osoby a její vlastnické struktuře (dostupné na </a:t>
            </a:r>
            <a:r>
              <a:rPr lang="cs-CZ" dirty="0">
                <a:hlinkClick r:id="rId2"/>
              </a:rPr>
              <a:t>www.opzp.cz</a:t>
            </a:r>
            <a:r>
              <a:rPr lang="cs-CZ" dirty="0"/>
              <a:t>) dokládají všechny právnické osoby (kromě organizačních složek státu) </a:t>
            </a:r>
          </a:p>
          <a:p>
            <a:pPr marL="0" indent="0">
              <a:buNone/>
            </a:pPr>
            <a:r>
              <a:rPr lang="cs-CZ" dirty="0"/>
              <a:t>13. Zpracovaná CBA – vyplňuje se přímo v MS 2014+ jako součást ŽOD (všechny projekty s CZV nad 5 mil. Kč a vytvářející příjmy dle </a:t>
            </a:r>
            <a:r>
              <a:rPr lang="cs-CZ" dirty="0" err="1"/>
              <a:t>čl</a:t>
            </a:r>
            <a:r>
              <a:rPr lang="cs-CZ" dirty="0"/>
              <a:t> . 61)</a:t>
            </a:r>
          </a:p>
          <a:p>
            <a:pPr marL="0" indent="0">
              <a:buNone/>
            </a:pPr>
            <a:r>
              <a:rPr lang="cs-CZ" dirty="0"/>
              <a:t>14. Projektová nebo prováděcí dokumentace vč. položkového rozpočtu – PD se předkládá ve finální verzi, která umožní kompletní posouzení, a to z hlediska věcného, ekonomického i ekologického. Součástí PD musí být i zákres situace do katastrální mapy vypracovaný zpracovatelem PD a oceněný položkový výkaz výměr ve formátu </a:t>
            </a:r>
            <a:r>
              <a:rPr lang="cs-CZ" dirty="0" err="1"/>
              <a:t>xls</a:t>
            </a:r>
            <a:r>
              <a:rPr lang="cs-CZ" dirty="0"/>
              <a:t>.</a:t>
            </a:r>
          </a:p>
          <a:p>
            <a:pPr lvl="1"/>
            <a:r>
              <a:rPr lang="cs-CZ" dirty="0"/>
              <a:t>v případě, že nelze zpracovat položkový rozpočet dle Katalogu cen stavebních prací (uvést i kódy) a položky nejsou obsaženy v Nákladech obvyklých opatření MŽP, doloží žadatel jako součást položkového rozpočtu čestné prohlášení, že položkový rozpočet obsahuje ceny v místě a čase obvyklé (nebo doloží relevantní cenové nabídky)</a:t>
            </a:r>
          </a:p>
          <a:p>
            <a:pPr lvl="1"/>
            <a:r>
              <a:rPr lang="cs-CZ" dirty="0"/>
              <a:t>pokud je pro danou oblast zpracován standard (</a:t>
            </a:r>
            <a:r>
              <a:rPr lang="cs-CZ" dirty="0">
                <a:solidFill>
                  <a:schemeClr val="tx1"/>
                </a:solidFill>
                <a:hlinkClick r:id="rId3"/>
              </a:rPr>
              <a:t>http://standardy</a:t>
            </a:r>
            <a:r>
              <a:rPr lang="cs-CZ" u="sng" dirty="0">
                <a:solidFill>
                  <a:schemeClr val="tx1"/>
                </a:solidFill>
                <a:hlinkClick r:id="rId3"/>
              </a:rPr>
              <a:t>.</a:t>
            </a:r>
            <a:r>
              <a:rPr lang="cs-CZ" u="sng" dirty="0">
                <a:hlinkClick r:id="rId3"/>
              </a:rPr>
              <a:t>nature.cz</a:t>
            </a:r>
            <a:r>
              <a:rPr lang="cs-CZ" dirty="0"/>
              <a:t>) musí s ním být navrhované opatření v souladu. Případný nesoulad je nutné řádně zdůvodnit</a:t>
            </a:r>
          </a:p>
          <a:p>
            <a:endParaRPr lang="cs-CZ" dirty="0"/>
          </a:p>
        </p:txBody>
      </p:sp>
      <p:pic>
        <p:nvPicPr>
          <p:cNvPr id="4" name="Obrázek 3">
            <a:extLst>
              <a:ext uri="{FF2B5EF4-FFF2-40B4-BE49-F238E27FC236}">
                <a16:creationId xmlns:a16="http://schemas.microsoft.com/office/drawing/2014/main" id="{8303A819-4214-4071-8C4F-F4F2B9EBFBAC}"/>
              </a:ext>
            </a:extLst>
          </p:cNvPr>
          <p:cNvPicPr/>
          <p:nvPr/>
        </p:nvPicPr>
        <p:blipFill>
          <a:blip r:embed="rId4">
            <a:extLst>
              <a:ext uri="{28A0092B-C50C-407E-A947-70E740481C1C}">
                <a14:useLocalDpi xmlns:a14="http://schemas.microsoft.com/office/drawing/2010/main" val="0"/>
              </a:ext>
            </a:extLst>
          </a:blip>
          <a:stretch>
            <a:fillRect/>
          </a:stretch>
        </p:blipFill>
        <p:spPr>
          <a:xfrm>
            <a:off x="677334" y="609601"/>
            <a:ext cx="5005711" cy="875070"/>
          </a:xfrm>
          <a:prstGeom prst="rect">
            <a:avLst/>
          </a:prstGeom>
        </p:spPr>
      </p:pic>
      <p:pic>
        <p:nvPicPr>
          <p:cNvPr id="5" name="Obrázek 4" descr="C:\Users\Monika\Desktop\WEB MAS\LOGO MAS.png">
            <a:extLst>
              <a:ext uri="{FF2B5EF4-FFF2-40B4-BE49-F238E27FC236}">
                <a16:creationId xmlns:a16="http://schemas.microsoft.com/office/drawing/2014/main" id="{67F41AD1-DAC9-47FD-912A-A1574C86EC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277337" y="768631"/>
            <a:ext cx="910044" cy="569674"/>
          </a:xfrm>
          <a:prstGeom prst="rect">
            <a:avLst/>
          </a:prstGeom>
          <a:noFill/>
          <a:ln>
            <a:noFill/>
          </a:ln>
        </p:spPr>
      </p:pic>
    </p:spTree>
    <p:extLst>
      <p:ext uri="{BB962C8B-B14F-4D97-AF65-F5344CB8AC3E}">
        <p14:creationId xmlns:p14="http://schemas.microsoft.com/office/powerpoint/2010/main" val="13227824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111037-647E-4007-962E-5A15A18669EA}"/>
              </a:ext>
            </a:extLst>
          </p:cNvPr>
          <p:cNvSpPr>
            <a:spLocks noGrp="1"/>
          </p:cNvSpPr>
          <p:nvPr>
            <p:ph type="title"/>
          </p:nvPr>
        </p:nvSpPr>
        <p:spPr>
          <a:xfrm>
            <a:off x="677333" y="609600"/>
            <a:ext cx="9361401" cy="875070"/>
          </a:xfrm>
        </p:spPr>
        <p:txBody>
          <a:bodyPr/>
          <a:lstStyle/>
          <a:p>
            <a:endParaRPr lang="cs-CZ" dirty="0"/>
          </a:p>
        </p:txBody>
      </p:sp>
      <p:sp>
        <p:nvSpPr>
          <p:cNvPr id="3" name="Zástupný obsah 2">
            <a:extLst>
              <a:ext uri="{FF2B5EF4-FFF2-40B4-BE49-F238E27FC236}">
                <a16:creationId xmlns:a16="http://schemas.microsoft.com/office/drawing/2014/main" id="{F20BB7A4-F3A0-45CA-9647-6B86FB8D8B0E}"/>
              </a:ext>
            </a:extLst>
          </p:cNvPr>
          <p:cNvSpPr>
            <a:spLocks noGrp="1"/>
          </p:cNvSpPr>
          <p:nvPr>
            <p:ph idx="1"/>
          </p:nvPr>
        </p:nvSpPr>
        <p:spPr>
          <a:xfrm>
            <a:off x="677334" y="1643701"/>
            <a:ext cx="10541272" cy="5052067"/>
          </a:xfrm>
        </p:spPr>
        <p:txBody>
          <a:bodyPr>
            <a:normAutofit fontScale="92500"/>
          </a:bodyPr>
          <a:lstStyle/>
          <a:p>
            <a:pPr marL="0" indent="0">
              <a:buNone/>
            </a:pPr>
            <a:r>
              <a:rPr lang="cs-CZ" sz="2000" b="1" u="sng" dirty="0"/>
              <a:t>Součástí předkládané projektové dokumentace bude vždy: </a:t>
            </a:r>
          </a:p>
          <a:p>
            <a:pPr>
              <a:buFont typeface="Wingdings 3" charset="2"/>
              <a:buAutoNum type="arabicParenR"/>
            </a:pPr>
            <a:r>
              <a:rPr lang="cs-CZ" dirty="0"/>
              <a:t>popis a posouzení výchozího stavu lokality před realizací opatření vč. širších územních vztahů, fotodokumentace a biologického posouzení (zejména výskyt zvláště chráněných druhů, NDOP, literatura, aj. nerelevantní pro návštěvnická střediska, u kterých se předkládá interpretační plán), zhodnocení stávajících biologických a ekologických hodnot lokality nemusí být v rozsahu hodnocení dle § 67 zákona č. 114/1992 Sb. o ochraně přírody a krajiny, ani zpracované autorizovanou osobou; </a:t>
            </a:r>
          </a:p>
          <a:p>
            <a:pPr>
              <a:buFont typeface="Wingdings 3" charset="2"/>
              <a:buAutoNum type="arabicParenR"/>
            </a:pPr>
            <a:r>
              <a:rPr lang="cs-CZ" b="1" dirty="0"/>
              <a:t>zdůvodnění potřeby realizace opatření </a:t>
            </a:r>
            <a:r>
              <a:rPr lang="cs-CZ" dirty="0"/>
              <a:t>– popis změn přispívajících k posílení přirozených funkcí krajiny dosažených </a:t>
            </a:r>
            <a:r>
              <a:rPr lang="cs-CZ" b="1" dirty="0"/>
              <a:t>realizací opatření </a:t>
            </a:r>
            <a:r>
              <a:rPr lang="cs-CZ" dirty="0"/>
              <a:t>(z popisu musí být zřejmý rozsah – kvantita i kvalita dosažených pozitivních změn); </a:t>
            </a:r>
          </a:p>
          <a:p>
            <a:pPr>
              <a:buFont typeface="Wingdings 3" charset="2"/>
              <a:buAutoNum type="arabicParenR"/>
            </a:pPr>
            <a:r>
              <a:rPr lang="cs-CZ" b="1" dirty="0"/>
              <a:t>posouzení a popis možných negativních vlivů v průběhu realizace opatření </a:t>
            </a:r>
            <a:r>
              <a:rPr lang="cs-CZ" dirty="0"/>
              <a:t>na přírodu a krajinu včetně návrhu opatření na jejich eliminaci či minimalizaci (např. etapizace realizace opatření, záchranné transfery organismů, vytváření dočasných záchranných refugií během realizace apod.); </a:t>
            </a:r>
          </a:p>
          <a:p>
            <a:pPr>
              <a:buFont typeface="Wingdings 3" charset="2"/>
              <a:buAutoNum type="arabicParenR"/>
            </a:pPr>
            <a:r>
              <a:rPr lang="cs-CZ" dirty="0"/>
              <a:t>v případě návaznosti na jiná opatření bude PD obsahovat popis této návaznosti tak, aby umožnil posoudit její význam pro navrhované opatření. Za návazný lze považovat projekt, který pokračuje na stejném místě v realizaci rozpracovaného opatření (časová návaznost) nebo rozšiřuje území, ve kterém již byla podobná opatření realizována (územní návaznost). Za návazný lze považovat v tomto smyslu i záměr navazující na záměr jiného žadatele. </a:t>
            </a:r>
          </a:p>
          <a:p>
            <a:pPr>
              <a:buFont typeface="+mj-lt"/>
              <a:buAutoNum type="arabicPeriod"/>
            </a:pPr>
            <a:endParaRPr lang="cs-CZ" dirty="0">
              <a:solidFill>
                <a:schemeClr val="tx1"/>
              </a:solidFill>
            </a:endParaRPr>
          </a:p>
          <a:p>
            <a:pPr>
              <a:buFont typeface="+mj-lt"/>
              <a:buAutoNum type="arabicPeriod"/>
            </a:pPr>
            <a:endParaRPr lang="cs-CZ" dirty="0">
              <a:solidFill>
                <a:schemeClr val="tx1"/>
              </a:solidFill>
            </a:endParaRPr>
          </a:p>
        </p:txBody>
      </p:sp>
      <p:pic>
        <p:nvPicPr>
          <p:cNvPr id="4" name="Obrázek 3">
            <a:extLst>
              <a:ext uri="{FF2B5EF4-FFF2-40B4-BE49-F238E27FC236}">
                <a16:creationId xmlns:a16="http://schemas.microsoft.com/office/drawing/2014/main" id="{4D9C3C47-5403-475E-912A-03E5EA4B94D4}"/>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601"/>
            <a:ext cx="5005711" cy="875070"/>
          </a:xfrm>
          <a:prstGeom prst="rect">
            <a:avLst/>
          </a:prstGeom>
        </p:spPr>
      </p:pic>
      <p:pic>
        <p:nvPicPr>
          <p:cNvPr id="5" name="Obrázek 4" descr="C:\Users\Monika\Desktop\WEB MAS\LOGO MAS.png">
            <a:extLst>
              <a:ext uri="{FF2B5EF4-FFF2-40B4-BE49-F238E27FC236}">
                <a16:creationId xmlns:a16="http://schemas.microsoft.com/office/drawing/2014/main" id="{33BE884A-7094-4E5F-969A-D8E4337A383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277336" y="768631"/>
            <a:ext cx="900211" cy="569674"/>
          </a:xfrm>
          <a:prstGeom prst="rect">
            <a:avLst/>
          </a:prstGeom>
          <a:noFill/>
          <a:ln>
            <a:noFill/>
          </a:ln>
        </p:spPr>
      </p:pic>
    </p:spTree>
    <p:extLst>
      <p:ext uri="{BB962C8B-B14F-4D97-AF65-F5344CB8AC3E}">
        <p14:creationId xmlns:p14="http://schemas.microsoft.com/office/powerpoint/2010/main" val="3455321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1BE90D-E21C-486D-8E12-57F673168C6E}"/>
              </a:ext>
            </a:extLst>
          </p:cNvPr>
          <p:cNvSpPr>
            <a:spLocks noGrp="1"/>
          </p:cNvSpPr>
          <p:nvPr>
            <p:ph type="title"/>
          </p:nvPr>
        </p:nvSpPr>
        <p:spPr>
          <a:xfrm>
            <a:off x="838200" y="263563"/>
            <a:ext cx="10515600" cy="1116086"/>
          </a:xfrm>
        </p:spPr>
        <p:txBody>
          <a:bodyPr>
            <a:normAutofit/>
          </a:bodyPr>
          <a:lstStyle/>
          <a:p>
            <a:endParaRPr lang="cs-CZ" sz="3600" dirty="0"/>
          </a:p>
        </p:txBody>
      </p:sp>
      <p:sp>
        <p:nvSpPr>
          <p:cNvPr id="3" name="Zástupný symbol pro obsah 2">
            <a:extLst>
              <a:ext uri="{FF2B5EF4-FFF2-40B4-BE49-F238E27FC236}">
                <a16:creationId xmlns:a16="http://schemas.microsoft.com/office/drawing/2014/main" id="{64C4DCED-394A-41FD-B45A-3CC22D7BD762}"/>
              </a:ext>
            </a:extLst>
          </p:cNvPr>
          <p:cNvSpPr>
            <a:spLocks noGrp="1"/>
          </p:cNvSpPr>
          <p:nvPr>
            <p:ph idx="1"/>
          </p:nvPr>
        </p:nvSpPr>
        <p:spPr>
          <a:xfrm>
            <a:off x="838199" y="1595139"/>
            <a:ext cx="10606549" cy="4948517"/>
          </a:xfrm>
        </p:spPr>
        <p:txBody>
          <a:bodyPr>
            <a:normAutofit fontScale="92500" lnSpcReduction="20000"/>
          </a:bodyPr>
          <a:lstStyle/>
          <a:p>
            <a:r>
              <a:rPr lang="cs-CZ" sz="2600" b="1" dirty="0"/>
              <a:t>Alokace na opatření</a:t>
            </a:r>
            <a:r>
              <a:rPr lang="cs-CZ" sz="2400" b="1" dirty="0"/>
              <a:t>:  3 777 640 Kč (maximální celková dotace z prostředků EU)</a:t>
            </a:r>
          </a:p>
          <a:p>
            <a:pPr marL="0" indent="0">
              <a:buNone/>
            </a:pPr>
            <a:endParaRPr lang="cs-CZ" sz="1200" b="1" dirty="0"/>
          </a:p>
          <a:p>
            <a:r>
              <a:rPr lang="cs-CZ" sz="2600" b="1" dirty="0"/>
              <a:t>Míra podpory: 85 % celkových způsobilých výdajů</a:t>
            </a:r>
          </a:p>
          <a:p>
            <a:endParaRPr lang="cs-CZ" sz="1200" b="1" dirty="0"/>
          </a:p>
          <a:p>
            <a:r>
              <a:rPr lang="cs-CZ" b="1" dirty="0"/>
              <a:t>Minimální výše celkových způsobilých realizačních výdajů:       100 000 Kč</a:t>
            </a:r>
          </a:p>
          <a:p>
            <a:r>
              <a:rPr lang="cs-CZ" b="1" dirty="0"/>
              <a:t>Maximální výše celkových způsobilých realizačních výdajů:  4 444 282 Kč</a:t>
            </a:r>
          </a:p>
          <a:p>
            <a:pPr marL="0" indent="0">
              <a:buNone/>
            </a:pPr>
            <a:endParaRPr lang="cs-CZ" b="1" dirty="0"/>
          </a:p>
          <a:p>
            <a:pPr marL="0" indent="0">
              <a:spcAft>
                <a:spcPts val="600"/>
              </a:spcAft>
              <a:buNone/>
            </a:pPr>
            <a:r>
              <a:rPr lang="cs-CZ" sz="2600" b="1" u="sng" dirty="0"/>
              <a:t>Omezení v rámci výzvy</a:t>
            </a:r>
            <a:r>
              <a:rPr lang="cs-CZ" sz="2400" b="1" dirty="0"/>
              <a:t>:</a:t>
            </a:r>
          </a:p>
          <a:p>
            <a:pPr marL="0" indent="0">
              <a:buNone/>
            </a:pPr>
            <a:r>
              <a:rPr lang="cs-CZ" sz="2600" dirty="0"/>
              <a:t>Podmínkou schválení žádosti je zisk minimálně 40 bodů ve věcném hodnocení dle hodnotících kritérií.</a:t>
            </a:r>
          </a:p>
          <a:p>
            <a:endParaRPr lang="cs-CZ" sz="2200" b="1" dirty="0"/>
          </a:p>
          <a:p>
            <a:pPr marL="0" indent="0">
              <a:buNone/>
            </a:pPr>
            <a:r>
              <a:rPr lang="cs-CZ" sz="2400" dirty="0"/>
              <a:t> </a:t>
            </a:r>
          </a:p>
        </p:txBody>
      </p:sp>
      <p:pic>
        <p:nvPicPr>
          <p:cNvPr id="6" name="Obrázek 5">
            <a:extLst>
              <a:ext uri="{FF2B5EF4-FFF2-40B4-BE49-F238E27FC236}">
                <a16:creationId xmlns:a16="http://schemas.microsoft.com/office/drawing/2014/main" id="{0650CBB4-A0E3-4F74-AD15-9CD4931A0520}"/>
              </a:ext>
            </a:extLst>
          </p:cNvPr>
          <p:cNvPicPr/>
          <p:nvPr/>
        </p:nvPicPr>
        <p:blipFill>
          <a:blip r:embed="rId2">
            <a:extLst>
              <a:ext uri="{28A0092B-C50C-407E-A947-70E740481C1C}">
                <a14:useLocalDpi xmlns:a14="http://schemas.microsoft.com/office/drawing/2010/main" val="0"/>
              </a:ext>
            </a:extLst>
          </a:blip>
          <a:stretch>
            <a:fillRect/>
          </a:stretch>
        </p:blipFill>
        <p:spPr>
          <a:xfrm>
            <a:off x="838200" y="258773"/>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084F649B-8B38-4D5A-88A7-0AD1AC511F8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78760" y="463611"/>
            <a:ext cx="1022309" cy="711200"/>
          </a:xfrm>
          <a:prstGeom prst="rect">
            <a:avLst/>
          </a:prstGeom>
          <a:noFill/>
          <a:ln>
            <a:noFill/>
          </a:ln>
        </p:spPr>
      </p:pic>
    </p:spTree>
    <p:extLst>
      <p:ext uri="{BB962C8B-B14F-4D97-AF65-F5344CB8AC3E}">
        <p14:creationId xmlns:p14="http://schemas.microsoft.com/office/powerpoint/2010/main" val="1737176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DC1F53-06F1-4232-A73A-34B059D8D020}"/>
              </a:ext>
            </a:extLst>
          </p:cNvPr>
          <p:cNvSpPr>
            <a:spLocks noGrp="1"/>
          </p:cNvSpPr>
          <p:nvPr>
            <p:ph type="title"/>
          </p:nvPr>
        </p:nvSpPr>
        <p:spPr>
          <a:xfrm>
            <a:off x="838200" y="365126"/>
            <a:ext cx="10515600" cy="875070"/>
          </a:xfrm>
        </p:spPr>
        <p:txBody>
          <a:bodyPr>
            <a:normAutofit/>
          </a:bodyPr>
          <a:lstStyle/>
          <a:p>
            <a:endParaRPr lang="cs-CZ" sz="3200" b="1" dirty="0"/>
          </a:p>
        </p:txBody>
      </p:sp>
      <p:sp>
        <p:nvSpPr>
          <p:cNvPr id="3" name="Zástupný symbol pro obsah 2">
            <a:extLst>
              <a:ext uri="{FF2B5EF4-FFF2-40B4-BE49-F238E27FC236}">
                <a16:creationId xmlns:a16="http://schemas.microsoft.com/office/drawing/2014/main" id="{CAE5B227-8F88-4F28-92E6-BC2CD7543662}"/>
              </a:ext>
            </a:extLst>
          </p:cNvPr>
          <p:cNvSpPr>
            <a:spLocks noGrp="1"/>
          </p:cNvSpPr>
          <p:nvPr>
            <p:ph idx="1"/>
          </p:nvPr>
        </p:nvSpPr>
        <p:spPr>
          <a:xfrm>
            <a:off x="722489" y="1387908"/>
            <a:ext cx="10515600" cy="5366853"/>
          </a:xfrm>
        </p:spPr>
        <p:txBody>
          <a:bodyPr>
            <a:normAutofit/>
          </a:bodyPr>
          <a:lstStyle/>
          <a:p>
            <a:pPr marL="0" indent="0" algn="just">
              <a:buNone/>
            </a:pPr>
            <a:r>
              <a:rPr lang="cs-CZ" sz="2000" u="sng" dirty="0"/>
              <a:t>Specifické přílohy k </a:t>
            </a:r>
            <a:r>
              <a:rPr lang="cs-CZ" sz="2000" u="sng" dirty="0" err="1"/>
              <a:t>ŽoD</a:t>
            </a:r>
            <a:r>
              <a:rPr lang="cs-CZ" sz="2000" u="sng" dirty="0"/>
              <a:t> v rámci SC. 4.3 Posílit přirozené funkce krajiny (str. 225-226 </a:t>
            </a:r>
            <a:r>
              <a:rPr lang="cs-CZ" sz="2000" u="sng" dirty="0" err="1"/>
              <a:t>PrŽP</a:t>
            </a:r>
            <a:r>
              <a:rPr lang="cs-CZ" sz="2000" u="sng" dirty="0"/>
              <a:t>)</a:t>
            </a:r>
            <a:endParaRPr lang="cs-CZ" sz="2000" b="1" u="sng" dirty="0"/>
          </a:p>
          <a:p>
            <a:pPr marL="0" indent="0" algn="just">
              <a:spcBef>
                <a:spcPts val="0"/>
              </a:spcBef>
              <a:buNone/>
            </a:pPr>
            <a:endParaRPr lang="cs-CZ" sz="2000" dirty="0"/>
          </a:p>
          <a:p>
            <a:pPr marL="0" indent="0" algn="just">
              <a:spcBef>
                <a:spcPts val="0"/>
              </a:spcBef>
              <a:buNone/>
            </a:pPr>
            <a:r>
              <a:rPr lang="cs-CZ" sz="2000" dirty="0"/>
              <a:t>1) V případě opatření zprůchodnění migračních bariér pro vodní a na vodu vázané živočichy – doložit ichtyologický průzkum</a:t>
            </a:r>
          </a:p>
          <a:p>
            <a:pPr marL="0" indent="0" algn="just">
              <a:spcBef>
                <a:spcPts val="0"/>
              </a:spcBef>
              <a:buNone/>
            </a:pPr>
            <a:endParaRPr lang="cs-CZ" sz="2000" dirty="0"/>
          </a:p>
          <a:p>
            <a:pPr marL="0" indent="0" algn="just">
              <a:spcBef>
                <a:spcPts val="0"/>
              </a:spcBef>
              <a:buNone/>
            </a:pPr>
            <a:r>
              <a:rPr lang="cs-CZ" sz="2000" dirty="0"/>
              <a:t>2) Součástí PD bude vždy:</a:t>
            </a:r>
          </a:p>
          <a:p>
            <a:pPr marL="400050" lvl="1" indent="0" algn="just">
              <a:lnSpc>
                <a:spcPct val="110000"/>
              </a:lnSpc>
              <a:spcBef>
                <a:spcPts val="0"/>
              </a:spcBef>
              <a:buNone/>
            </a:pPr>
            <a:r>
              <a:rPr lang="cs-CZ" dirty="0"/>
              <a:t>- průvodní zpráva</a:t>
            </a:r>
          </a:p>
          <a:p>
            <a:pPr marL="400050" lvl="1" indent="0" algn="just">
              <a:lnSpc>
                <a:spcPct val="110000"/>
              </a:lnSpc>
              <a:spcBef>
                <a:spcPts val="0"/>
              </a:spcBef>
              <a:buNone/>
            </a:pPr>
            <a:r>
              <a:rPr lang="cs-CZ" dirty="0"/>
              <a:t>- inventarizace (soupis) dřevin, v případě ošetření nebo kácení dřevin dendrologický průzkum a návrh pěstebního opatření včetně plochy stromu ošetřované dřeviny (součin průměru koruny a výšky stromu). U jednotlivých stromů zahrnuje inventarizace (soupis stromů) lokalizaci stromů a určení základních taxonomických a dendrometrických údajů, dendrologický průzkum zahrnuje kromě inventarizace ještě fyziologické stáří, vitalitu, zdravotní stav, stabilitu, perspektivu a datum hodnocení. U porostů dřevin zahrnuje inventarizace (soupis) lokalizaci, rozdělení do porostních skupin a stanovení rozlohy a dendrologický průzkum zahrnuje kromě inventarizace stanovení taxonomické struktury s početním či procentuálním zastoupením, rozdělení do velikostních kategorií, slovní popis stavu a návrh technologie pěstebního zásahu pro jednotlivé velikostní kategorie. Návrh pěstebního opatření v obou případech zahrnuje technologii a naléhavost zásahu, případně návrh opakování zásahu. </a:t>
            </a:r>
            <a:endParaRPr lang="cs-CZ" sz="1400" dirty="0"/>
          </a:p>
          <a:p>
            <a:pPr marL="0" indent="0" algn="just">
              <a:buNone/>
            </a:pPr>
            <a:endParaRPr lang="cs-CZ" dirty="0"/>
          </a:p>
        </p:txBody>
      </p:sp>
      <p:pic>
        <p:nvPicPr>
          <p:cNvPr id="4" name="Obrázek 3">
            <a:extLst>
              <a:ext uri="{FF2B5EF4-FFF2-40B4-BE49-F238E27FC236}">
                <a16:creationId xmlns:a16="http://schemas.microsoft.com/office/drawing/2014/main" id="{FE390A1B-772E-4830-8BFC-927FF6FC0449}"/>
              </a:ext>
            </a:extLst>
          </p:cNvPr>
          <p:cNvPicPr/>
          <p:nvPr/>
        </p:nvPicPr>
        <p:blipFill>
          <a:blip r:embed="rId2">
            <a:extLst>
              <a:ext uri="{28A0092B-C50C-407E-A947-70E740481C1C}">
                <a14:useLocalDpi xmlns:a14="http://schemas.microsoft.com/office/drawing/2010/main" val="0"/>
              </a:ext>
            </a:extLst>
          </a:blip>
          <a:stretch>
            <a:fillRect/>
          </a:stretch>
        </p:blipFill>
        <p:spPr>
          <a:xfrm>
            <a:off x="838200" y="365126"/>
            <a:ext cx="5005711" cy="875070"/>
          </a:xfrm>
          <a:prstGeom prst="rect">
            <a:avLst/>
          </a:prstGeom>
        </p:spPr>
      </p:pic>
      <p:pic>
        <p:nvPicPr>
          <p:cNvPr id="5" name="Obrázek 4" descr="C:\Users\Monika\Desktop\WEB MAS\LOGO MAS.png">
            <a:extLst>
              <a:ext uri="{FF2B5EF4-FFF2-40B4-BE49-F238E27FC236}">
                <a16:creationId xmlns:a16="http://schemas.microsoft.com/office/drawing/2014/main" id="{D424EB7E-77FB-47E3-9AC4-6D41D5029F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808278" y="512838"/>
            <a:ext cx="900211" cy="569674"/>
          </a:xfrm>
          <a:prstGeom prst="rect">
            <a:avLst/>
          </a:prstGeom>
          <a:noFill/>
          <a:ln>
            <a:noFill/>
          </a:ln>
        </p:spPr>
      </p:pic>
    </p:spTree>
    <p:extLst>
      <p:ext uri="{BB962C8B-B14F-4D97-AF65-F5344CB8AC3E}">
        <p14:creationId xmlns:p14="http://schemas.microsoft.com/office/powerpoint/2010/main" val="17392911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DC1F53-06F1-4232-A73A-34B059D8D020}"/>
              </a:ext>
            </a:extLst>
          </p:cNvPr>
          <p:cNvSpPr>
            <a:spLocks noGrp="1"/>
          </p:cNvSpPr>
          <p:nvPr>
            <p:ph type="title"/>
          </p:nvPr>
        </p:nvSpPr>
        <p:spPr>
          <a:xfrm>
            <a:off x="838200" y="365126"/>
            <a:ext cx="10515600" cy="875070"/>
          </a:xfrm>
        </p:spPr>
        <p:txBody>
          <a:bodyPr>
            <a:normAutofit/>
          </a:bodyPr>
          <a:lstStyle/>
          <a:p>
            <a:endParaRPr lang="cs-CZ" sz="3200" b="1" dirty="0"/>
          </a:p>
        </p:txBody>
      </p:sp>
      <p:sp>
        <p:nvSpPr>
          <p:cNvPr id="3" name="Zástupný symbol pro obsah 2">
            <a:extLst>
              <a:ext uri="{FF2B5EF4-FFF2-40B4-BE49-F238E27FC236}">
                <a16:creationId xmlns:a16="http://schemas.microsoft.com/office/drawing/2014/main" id="{CAE5B227-8F88-4F28-92E6-BC2CD7543662}"/>
              </a:ext>
            </a:extLst>
          </p:cNvPr>
          <p:cNvSpPr>
            <a:spLocks noGrp="1"/>
          </p:cNvSpPr>
          <p:nvPr>
            <p:ph idx="1"/>
          </p:nvPr>
        </p:nvSpPr>
        <p:spPr>
          <a:xfrm>
            <a:off x="722489" y="1387909"/>
            <a:ext cx="10515600" cy="4570440"/>
          </a:xfrm>
        </p:spPr>
        <p:txBody>
          <a:bodyPr>
            <a:normAutofit/>
          </a:bodyPr>
          <a:lstStyle/>
          <a:p>
            <a:pPr marL="400050" lvl="1" indent="0" algn="just">
              <a:lnSpc>
                <a:spcPct val="110000"/>
              </a:lnSpc>
              <a:spcBef>
                <a:spcPts val="0"/>
              </a:spcBef>
              <a:buNone/>
            </a:pPr>
            <a:r>
              <a:rPr lang="cs-CZ" dirty="0"/>
              <a:t>- návrh péče o výsadby dřevin po dobu udržitelnosti, tzn. po dobu 10 let </a:t>
            </a:r>
          </a:p>
          <a:p>
            <a:pPr marL="400050" lvl="1" indent="0">
              <a:spcBef>
                <a:spcPts val="0"/>
              </a:spcBef>
              <a:buNone/>
            </a:pPr>
            <a:r>
              <a:rPr lang="cs-CZ" dirty="0"/>
              <a:t>- situační výkres do podkladové mapy KN v měřítku 1 : 10 000 a podrobnější výkres, ve kterém je zakreslen stávající stav i navrhované řešení </a:t>
            </a:r>
          </a:p>
          <a:p>
            <a:pPr marL="400050" lvl="1" indent="0" algn="just">
              <a:lnSpc>
                <a:spcPct val="110000"/>
              </a:lnSpc>
              <a:spcBef>
                <a:spcPts val="0"/>
              </a:spcBef>
              <a:buNone/>
            </a:pPr>
            <a:r>
              <a:rPr lang="cs-CZ" dirty="0"/>
              <a:t>- podrobný popis výsadby (slovní charakteristika výsadby a osazovací plán ve vhodném měřítku), </a:t>
            </a:r>
          </a:p>
          <a:p>
            <a:pPr marL="400050" lvl="1" indent="0" algn="just">
              <a:lnSpc>
                <a:spcPct val="110000"/>
              </a:lnSpc>
              <a:spcBef>
                <a:spcPts val="0"/>
              </a:spcBef>
              <a:buNone/>
            </a:pPr>
            <a:r>
              <a:rPr lang="cs-CZ" dirty="0"/>
              <a:t>- zákres dotčených inženýrských sítí, </a:t>
            </a:r>
          </a:p>
          <a:p>
            <a:pPr marL="400050" lvl="1" indent="0" algn="just">
              <a:lnSpc>
                <a:spcPct val="110000"/>
              </a:lnSpc>
              <a:spcBef>
                <a:spcPts val="0"/>
              </a:spcBef>
              <a:buNone/>
            </a:pPr>
            <a:r>
              <a:rPr lang="cs-CZ" dirty="0"/>
              <a:t>- předpokládaný harmonogram prací s popisem realizace a následné péče.</a:t>
            </a:r>
          </a:p>
          <a:p>
            <a:pPr marL="0" indent="0">
              <a:buNone/>
            </a:pPr>
            <a:r>
              <a:rPr lang="cs-CZ" sz="2000" dirty="0"/>
              <a:t>2) V případě opatření 4.3.5 Realizace přírodě blízkých opatření cílených na zpomalení povrchového odtoku vody, protierozní ochranu a adaptaci na změny klimatu bude doložen popis příčin problémů (např. krajinný pokryv a krajinné prvky v území, délka a sklon svahu, geologické podloží, půdní typy, způsob hospodaření), výpočet průměrné dlouhodobé ztráty půdy pomocí univerzální rovnice USLE a návrh nejefektivnějších řešení </a:t>
            </a:r>
          </a:p>
          <a:p>
            <a:pPr marL="0" indent="0">
              <a:buNone/>
            </a:pPr>
            <a:endParaRPr lang="cs-CZ" dirty="0"/>
          </a:p>
          <a:p>
            <a:pPr marL="0" indent="0" algn="just">
              <a:buNone/>
            </a:pPr>
            <a:endParaRPr lang="cs-CZ" dirty="0"/>
          </a:p>
        </p:txBody>
      </p:sp>
      <p:pic>
        <p:nvPicPr>
          <p:cNvPr id="4" name="Obrázek 3">
            <a:extLst>
              <a:ext uri="{FF2B5EF4-FFF2-40B4-BE49-F238E27FC236}">
                <a16:creationId xmlns:a16="http://schemas.microsoft.com/office/drawing/2014/main" id="{FE390A1B-772E-4830-8BFC-927FF6FC0449}"/>
              </a:ext>
            </a:extLst>
          </p:cNvPr>
          <p:cNvPicPr/>
          <p:nvPr/>
        </p:nvPicPr>
        <p:blipFill>
          <a:blip r:embed="rId2">
            <a:extLst>
              <a:ext uri="{28A0092B-C50C-407E-A947-70E740481C1C}">
                <a14:useLocalDpi xmlns:a14="http://schemas.microsoft.com/office/drawing/2010/main" val="0"/>
              </a:ext>
            </a:extLst>
          </a:blip>
          <a:stretch>
            <a:fillRect/>
          </a:stretch>
        </p:blipFill>
        <p:spPr>
          <a:xfrm>
            <a:off x="838200" y="365126"/>
            <a:ext cx="5005711" cy="875070"/>
          </a:xfrm>
          <a:prstGeom prst="rect">
            <a:avLst/>
          </a:prstGeom>
        </p:spPr>
      </p:pic>
      <p:pic>
        <p:nvPicPr>
          <p:cNvPr id="5" name="Obrázek 4" descr="C:\Users\Monika\Desktop\WEB MAS\LOGO MAS.png">
            <a:extLst>
              <a:ext uri="{FF2B5EF4-FFF2-40B4-BE49-F238E27FC236}">
                <a16:creationId xmlns:a16="http://schemas.microsoft.com/office/drawing/2014/main" id="{D424EB7E-77FB-47E3-9AC4-6D41D5029F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808278" y="512838"/>
            <a:ext cx="900211" cy="569674"/>
          </a:xfrm>
          <a:prstGeom prst="rect">
            <a:avLst/>
          </a:prstGeom>
          <a:noFill/>
          <a:ln>
            <a:noFill/>
          </a:ln>
        </p:spPr>
      </p:pic>
    </p:spTree>
    <p:extLst>
      <p:ext uri="{BB962C8B-B14F-4D97-AF65-F5344CB8AC3E}">
        <p14:creationId xmlns:p14="http://schemas.microsoft.com/office/powerpoint/2010/main" val="4480436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4"/>
            <a:ext cx="10515600" cy="916063"/>
          </a:xfrm>
        </p:spPr>
        <p:txBody>
          <a:bodyPr>
            <a:normAutofit/>
          </a:bodyPr>
          <a:lstStyle/>
          <a:p>
            <a:endParaRPr lang="cs-CZ" sz="3600" b="1" dirty="0"/>
          </a:p>
        </p:txBody>
      </p:sp>
      <p:sp>
        <p:nvSpPr>
          <p:cNvPr id="3" name="Zástupný symbol pro obsah 2"/>
          <p:cNvSpPr>
            <a:spLocks noGrp="1"/>
          </p:cNvSpPr>
          <p:nvPr>
            <p:ph idx="1"/>
          </p:nvPr>
        </p:nvSpPr>
        <p:spPr>
          <a:xfrm>
            <a:off x="838200" y="1465006"/>
            <a:ext cx="10515600" cy="5027870"/>
          </a:xfrm>
        </p:spPr>
        <p:txBody>
          <a:bodyPr>
            <a:normAutofit fontScale="92500" lnSpcReduction="10000"/>
          </a:bodyPr>
          <a:lstStyle/>
          <a:p>
            <a:pPr marL="0" indent="0">
              <a:buNone/>
            </a:pPr>
            <a:r>
              <a:rPr lang="cs-CZ" sz="2600" b="1" u="sng" dirty="0">
                <a:solidFill>
                  <a:srgbClr val="00B050"/>
                </a:solidFill>
              </a:rPr>
              <a:t>ZÁVAZNÉ DOKUMENTY PRO ŽADATELE</a:t>
            </a:r>
          </a:p>
          <a:p>
            <a:pPr marL="0" indent="0">
              <a:buNone/>
            </a:pPr>
            <a:r>
              <a:rPr lang="cs-CZ" sz="2600" dirty="0"/>
              <a:t>1</a:t>
            </a:r>
            <a:r>
              <a:rPr lang="cs-CZ" sz="2400" dirty="0"/>
              <a:t>. Pravidla pro žadatele a příjemce podpory v OPŽP 2014 – 2020 verze 23</a:t>
            </a:r>
          </a:p>
          <a:p>
            <a:pPr marL="0" indent="0">
              <a:buNone/>
            </a:pPr>
            <a:r>
              <a:rPr lang="cs-CZ" sz="2400" dirty="0"/>
              <a:t>2.</a:t>
            </a:r>
            <a:r>
              <a:rPr lang="cs-CZ" sz="2400" b="1" dirty="0"/>
              <a:t> </a:t>
            </a:r>
            <a:r>
              <a:rPr lang="cs-CZ" sz="2400" dirty="0"/>
              <a:t>Metodika přímých a nepřímých nákladů z oblasti osobních a režijních výdajů v OPŽP 2014 - 2020</a:t>
            </a:r>
          </a:p>
          <a:p>
            <a:pPr marL="0" indent="0">
              <a:buNone/>
            </a:pPr>
            <a:r>
              <a:rPr lang="cs-CZ" sz="2400" dirty="0"/>
              <a:t>3. Náklady obvyklých opatření MŽP</a:t>
            </a:r>
          </a:p>
          <a:p>
            <a:pPr marL="0" indent="0">
              <a:buNone/>
            </a:pPr>
            <a:r>
              <a:rPr lang="cs-CZ" sz="2400" dirty="0"/>
              <a:t>4. Standard AOPK SPPK A02 001 Výsadba stromů</a:t>
            </a:r>
          </a:p>
          <a:p>
            <a:pPr marL="0" indent="0">
              <a:buNone/>
            </a:pPr>
            <a:r>
              <a:rPr lang="cs-CZ" sz="2400" dirty="0"/>
              <a:t>5. Standard AOPK SPPK C02 003 Funkční výsadby ovocných dřevin v zemědělské krajině </a:t>
            </a:r>
          </a:p>
          <a:p>
            <a:pPr marL="0" indent="0">
              <a:buNone/>
            </a:pPr>
            <a:r>
              <a:rPr lang="cs-CZ" sz="2400" dirty="0"/>
              <a:t>6. Seznam doporučených autochtonních dřevin</a:t>
            </a:r>
          </a:p>
          <a:p>
            <a:pPr marL="0" indent="0">
              <a:buNone/>
            </a:pPr>
            <a:r>
              <a:rPr lang="cs-CZ" sz="2400" dirty="0"/>
              <a:t>7. Kritéria pro hodnocení žádosti</a:t>
            </a:r>
          </a:p>
          <a:p>
            <a:pPr marL="0" indent="0">
              <a:buNone/>
            </a:pPr>
            <a:r>
              <a:rPr lang="cs-CZ" sz="2400" dirty="0"/>
              <a:t>8. Interní postupy pro administraci žádostí OPŽP</a:t>
            </a:r>
          </a:p>
          <a:p>
            <a:pPr marL="0" indent="0">
              <a:buNone/>
            </a:pPr>
            <a:r>
              <a:rPr lang="cs-CZ" sz="2400" dirty="0"/>
              <a:t>9. Text 10.výzvy MAS Český les – OPŽP – „ Výsadba dřevin“</a:t>
            </a:r>
          </a:p>
          <a:p>
            <a:endParaRPr lang="cs-CZ" sz="2400" dirty="0"/>
          </a:p>
        </p:txBody>
      </p:sp>
      <p:pic>
        <p:nvPicPr>
          <p:cNvPr id="4" name="Obrázek 3">
            <a:extLst>
              <a:ext uri="{FF2B5EF4-FFF2-40B4-BE49-F238E27FC236}">
                <a16:creationId xmlns:a16="http://schemas.microsoft.com/office/drawing/2014/main" id="{852F1966-1048-49F5-AEAE-432DDFE1ACF2}"/>
              </a:ext>
            </a:extLst>
          </p:cNvPr>
          <p:cNvPicPr/>
          <p:nvPr/>
        </p:nvPicPr>
        <p:blipFill>
          <a:blip r:embed="rId2">
            <a:extLst>
              <a:ext uri="{28A0092B-C50C-407E-A947-70E740481C1C}">
                <a14:useLocalDpi xmlns:a14="http://schemas.microsoft.com/office/drawing/2010/main" val="0"/>
              </a:ext>
            </a:extLst>
          </a:blip>
          <a:stretch>
            <a:fillRect/>
          </a:stretch>
        </p:blipFill>
        <p:spPr>
          <a:xfrm>
            <a:off x="838200" y="393450"/>
            <a:ext cx="5005711" cy="887737"/>
          </a:xfrm>
          <a:prstGeom prst="rect">
            <a:avLst/>
          </a:prstGeom>
        </p:spPr>
      </p:pic>
      <p:pic>
        <p:nvPicPr>
          <p:cNvPr id="5" name="Obrázek 4" descr="C:\Users\Monika\Desktop\WEB MAS\LOGO MAS.png">
            <a:extLst>
              <a:ext uri="{FF2B5EF4-FFF2-40B4-BE49-F238E27FC236}">
                <a16:creationId xmlns:a16="http://schemas.microsoft.com/office/drawing/2014/main" id="{38FAF351-ADB5-450E-96DC-CF12BF29FA3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995641" y="534023"/>
            <a:ext cx="909494" cy="569674"/>
          </a:xfrm>
          <a:prstGeom prst="rect">
            <a:avLst/>
          </a:prstGeom>
          <a:noFill/>
          <a:ln>
            <a:noFill/>
          </a:ln>
        </p:spPr>
      </p:pic>
    </p:spTree>
    <p:extLst>
      <p:ext uri="{BB962C8B-B14F-4D97-AF65-F5344CB8AC3E}">
        <p14:creationId xmlns:p14="http://schemas.microsoft.com/office/powerpoint/2010/main" val="5467428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22093"/>
            <a:ext cx="9023555" cy="887737"/>
          </a:xfrm>
        </p:spPr>
        <p:txBody>
          <a:bodyPr>
            <a:normAutofit/>
          </a:bodyPr>
          <a:lstStyle/>
          <a:p>
            <a:endParaRPr lang="cs-CZ" sz="3600" b="1" dirty="0"/>
          </a:p>
        </p:txBody>
      </p:sp>
      <p:sp>
        <p:nvSpPr>
          <p:cNvPr id="3" name="Zástupný symbol pro obsah 2"/>
          <p:cNvSpPr>
            <a:spLocks noGrp="1"/>
          </p:cNvSpPr>
          <p:nvPr>
            <p:ph idx="1"/>
          </p:nvPr>
        </p:nvSpPr>
        <p:spPr>
          <a:xfrm>
            <a:off x="838200" y="1219893"/>
            <a:ext cx="10515600" cy="5638107"/>
          </a:xfrm>
        </p:spPr>
        <p:txBody>
          <a:bodyPr>
            <a:normAutofit lnSpcReduction="10000"/>
          </a:bodyPr>
          <a:lstStyle/>
          <a:p>
            <a:pPr marL="0" indent="0" algn="just">
              <a:buNone/>
            </a:pPr>
            <a:r>
              <a:rPr lang="cs-CZ" sz="2200" b="1" u="sng" dirty="0"/>
              <a:t>Jaký bude postup administrace?</a:t>
            </a:r>
            <a:endParaRPr lang="cs-CZ" sz="2200" u="sng" dirty="0"/>
          </a:p>
          <a:p>
            <a:pPr algn="just">
              <a:spcBef>
                <a:spcPts val="600"/>
              </a:spcBef>
              <a:spcAft>
                <a:spcPts val="600"/>
              </a:spcAft>
            </a:pPr>
            <a:r>
              <a:rPr lang="cs-CZ" sz="1700" dirty="0"/>
              <a:t>Žadatel se seznámí se závaznými dokumenty programu</a:t>
            </a:r>
          </a:p>
          <a:p>
            <a:pPr algn="just">
              <a:spcBef>
                <a:spcPts val="600"/>
              </a:spcBef>
              <a:spcAft>
                <a:spcPts val="600"/>
              </a:spcAft>
            </a:pPr>
            <a:r>
              <a:rPr lang="cs-CZ" sz="1700" dirty="0"/>
              <a:t>Žádost je předkládána na MAS prostřednictvím Portálu IS KP14+ v termínu daném výzvou vč. všech požadovaných podkladů </a:t>
            </a:r>
          </a:p>
          <a:p>
            <a:pPr algn="just">
              <a:spcBef>
                <a:spcPts val="600"/>
              </a:spcBef>
              <a:spcAft>
                <a:spcPts val="600"/>
              </a:spcAft>
            </a:pPr>
            <a:r>
              <a:rPr lang="cs-CZ" sz="1700" dirty="0"/>
              <a:t>Všechny předkládané dokumenty musí mít formu PDF (mimo šablon zveřejněných v rámci vyhlášené výzvy např. kumulativní rozpočet – ty se dokládají jak ve formátu XLS tak v PDF)</a:t>
            </a:r>
          </a:p>
          <a:p>
            <a:pPr algn="just">
              <a:spcBef>
                <a:spcPts val="600"/>
              </a:spcBef>
              <a:spcAft>
                <a:spcPts val="600"/>
              </a:spcAft>
            </a:pPr>
            <a:r>
              <a:rPr lang="cs-CZ" sz="1700" dirty="0"/>
              <a:t> Pokud nemají předkládané úřední dokumenty stanovenou platnost, nesmí být ke dni podání žádosti starší než 2 roky (vyjma projektové dokumentace a povolení ke kácení a výjimky dle zákona č. 114/1992 Sb. v případě, že plně korespondují s obsahem projektu) </a:t>
            </a:r>
          </a:p>
          <a:p>
            <a:pPr algn="just">
              <a:spcBef>
                <a:spcPts val="600"/>
              </a:spcBef>
              <a:spcAft>
                <a:spcPts val="600"/>
              </a:spcAft>
            </a:pPr>
            <a:r>
              <a:rPr lang="cs-CZ" sz="1700" dirty="0"/>
              <a:t>Dokumenty předkládané k žádosti musí být právně perfektní ke dni ukončení výzvy.</a:t>
            </a:r>
          </a:p>
          <a:p>
            <a:pPr algn="just">
              <a:spcBef>
                <a:spcPts val="600"/>
              </a:spcBef>
              <a:spcAft>
                <a:spcPts val="600"/>
              </a:spcAft>
            </a:pPr>
            <a:r>
              <a:rPr lang="cs-CZ" sz="1700" dirty="0"/>
              <a:t>MAS posuzuje projekty z hlediska formální úplnosti, přijatelnosti a provádí věcné hodnocení dle předem stanovených kritérií.  V případě, že dojde k nesplnění kritérií při kontrole formálních náležitostí nebo kontrole přijatelnosti,  upozorní hodnotitel na nedostatky a žadatel je vyzván formou depeše v ISKP k jejich odstranění/doplnění ve lhůtě do 6 pracovních dnů od obdržení informace. Pokud žádost vyhoví formální kontrole a kontrole přijatelnosti, postupuje do fáze věcného hodnocení. Žadatel je o tom informován prostřednictvím IS KP14+ a to změnou stavu žádosti na „Žádost o podporu splnila formální náležitosti a podmínky přijatelnosti. Pokud nevyhoví – je vyřazen z dalšího procesu hodnocení a je informován depeší prostřednictvím IS KP14+.</a:t>
            </a:r>
          </a:p>
          <a:p>
            <a:pPr marL="0" indent="0" algn="just">
              <a:buNone/>
            </a:pPr>
            <a:endParaRPr lang="cs-CZ" sz="1700" dirty="0"/>
          </a:p>
        </p:txBody>
      </p:sp>
      <p:pic>
        <p:nvPicPr>
          <p:cNvPr id="4" name="Obrázek 3">
            <a:extLst>
              <a:ext uri="{FF2B5EF4-FFF2-40B4-BE49-F238E27FC236}">
                <a16:creationId xmlns:a16="http://schemas.microsoft.com/office/drawing/2014/main" id="{71616DA8-00A0-4C2E-9FC6-2106297AEEEB}"/>
              </a:ext>
            </a:extLst>
          </p:cNvPr>
          <p:cNvPicPr/>
          <p:nvPr/>
        </p:nvPicPr>
        <p:blipFill>
          <a:blip r:embed="rId3">
            <a:extLst>
              <a:ext uri="{28A0092B-C50C-407E-A947-70E740481C1C}">
                <a14:useLocalDpi xmlns:a14="http://schemas.microsoft.com/office/drawing/2010/main" val="0"/>
              </a:ext>
            </a:extLst>
          </a:blip>
          <a:stretch>
            <a:fillRect/>
          </a:stretch>
        </p:blipFill>
        <p:spPr>
          <a:xfrm>
            <a:off x="838200" y="312030"/>
            <a:ext cx="5005711" cy="887737"/>
          </a:xfrm>
          <a:prstGeom prst="rect">
            <a:avLst/>
          </a:prstGeom>
        </p:spPr>
      </p:pic>
      <p:pic>
        <p:nvPicPr>
          <p:cNvPr id="5" name="Obrázek 4" descr="C:\Users\Monika\Desktop\WEB MAS\LOGO MAS.png">
            <a:extLst>
              <a:ext uri="{FF2B5EF4-FFF2-40B4-BE49-F238E27FC236}">
                <a16:creationId xmlns:a16="http://schemas.microsoft.com/office/drawing/2014/main" id="{5EB291A1-BCEE-498E-9880-ED259A92971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943339" y="471061"/>
            <a:ext cx="909494" cy="569674"/>
          </a:xfrm>
          <a:prstGeom prst="rect">
            <a:avLst/>
          </a:prstGeom>
          <a:noFill/>
          <a:ln>
            <a:noFill/>
          </a:ln>
        </p:spPr>
      </p:pic>
    </p:spTree>
    <p:extLst>
      <p:ext uri="{BB962C8B-B14F-4D97-AF65-F5344CB8AC3E}">
        <p14:creationId xmlns:p14="http://schemas.microsoft.com/office/powerpoint/2010/main" val="5194406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893403"/>
          </a:xfrm>
        </p:spPr>
        <p:txBody>
          <a:bodyPr>
            <a:normAutofit/>
          </a:bodyPr>
          <a:lstStyle/>
          <a:p>
            <a:endParaRPr lang="cs-CZ" sz="3600" dirty="0"/>
          </a:p>
        </p:txBody>
      </p:sp>
      <p:sp>
        <p:nvSpPr>
          <p:cNvPr id="3" name="Zástupný symbol pro obsah 2"/>
          <p:cNvSpPr>
            <a:spLocks noGrp="1"/>
          </p:cNvSpPr>
          <p:nvPr>
            <p:ph idx="1"/>
          </p:nvPr>
        </p:nvSpPr>
        <p:spPr>
          <a:xfrm>
            <a:off x="838200" y="1371232"/>
            <a:ext cx="9945414" cy="5285207"/>
          </a:xfrm>
        </p:spPr>
        <p:txBody>
          <a:bodyPr>
            <a:normAutofit fontScale="92500" lnSpcReduction="10000"/>
          </a:bodyPr>
          <a:lstStyle/>
          <a:p>
            <a:pPr marL="0" indent="0" algn="just">
              <a:buNone/>
            </a:pPr>
            <a:r>
              <a:rPr lang="cs-CZ" sz="2400" b="1" u="sng" dirty="0"/>
              <a:t>Další postup administrace?</a:t>
            </a:r>
            <a:endParaRPr lang="cs-CZ" sz="2400" dirty="0"/>
          </a:p>
          <a:p>
            <a:pPr algn="just"/>
            <a:r>
              <a:rPr lang="cs-CZ" sz="2400" dirty="0"/>
              <a:t>Věcné hodnocení </a:t>
            </a:r>
            <a:r>
              <a:rPr lang="cs-CZ" sz="2000" dirty="0"/>
              <a:t>– formou tzv. křížového hodnocení dvou na sobě nezávislých hodnotitelů na základě ve výzvě definovaných hodnotících kritérií (pokud rozdílné hodnocení, pak o výsledku rozhodne arbitrážní hodnocení). Pokud žádost nevyhoví kritériím věcného hodnocení nebo nedosáhne minimálního počtu bodů, projekt je vyřazen z další fáze administrace – opět informace IS KP14+. Žadatel obdrží Rozhodnutí, kterým se žádost o poskytnutí dotace zamítá.</a:t>
            </a:r>
          </a:p>
          <a:p>
            <a:pPr algn="just"/>
            <a:r>
              <a:rPr lang="cs-CZ" sz="2400" dirty="0"/>
              <a:t>Limitní lhůta pro posuzování projektů – 3 měsíce od ukončení příjmu žádostí v dané výzvě. </a:t>
            </a:r>
          </a:p>
          <a:p>
            <a:pPr algn="just"/>
            <a:r>
              <a:rPr lang="cs-CZ" sz="2400" dirty="0"/>
              <a:t>Na základě bodového hodnocení stanoví MAS pořadí projektů a postoupí </a:t>
            </a:r>
            <a:r>
              <a:rPr lang="cs-CZ" sz="2400" dirty="0" err="1"/>
              <a:t>předvybrané</a:t>
            </a:r>
            <a:r>
              <a:rPr lang="cs-CZ" sz="2400" dirty="0"/>
              <a:t> projekty ŘO, který projekty schvaluje</a:t>
            </a:r>
          </a:p>
          <a:p>
            <a:pPr algn="just"/>
            <a:r>
              <a:rPr lang="cs-CZ" sz="2400" dirty="0"/>
              <a:t>Rozhodnutí o poskytnutí dotace vydává ŘO (informace přes IS KP14+)</a:t>
            </a:r>
          </a:p>
          <a:p>
            <a:pPr algn="just"/>
            <a:r>
              <a:rPr lang="cs-CZ" sz="2400" dirty="0"/>
              <a:t>Při realizaci projektů se MAS podílí na monitorovacích návštěvách v jejichž rámci se posuzuje naplňován SCLLD</a:t>
            </a:r>
          </a:p>
          <a:p>
            <a:pPr algn="just"/>
            <a:r>
              <a:rPr lang="cs-CZ" sz="2400" dirty="0"/>
              <a:t>Financování projektů probíhá prostřednictvím SFŽP</a:t>
            </a:r>
          </a:p>
          <a:p>
            <a:pPr algn="just"/>
            <a:endParaRPr lang="cs-CZ" sz="2400" dirty="0"/>
          </a:p>
        </p:txBody>
      </p:sp>
      <p:pic>
        <p:nvPicPr>
          <p:cNvPr id="4" name="Obrázek 3">
            <a:extLst>
              <a:ext uri="{FF2B5EF4-FFF2-40B4-BE49-F238E27FC236}">
                <a16:creationId xmlns:a16="http://schemas.microsoft.com/office/drawing/2014/main" id="{1A4ECD96-4F93-46E0-957F-2992055FBDEE}"/>
              </a:ext>
            </a:extLst>
          </p:cNvPr>
          <p:cNvPicPr/>
          <p:nvPr/>
        </p:nvPicPr>
        <p:blipFill>
          <a:blip r:embed="rId2">
            <a:extLst>
              <a:ext uri="{28A0092B-C50C-407E-A947-70E740481C1C}">
                <a14:useLocalDpi xmlns:a14="http://schemas.microsoft.com/office/drawing/2010/main" val="0"/>
              </a:ext>
            </a:extLst>
          </a:blip>
          <a:stretch>
            <a:fillRect/>
          </a:stretch>
        </p:blipFill>
        <p:spPr>
          <a:xfrm>
            <a:off x="838200" y="380163"/>
            <a:ext cx="5005711" cy="878365"/>
          </a:xfrm>
          <a:prstGeom prst="rect">
            <a:avLst/>
          </a:prstGeom>
        </p:spPr>
      </p:pic>
      <p:pic>
        <p:nvPicPr>
          <p:cNvPr id="5" name="Obrázek 4" descr="C:\Users\Monika\Desktop\WEB MAS\LOGO MAS.png">
            <a:extLst>
              <a:ext uri="{FF2B5EF4-FFF2-40B4-BE49-F238E27FC236}">
                <a16:creationId xmlns:a16="http://schemas.microsoft.com/office/drawing/2014/main" id="{16D8102A-C252-4758-B23E-A478E8712CF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234614" y="477829"/>
            <a:ext cx="909494" cy="569674"/>
          </a:xfrm>
          <a:prstGeom prst="rect">
            <a:avLst/>
          </a:prstGeom>
          <a:noFill/>
          <a:ln>
            <a:noFill/>
          </a:ln>
        </p:spPr>
      </p:pic>
    </p:spTree>
    <p:extLst>
      <p:ext uri="{BB962C8B-B14F-4D97-AF65-F5344CB8AC3E}">
        <p14:creationId xmlns:p14="http://schemas.microsoft.com/office/powerpoint/2010/main" val="17310836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04629D-9758-43DB-9511-03ABDC4EFC35}"/>
              </a:ext>
            </a:extLst>
          </p:cNvPr>
          <p:cNvSpPr>
            <a:spLocks noGrp="1"/>
          </p:cNvSpPr>
          <p:nvPr>
            <p:ph type="title"/>
          </p:nvPr>
        </p:nvSpPr>
        <p:spPr>
          <a:xfrm>
            <a:off x="677334" y="580104"/>
            <a:ext cx="8596668" cy="1120876"/>
          </a:xfrm>
        </p:spPr>
        <p:txBody>
          <a:bodyPr/>
          <a:lstStyle/>
          <a:p>
            <a:endParaRPr lang="cs-CZ" dirty="0"/>
          </a:p>
        </p:txBody>
      </p:sp>
      <p:sp>
        <p:nvSpPr>
          <p:cNvPr id="3" name="Zástupný symbol pro obsah 2"/>
          <p:cNvSpPr>
            <a:spLocks noGrp="1"/>
          </p:cNvSpPr>
          <p:nvPr>
            <p:ph idx="1"/>
          </p:nvPr>
        </p:nvSpPr>
        <p:spPr/>
        <p:txBody>
          <a:bodyPr/>
          <a:lstStyle/>
          <a:p>
            <a:pPr marL="0" indent="0">
              <a:buNone/>
            </a:pPr>
            <a:endParaRPr lang="cs-CZ" dirty="0"/>
          </a:p>
          <a:p>
            <a:pPr marL="0" indent="0" algn="ctr">
              <a:buNone/>
            </a:pPr>
            <a:r>
              <a:rPr lang="cs-CZ" sz="4800" b="1" dirty="0">
                <a:solidFill>
                  <a:srgbClr val="00B050"/>
                </a:solidFill>
              </a:rPr>
              <a:t>Děkujeme za pozornost.</a:t>
            </a:r>
            <a:endParaRPr lang="cs-CZ" sz="4800" dirty="0">
              <a:solidFill>
                <a:schemeClr val="tx1"/>
              </a:solidFill>
            </a:endParaRPr>
          </a:p>
          <a:p>
            <a:pPr marL="1257300" lvl="3" indent="0">
              <a:buNone/>
            </a:pPr>
            <a:endParaRPr lang="cs-CZ" sz="2200" dirty="0">
              <a:solidFill>
                <a:schemeClr val="tx1"/>
              </a:solidFill>
            </a:endParaRPr>
          </a:p>
          <a:p>
            <a:pPr marL="1257300" lvl="3" indent="0">
              <a:buNone/>
            </a:pPr>
            <a:r>
              <a:rPr lang="cs-CZ" sz="2200" dirty="0">
                <a:solidFill>
                  <a:schemeClr val="tx1"/>
                </a:solidFill>
              </a:rPr>
              <a:t>Kontaktní údaje: </a:t>
            </a:r>
          </a:p>
          <a:p>
            <a:pPr marL="1257300" lvl="3" indent="0">
              <a:buNone/>
            </a:pPr>
            <a:r>
              <a:rPr lang="cs-CZ" sz="2200" dirty="0">
                <a:solidFill>
                  <a:schemeClr val="tx1"/>
                </a:solidFill>
              </a:rPr>
              <a:t>Ing. Eva Nová</a:t>
            </a:r>
          </a:p>
          <a:p>
            <a:pPr marL="1257300" lvl="3" indent="0">
              <a:buNone/>
            </a:pPr>
            <a:r>
              <a:rPr lang="cs-CZ" sz="2200" dirty="0">
                <a:solidFill>
                  <a:schemeClr val="tx1"/>
                </a:solidFill>
                <a:hlinkClick r:id="rId2">
                  <a:extLst>
                    <a:ext uri="{A12FA001-AC4F-418D-AE19-62706E023703}">
                      <ahyp:hlinkClr xmlns:ahyp="http://schemas.microsoft.com/office/drawing/2018/hyperlinkcolor" val="tx"/>
                    </a:ext>
                  </a:extLst>
                </a:hlinkClick>
              </a:rPr>
              <a:t>nova@masceskyles.cz</a:t>
            </a:r>
            <a:endParaRPr lang="cs-CZ" sz="2200" dirty="0">
              <a:solidFill>
                <a:schemeClr val="tx1"/>
              </a:solidFill>
            </a:endParaRPr>
          </a:p>
          <a:p>
            <a:pPr marL="1257300" lvl="3" indent="0">
              <a:buNone/>
            </a:pPr>
            <a:r>
              <a:rPr lang="cs-CZ" sz="2200" dirty="0">
                <a:solidFill>
                  <a:schemeClr val="tx1"/>
                </a:solidFill>
              </a:rPr>
              <a:t>605 703 519</a:t>
            </a:r>
          </a:p>
          <a:p>
            <a:endParaRPr lang="cs-CZ" sz="5400" dirty="0">
              <a:solidFill>
                <a:srgbClr val="00B050"/>
              </a:solidFill>
            </a:endParaRPr>
          </a:p>
          <a:p>
            <a:endParaRPr lang="cs-CZ" dirty="0"/>
          </a:p>
        </p:txBody>
      </p:sp>
      <p:pic>
        <p:nvPicPr>
          <p:cNvPr id="6" name="Obrázek 5">
            <a:extLst>
              <a:ext uri="{FF2B5EF4-FFF2-40B4-BE49-F238E27FC236}">
                <a16:creationId xmlns:a16="http://schemas.microsoft.com/office/drawing/2014/main" id="{9C4611CD-6960-49FE-A894-3F0F376636D7}"/>
              </a:ext>
            </a:extLst>
          </p:cNvPr>
          <p:cNvPicPr/>
          <p:nvPr/>
        </p:nvPicPr>
        <p:blipFill>
          <a:blip r:embed="rId3">
            <a:extLst>
              <a:ext uri="{28A0092B-C50C-407E-A947-70E740481C1C}">
                <a14:useLocalDpi xmlns:a14="http://schemas.microsoft.com/office/drawing/2010/main" val="0"/>
              </a:ext>
            </a:extLst>
          </a:blip>
          <a:stretch>
            <a:fillRect/>
          </a:stretch>
        </p:blipFill>
        <p:spPr>
          <a:xfrm>
            <a:off x="677334" y="580104"/>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9A485F8E-DDC7-48A3-BB21-3E4537638CD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679293" y="784942"/>
            <a:ext cx="1130410" cy="711200"/>
          </a:xfrm>
          <a:prstGeom prst="rect">
            <a:avLst/>
          </a:prstGeom>
          <a:noFill/>
          <a:ln>
            <a:noFill/>
          </a:ln>
        </p:spPr>
      </p:pic>
    </p:spTree>
    <p:extLst>
      <p:ext uri="{BB962C8B-B14F-4D97-AF65-F5344CB8AC3E}">
        <p14:creationId xmlns:p14="http://schemas.microsoft.com/office/powerpoint/2010/main" val="2510594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0E007D-3AAF-441F-8C6E-2AD160B4629F}"/>
              </a:ext>
            </a:extLst>
          </p:cNvPr>
          <p:cNvSpPr>
            <a:spLocks noGrp="1"/>
          </p:cNvSpPr>
          <p:nvPr>
            <p:ph type="title"/>
          </p:nvPr>
        </p:nvSpPr>
        <p:spPr>
          <a:xfrm>
            <a:off x="914400" y="365126"/>
            <a:ext cx="10439400" cy="859656"/>
          </a:xfrm>
        </p:spPr>
        <p:txBody>
          <a:bodyPr>
            <a:normAutofit/>
          </a:bodyPr>
          <a:lstStyle/>
          <a:p>
            <a:endParaRPr lang="cs-CZ" sz="3600" b="1" dirty="0"/>
          </a:p>
        </p:txBody>
      </p:sp>
      <p:sp>
        <p:nvSpPr>
          <p:cNvPr id="3" name="Zástupný symbol pro obsah 2">
            <a:extLst>
              <a:ext uri="{FF2B5EF4-FFF2-40B4-BE49-F238E27FC236}">
                <a16:creationId xmlns:a16="http://schemas.microsoft.com/office/drawing/2014/main" id="{20D8443C-69D8-4D96-8FA4-B4CA4A9478DA}"/>
              </a:ext>
            </a:extLst>
          </p:cNvPr>
          <p:cNvSpPr>
            <a:spLocks noGrp="1"/>
          </p:cNvSpPr>
          <p:nvPr>
            <p:ph idx="1"/>
          </p:nvPr>
        </p:nvSpPr>
        <p:spPr>
          <a:xfrm>
            <a:off x="838199" y="1369472"/>
            <a:ext cx="10999839" cy="5336128"/>
          </a:xfrm>
        </p:spPr>
        <p:txBody>
          <a:bodyPr>
            <a:normAutofit fontScale="70000" lnSpcReduction="20000"/>
          </a:bodyPr>
          <a:lstStyle/>
          <a:p>
            <a:pPr marL="0" lvl="0" indent="0">
              <a:buNone/>
            </a:pPr>
            <a:r>
              <a:rPr lang="cs-CZ" sz="2900" b="1" dirty="0">
                <a:solidFill>
                  <a:srgbClr val="00B050"/>
                </a:solidFill>
              </a:rPr>
              <a:t>OPRÁVNĚNÍ ŽADATELÉ:</a:t>
            </a:r>
            <a:endParaRPr lang="cs-CZ" b="1" dirty="0">
              <a:solidFill>
                <a:srgbClr val="00B050"/>
              </a:solidFill>
            </a:endParaRPr>
          </a:p>
          <a:p>
            <a:pPr lvl="0"/>
            <a:r>
              <a:rPr lang="cs-CZ" sz="2000" dirty="0"/>
              <a:t>kraje,</a:t>
            </a:r>
          </a:p>
          <a:p>
            <a:pPr lvl="0"/>
            <a:r>
              <a:rPr lang="cs-CZ" sz="2000" dirty="0"/>
              <a:t>obce,</a:t>
            </a:r>
          </a:p>
          <a:p>
            <a:pPr lvl="0"/>
            <a:r>
              <a:rPr lang="cs-CZ" sz="2000" dirty="0"/>
              <a:t>dobrovolné svazky obcí,</a:t>
            </a:r>
          </a:p>
          <a:p>
            <a:pPr lvl="0"/>
            <a:r>
              <a:rPr lang="cs-CZ" sz="2000" dirty="0"/>
              <a:t>organizační složky státu (s výjimkou pozemkových úřadů a AOPK ČR),</a:t>
            </a:r>
          </a:p>
          <a:p>
            <a:pPr lvl="0"/>
            <a:r>
              <a:rPr lang="cs-CZ" sz="2000" dirty="0"/>
              <a:t>státní podniky,</a:t>
            </a:r>
          </a:p>
          <a:p>
            <a:pPr lvl="0"/>
            <a:r>
              <a:rPr lang="cs-CZ" sz="2000" dirty="0"/>
              <a:t>státní organizace,</a:t>
            </a:r>
          </a:p>
          <a:p>
            <a:pPr lvl="0"/>
            <a:r>
              <a:rPr lang="cs-CZ" sz="2000" dirty="0"/>
              <a:t>veřejné výzkumné instituce a výzkumné organizace podle zákona č. 130/2002 Sb., (zákon o podpoře výzkumu a experimentálního vývoje a inovací), ve znění pozdějších předpisů, pokud jsou veřejnoprávními subjekty,</a:t>
            </a:r>
          </a:p>
          <a:p>
            <a:pPr lvl="0"/>
            <a:r>
              <a:rPr lang="cs-CZ" sz="2000" dirty="0"/>
              <a:t>veřejnoprávní instituce,</a:t>
            </a:r>
          </a:p>
          <a:p>
            <a:pPr lvl="0"/>
            <a:r>
              <a:rPr lang="cs-CZ" sz="2000" dirty="0"/>
              <a:t>příspěvkové organizace,</a:t>
            </a:r>
          </a:p>
          <a:p>
            <a:pPr lvl="0"/>
            <a:r>
              <a:rPr lang="cs-CZ" sz="2000" dirty="0"/>
              <a:t>vysoké školy, školy a školská zařízení,</a:t>
            </a:r>
          </a:p>
          <a:p>
            <a:pPr lvl="0"/>
            <a:r>
              <a:rPr lang="cs-CZ" sz="2000" dirty="0"/>
              <a:t>nestátní neziskové organizace (obecně prospěšné společnosti, nadace, nadační fondy, ústavy, spolky),</a:t>
            </a:r>
          </a:p>
          <a:p>
            <a:pPr lvl="0"/>
            <a:r>
              <a:rPr lang="cs-CZ" sz="2000" dirty="0"/>
              <a:t>církve a náboženské společnosti a jejich svazy,</a:t>
            </a:r>
          </a:p>
          <a:p>
            <a:pPr lvl="0"/>
            <a:r>
              <a:rPr lang="cs-CZ" sz="2000" dirty="0"/>
              <a:t>podnikatelské subjekty,</a:t>
            </a:r>
          </a:p>
          <a:p>
            <a:pPr lvl="0"/>
            <a:r>
              <a:rPr lang="cs-CZ" sz="2000" dirty="0"/>
              <a:t>obchodní společnosti a družstva,</a:t>
            </a:r>
          </a:p>
          <a:p>
            <a:pPr lvl="0"/>
            <a:r>
              <a:rPr lang="cs-CZ" sz="2000" dirty="0"/>
              <a:t>fyzické osoby podnikající,</a:t>
            </a:r>
          </a:p>
          <a:p>
            <a:pPr lvl="0"/>
            <a:r>
              <a:rPr lang="cs-CZ" sz="2000" dirty="0"/>
              <a:t>fyzické osoby nepodnikající.</a:t>
            </a:r>
          </a:p>
          <a:p>
            <a:pPr lvl="0"/>
            <a:endParaRPr lang="cs-CZ" sz="2000" dirty="0"/>
          </a:p>
          <a:p>
            <a:endParaRPr lang="cs-CZ" dirty="0"/>
          </a:p>
        </p:txBody>
      </p:sp>
      <p:pic>
        <p:nvPicPr>
          <p:cNvPr id="6" name="Obrázek 5" descr="C:\Users\Monika\Desktop\WEB MAS\LOGO MAS.png">
            <a:extLst>
              <a:ext uri="{FF2B5EF4-FFF2-40B4-BE49-F238E27FC236}">
                <a16:creationId xmlns:a16="http://schemas.microsoft.com/office/drawing/2014/main" id="{17ABD028-2AA2-4718-8A68-1EEEDA2A6FB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809331" y="509817"/>
            <a:ext cx="997482" cy="570271"/>
          </a:xfrm>
          <a:prstGeom prst="rect">
            <a:avLst/>
          </a:prstGeom>
          <a:noFill/>
          <a:ln>
            <a:noFill/>
          </a:ln>
        </p:spPr>
      </p:pic>
      <p:pic>
        <p:nvPicPr>
          <p:cNvPr id="7" name="Obrázek 6">
            <a:extLst>
              <a:ext uri="{FF2B5EF4-FFF2-40B4-BE49-F238E27FC236}">
                <a16:creationId xmlns:a16="http://schemas.microsoft.com/office/drawing/2014/main" id="{9A488568-EE53-43D1-AF00-C630A65EAD5F}"/>
              </a:ext>
            </a:extLst>
          </p:cNvPr>
          <p:cNvPicPr/>
          <p:nvPr/>
        </p:nvPicPr>
        <p:blipFill>
          <a:blip r:embed="rId3">
            <a:extLst>
              <a:ext uri="{28A0092B-C50C-407E-A947-70E740481C1C}">
                <a14:useLocalDpi xmlns:a14="http://schemas.microsoft.com/office/drawing/2010/main" val="0"/>
              </a:ext>
            </a:extLst>
          </a:blip>
          <a:stretch>
            <a:fillRect/>
          </a:stretch>
        </p:blipFill>
        <p:spPr>
          <a:xfrm>
            <a:off x="914400" y="365125"/>
            <a:ext cx="4719484" cy="859656"/>
          </a:xfrm>
          <a:prstGeom prst="rect">
            <a:avLst/>
          </a:prstGeom>
        </p:spPr>
      </p:pic>
    </p:spTree>
    <p:extLst>
      <p:ext uri="{BB962C8B-B14F-4D97-AF65-F5344CB8AC3E}">
        <p14:creationId xmlns:p14="http://schemas.microsoft.com/office/powerpoint/2010/main" val="1532203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1120876"/>
          </a:xfrm>
        </p:spPr>
        <p:txBody>
          <a:bodyPr>
            <a:normAutofit/>
          </a:bodyPr>
          <a:lstStyle/>
          <a:p>
            <a:endParaRPr lang="cs-CZ" sz="3600" b="1" dirty="0"/>
          </a:p>
        </p:txBody>
      </p:sp>
      <p:sp>
        <p:nvSpPr>
          <p:cNvPr id="3" name="Zástupný symbol pro obsah 2"/>
          <p:cNvSpPr>
            <a:spLocks noGrp="1"/>
          </p:cNvSpPr>
          <p:nvPr>
            <p:ph idx="1"/>
          </p:nvPr>
        </p:nvSpPr>
        <p:spPr>
          <a:xfrm>
            <a:off x="507124" y="1690840"/>
            <a:ext cx="10846676" cy="4802034"/>
          </a:xfrm>
        </p:spPr>
        <p:txBody>
          <a:bodyPr>
            <a:normAutofit/>
          </a:bodyPr>
          <a:lstStyle/>
          <a:p>
            <a:pPr marL="0" lvl="0" indent="0" algn="just">
              <a:buNone/>
            </a:pPr>
            <a:endParaRPr lang="cs-CZ" sz="900" b="1" u="sng" dirty="0"/>
          </a:p>
          <a:p>
            <a:pPr marL="0" lvl="0" indent="0" algn="just">
              <a:buNone/>
            </a:pPr>
            <a:r>
              <a:rPr lang="cs-CZ" sz="2800" b="1" u="sng" dirty="0">
                <a:solidFill>
                  <a:srgbClr val="00B050"/>
                </a:solidFill>
              </a:rPr>
              <a:t>PODPOROVANÉ AKTIVITY</a:t>
            </a:r>
            <a:endParaRPr lang="cs-CZ" sz="2800" b="1" dirty="0">
              <a:solidFill>
                <a:srgbClr val="00B050"/>
              </a:solidFill>
            </a:endParaRPr>
          </a:p>
          <a:p>
            <a:pPr marL="0" lvl="0" indent="0" algn="just">
              <a:buNone/>
            </a:pPr>
            <a:r>
              <a:rPr lang="cs-CZ" sz="2800" b="1" dirty="0"/>
              <a:t>Výsadby na nelesní půdě zahrnující:</a:t>
            </a:r>
          </a:p>
          <a:p>
            <a:pPr lvl="0"/>
            <a:r>
              <a:rPr lang="cs-CZ" sz="2000" dirty="0"/>
              <a:t>založení biocenter a biokoridorů ÚSES nebo jejich částí, </a:t>
            </a:r>
          </a:p>
          <a:p>
            <a:pPr lvl="0"/>
            <a:r>
              <a:rPr lang="cs-CZ" sz="2000" dirty="0"/>
              <a:t>zlepšení funkčního stavu biocenter a biokoridorů ÚSES, realizace interakčních prvků podporujících ÚSES, </a:t>
            </a:r>
          </a:p>
          <a:p>
            <a:pPr lvl="0"/>
            <a:r>
              <a:rPr lang="cs-CZ" sz="2000" dirty="0"/>
              <a:t>liniové a skupinové výsadby dřevin (stromořadí, remízy, založení nebo obnova krajinného prvku), výsadby posilující ekologicko-stabilizační funkce významných krajinných prvků).</a:t>
            </a:r>
          </a:p>
          <a:p>
            <a:pPr marL="0" indent="0" algn="just">
              <a:spcBef>
                <a:spcPts val="0"/>
              </a:spcBef>
              <a:buNone/>
            </a:pPr>
            <a:endParaRPr lang="cs-CZ" sz="2000" dirty="0"/>
          </a:p>
          <a:p>
            <a:pPr marL="0" indent="0" algn="just">
              <a:spcBef>
                <a:spcPts val="0"/>
              </a:spcBef>
              <a:buNone/>
            </a:pPr>
            <a:r>
              <a:rPr lang="cs-CZ" sz="2000" dirty="0"/>
              <a:t>Nelesní půda dle Katastru nemovitostí zahrnuje kategorie: orná půda, zahrady, ovocné sady, trvalý travní porost, ostatní plocha (výsadby dřevin lze na ostatní ploše realizovat, pouze umožňuje - </a:t>
            </a:r>
            <a:r>
              <a:rPr lang="cs-CZ" sz="2000" dirty="0" err="1"/>
              <a:t>li</a:t>
            </a:r>
            <a:r>
              <a:rPr lang="cs-CZ" sz="2000" dirty="0"/>
              <a:t> pozemek využití jako zeleň). </a:t>
            </a:r>
          </a:p>
        </p:txBody>
      </p:sp>
      <p:pic>
        <p:nvPicPr>
          <p:cNvPr id="6" name="Obrázek 5">
            <a:extLst>
              <a:ext uri="{FF2B5EF4-FFF2-40B4-BE49-F238E27FC236}">
                <a16:creationId xmlns:a16="http://schemas.microsoft.com/office/drawing/2014/main" id="{17DD7408-A737-4196-A2C8-F4ABA1757FF8}"/>
              </a:ext>
            </a:extLst>
          </p:cNvPr>
          <p:cNvPicPr/>
          <p:nvPr/>
        </p:nvPicPr>
        <p:blipFill>
          <a:blip r:embed="rId2">
            <a:extLst>
              <a:ext uri="{28A0092B-C50C-407E-A947-70E740481C1C}">
                <a14:useLocalDpi xmlns:a14="http://schemas.microsoft.com/office/drawing/2010/main" val="0"/>
              </a:ext>
            </a:extLst>
          </a:blip>
          <a:stretch>
            <a:fillRect/>
          </a:stretch>
        </p:blipFill>
        <p:spPr>
          <a:xfrm>
            <a:off x="838200" y="365126"/>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437E2FA7-7325-4613-A591-5A48581CDB4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68928" y="569964"/>
            <a:ext cx="1032141" cy="711200"/>
          </a:xfrm>
          <a:prstGeom prst="rect">
            <a:avLst/>
          </a:prstGeom>
          <a:noFill/>
          <a:ln>
            <a:noFill/>
          </a:ln>
        </p:spPr>
      </p:pic>
    </p:spTree>
    <p:extLst>
      <p:ext uri="{BB962C8B-B14F-4D97-AF65-F5344CB8AC3E}">
        <p14:creationId xmlns:p14="http://schemas.microsoft.com/office/powerpoint/2010/main" val="85045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122F4F-499A-40A6-B595-C219E7229D02}"/>
              </a:ext>
            </a:extLst>
          </p:cNvPr>
          <p:cNvSpPr>
            <a:spLocks noGrp="1"/>
          </p:cNvSpPr>
          <p:nvPr>
            <p:ph type="title"/>
          </p:nvPr>
        </p:nvSpPr>
        <p:spPr>
          <a:xfrm>
            <a:off x="838200" y="365125"/>
            <a:ext cx="10515600" cy="1120876"/>
          </a:xfrm>
        </p:spPr>
        <p:txBody>
          <a:bodyPr>
            <a:normAutofit/>
          </a:bodyPr>
          <a:lstStyle/>
          <a:p>
            <a:endParaRPr lang="cs-CZ" sz="3600" b="1" dirty="0"/>
          </a:p>
        </p:txBody>
      </p:sp>
      <p:sp>
        <p:nvSpPr>
          <p:cNvPr id="3" name="Zástupný symbol pro obsah 2">
            <a:extLst>
              <a:ext uri="{FF2B5EF4-FFF2-40B4-BE49-F238E27FC236}">
                <a16:creationId xmlns:a16="http://schemas.microsoft.com/office/drawing/2014/main" id="{77A7D332-BD03-4809-9257-92037EDFCBE9}"/>
              </a:ext>
            </a:extLst>
          </p:cNvPr>
          <p:cNvSpPr>
            <a:spLocks noGrp="1"/>
          </p:cNvSpPr>
          <p:nvPr>
            <p:ph idx="1"/>
          </p:nvPr>
        </p:nvSpPr>
        <p:spPr>
          <a:xfrm>
            <a:off x="838200" y="1308100"/>
            <a:ext cx="8826062" cy="4868863"/>
          </a:xfrm>
        </p:spPr>
        <p:txBody>
          <a:bodyPr>
            <a:normAutofit/>
          </a:bodyPr>
          <a:lstStyle/>
          <a:p>
            <a:pPr marL="0" indent="0" algn="just">
              <a:buNone/>
            </a:pPr>
            <a:endParaRPr lang="cs-CZ" sz="2600" b="1" dirty="0"/>
          </a:p>
          <a:p>
            <a:pPr marL="0" indent="0" algn="just">
              <a:buNone/>
            </a:pPr>
            <a:r>
              <a:rPr lang="cs-CZ" sz="2600" b="1" dirty="0">
                <a:solidFill>
                  <a:srgbClr val="00B050"/>
                </a:solidFill>
              </a:rPr>
              <a:t>Kde je možné projekt realizovat?</a:t>
            </a:r>
            <a:endParaRPr lang="cs-CZ" sz="1000" dirty="0"/>
          </a:p>
          <a:p>
            <a:pPr marL="0" indent="0">
              <a:lnSpc>
                <a:spcPct val="150000"/>
              </a:lnSpc>
              <a:buNone/>
            </a:pPr>
            <a:r>
              <a:rPr lang="cs-CZ" sz="2000" b="1" dirty="0"/>
              <a:t>Území CHKO Český les a zároveň území v působnosti MAS Český les.</a:t>
            </a:r>
          </a:p>
          <a:p>
            <a:pPr marL="0" indent="0">
              <a:lnSpc>
                <a:spcPct val="150000"/>
              </a:lnSpc>
              <a:buNone/>
            </a:pPr>
            <a:r>
              <a:rPr lang="cs-CZ" sz="2000" dirty="0"/>
              <a:t>Katastrální území na území CHKO Český les a zároveň na území MAS Český les zahrnuje následující katastry obcí: Babylon, Bělá nad Radbuzou, Broumov, Česká Kubice, Halže, Hora Sv. Václava, Hošťka, Hvožďany, Chodov, Chodský Újezd, Klenčí pod Čerchovem, Mnichov, Mutěnín, Nemanice, Nový Kramolín, Obora, Pec, Poběžovice, Postřekov, Přimda, Rozvadov, Rybník, Třemešné.</a:t>
            </a:r>
          </a:p>
          <a:p>
            <a:pPr algn="just"/>
            <a:endParaRPr lang="cs-CZ" dirty="0"/>
          </a:p>
          <a:p>
            <a:pPr marL="0" indent="0" algn="just">
              <a:buNone/>
            </a:pPr>
            <a:endParaRPr lang="cs-CZ" dirty="0"/>
          </a:p>
          <a:p>
            <a:pPr marL="0" indent="0" algn="just">
              <a:buNone/>
            </a:pPr>
            <a:endParaRPr lang="cs-CZ" dirty="0"/>
          </a:p>
        </p:txBody>
      </p:sp>
      <p:pic>
        <p:nvPicPr>
          <p:cNvPr id="6" name="Obrázek 5">
            <a:extLst>
              <a:ext uri="{FF2B5EF4-FFF2-40B4-BE49-F238E27FC236}">
                <a16:creationId xmlns:a16="http://schemas.microsoft.com/office/drawing/2014/main" id="{7C1EDF84-739F-4C4F-B84B-F25873BED7AD}"/>
              </a:ext>
            </a:extLst>
          </p:cNvPr>
          <p:cNvPicPr/>
          <p:nvPr/>
        </p:nvPicPr>
        <p:blipFill>
          <a:blip r:embed="rId2">
            <a:extLst>
              <a:ext uri="{28A0092B-C50C-407E-A947-70E740481C1C}">
                <a14:useLocalDpi xmlns:a14="http://schemas.microsoft.com/office/drawing/2010/main" val="0"/>
              </a:ext>
            </a:extLst>
          </a:blip>
          <a:stretch>
            <a:fillRect/>
          </a:stretch>
        </p:blipFill>
        <p:spPr>
          <a:xfrm>
            <a:off x="838200" y="365126"/>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0120113C-B8E2-4657-B179-EB1DACDACCC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68928" y="569964"/>
            <a:ext cx="1032141" cy="711200"/>
          </a:xfrm>
          <a:prstGeom prst="rect">
            <a:avLst/>
          </a:prstGeom>
          <a:noFill/>
          <a:ln>
            <a:noFill/>
          </a:ln>
        </p:spPr>
      </p:pic>
    </p:spTree>
    <p:extLst>
      <p:ext uri="{BB962C8B-B14F-4D97-AF65-F5344CB8AC3E}">
        <p14:creationId xmlns:p14="http://schemas.microsoft.com/office/powerpoint/2010/main" val="985910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FD2980-74ED-4593-91AA-5A8810545F18}"/>
              </a:ext>
            </a:extLst>
          </p:cNvPr>
          <p:cNvSpPr>
            <a:spLocks noGrp="1"/>
          </p:cNvSpPr>
          <p:nvPr>
            <p:ph type="title"/>
          </p:nvPr>
        </p:nvSpPr>
        <p:spPr>
          <a:xfrm>
            <a:off x="838200" y="365125"/>
            <a:ext cx="10515600" cy="1120876"/>
          </a:xfrm>
        </p:spPr>
        <p:txBody>
          <a:bodyPr>
            <a:normAutofit/>
          </a:bodyPr>
          <a:lstStyle/>
          <a:p>
            <a:endParaRPr lang="cs-CZ" sz="3600" b="1" dirty="0"/>
          </a:p>
        </p:txBody>
      </p:sp>
      <p:sp>
        <p:nvSpPr>
          <p:cNvPr id="3" name="Zástupný symbol pro obsah 2">
            <a:extLst>
              <a:ext uri="{FF2B5EF4-FFF2-40B4-BE49-F238E27FC236}">
                <a16:creationId xmlns:a16="http://schemas.microsoft.com/office/drawing/2014/main" id="{0E2C9FB4-89ED-4B6F-BE6A-D713FCE170F5}"/>
              </a:ext>
            </a:extLst>
          </p:cNvPr>
          <p:cNvSpPr>
            <a:spLocks noGrp="1"/>
          </p:cNvSpPr>
          <p:nvPr>
            <p:ph idx="1"/>
          </p:nvPr>
        </p:nvSpPr>
        <p:spPr>
          <a:xfrm>
            <a:off x="838200" y="1946787"/>
            <a:ext cx="10515600" cy="4230175"/>
          </a:xfrm>
        </p:spPr>
        <p:txBody>
          <a:bodyPr>
            <a:normAutofit/>
          </a:bodyPr>
          <a:lstStyle/>
          <a:p>
            <a:pPr marL="0" indent="0">
              <a:buNone/>
            </a:pPr>
            <a:r>
              <a:rPr lang="cs-CZ" sz="3200" dirty="0">
                <a:solidFill>
                  <a:srgbClr val="00B050"/>
                </a:solidFill>
              </a:rPr>
              <a:t>Povinné indikátory:</a:t>
            </a:r>
          </a:p>
          <a:p>
            <a:pPr>
              <a:buFontTx/>
              <a:buChar char="-"/>
            </a:pPr>
            <a:r>
              <a:rPr lang="cs-CZ" sz="3200" dirty="0"/>
              <a:t>46500 plocha stanovišť, která jsou podporována s cílem zlepšit jejich stav zachování - ha</a:t>
            </a:r>
          </a:p>
          <a:p>
            <a:pPr>
              <a:buFontTx/>
              <a:buChar char="-"/>
            </a:pPr>
            <a:r>
              <a:rPr lang="cs-CZ" sz="3200" dirty="0"/>
              <a:t>45415 počet lokalit, kde byly posíleny ekosystémové funkce krajiny - počet</a:t>
            </a:r>
            <a:endParaRPr lang="cs-CZ" dirty="0"/>
          </a:p>
          <a:p>
            <a:pPr marL="0" indent="0">
              <a:lnSpc>
                <a:spcPct val="110000"/>
              </a:lnSpc>
              <a:buNone/>
            </a:pPr>
            <a:r>
              <a:rPr lang="cs-CZ" sz="2400" dirty="0"/>
              <a:t>Žadatel</a:t>
            </a:r>
            <a:r>
              <a:rPr lang="cs-CZ" dirty="0"/>
              <a:t> </a:t>
            </a:r>
            <a:r>
              <a:rPr lang="cs-CZ" sz="2400" dirty="0"/>
              <a:t>je povinen vyplnit veškeré povinné indikátory nenulovou hodnotou.</a:t>
            </a:r>
          </a:p>
          <a:p>
            <a:pPr marL="0" indent="0">
              <a:lnSpc>
                <a:spcPct val="110000"/>
              </a:lnSpc>
              <a:buNone/>
            </a:pPr>
            <a:endParaRPr lang="cs-CZ" dirty="0"/>
          </a:p>
        </p:txBody>
      </p:sp>
      <p:pic>
        <p:nvPicPr>
          <p:cNvPr id="6" name="Obrázek 5">
            <a:extLst>
              <a:ext uri="{FF2B5EF4-FFF2-40B4-BE49-F238E27FC236}">
                <a16:creationId xmlns:a16="http://schemas.microsoft.com/office/drawing/2014/main" id="{B811BA53-C98B-43E4-ABB3-D385F6EC6703}"/>
              </a:ext>
            </a:extLst>
          </p:cNvPr>
          <p:cNvPicPr/>
          <p:nvPr/>
        </p:nvPicPr>
        <p:blipFill>
          <a:blip r:embed="rId2">
            <a:extLst>
              <a:ext uri="{28A0092B-C50C-407E-A947-70E740481C1C}">
                <a14:useLocalDpi xmlns:a14="http://schemas.microsoft.com/office/drawing/2010/main" val="0"/>
              </a:ext>
            </a:extLst>
          </a:blip>
          <a:stretch>
            <a:fillRect/>
          </a:stretch>
        </p:blipFill>
        <p:spPr>
          <a:xfrm>
            <a:off x="838200" y="365126"/>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06493139-71BF-4B86-A4C9-A551055157F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68928" y="569964"/>
            <a:ext cx="1032141" cy="711200"/>
          </a:xfrm>
          <a:prstGeom prst="rect">
            <a:avLst/>
          </a:prstGeom>
          <a:noFill/>
          <a:ln>
            <a:noFill/>
          </a:ln>
        </p:spPr>
      </p:pic>
    </p:spTree>
    <p:extLst>
      <p:ext uri="{BB962C8B-B14F-4D97-AF65-F5344CB8AC3E}">
        <p14:creationId xmlns:p14="http://schemas.microsoft.com/office/powerpoint/2010/main" val="3088595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B821B0-9DF5-4CF2-B3BC-FEC75ED03FC0}"/>
              </a:ext>
            </a:extLst>
          </p:cNvPr>
          <p:cNvSpPr>
            <a:spLocks noGrp="1"/>
          </p:cNvSpPr>
          <p:nvPr>
            <p:ph type="title"/>
          </p:nvPr>
        </p:nvSpPr>
        <p:spPr>
          <a:xfrm>
            <a:off x="677334" y="609600"/>
            <a:ext cx="9764524" cy="1120876"/>
          </a:xfrm>
        </p:spPr>
        <p:txBody>
          <a:bodyPr/>
          <a:lstStyle/>
          <a:p>
            <a:endParaRPr lang="cs-CZ" dirty="0"/>
          </a:p>
        </p:txBody>
      </p:sp>
      <p:sp>
        <p:nvSpPr>
          <p:cNvPr id="3" name="Zástupný obsah 2">
            <a:extLst>
              <a:ext uri="{FF2B5EF4-FFF2-40B4-BE49-F238E27FC236}">
                <a16:creationId xmlns:a16="http://schemas.microsoft.com/office/drawing/2014/main" id="{82B623B5-CE30-46BE-9129-90661E514815}"/>
              </a:ext>
            </a:extLst>
          </p:cNvPr>
          <p:cNvSpPr>
            <a:spLocks noGrp="1"/>
          </p:cNvSpPr>
          <p:nvPr>
            <p:ph idx="1"/>
          </p:nvPr>
        </p:nvSpPr>
        <p:spPr/>
        <p:txBody>
          <a:bodyPr/>
          <a:lstStyle/>
          <a:p>
            <a:pPr marL="0" indent="0">
              <a:buNone/>
            </a:pPr>
            <a:endParaRPr lang="cs-CZ" sz="2800" dirty="0"/>
          </a:p>
          <a:p>
            <a:pPr marL="0" indent="0">
              <a:buNone/>
            </a:pPr>
            <a:r>
              <a:rPr lang="cs-CZ" sz="2800" dirty="0">
                <a:solidFill>
                  <a:srgbClr val="00B050"/>
                </a:solidFill>
              </a:rPr>
              <a:t>Cílová skupina:</a:t>
            </a:r>
          </a:p>
          <a:p>
            <a:r>
              <a:rPr lang="cs-CZ" sz="2800" dirty="0"/>
              <a:t>Vlastníci a správci pozemků, organizace podílející se na ochraně přírody a krajiny, správci povodí a správci vodních toků na území MAS. </a:t>
            </a:r>
          </a:p>
          <a:p>
            <a:pPr marL="0" indent="0">
              <a:buNone/>
            </a:pPr>
            <a:endParaRPr lang="cs-CZ" dirty="0"/>
          </a:p>
        </p:txBody>
      </p:sp>
      <p:pic>
        <p:nvPicPr>
          <p:cNvPr id="6" name="Obrázek 5">
            <a:extLst>
              <a:ext uri="{FF2B5EF4-FFF2-40B4-BE49-F238E27FC236}">
                <a16:creationId xmlns:a16="http://schemas.microsoft.com/office/drawing/2014/main" id="{C316E45A-407F-43DA-AB1E-ED1E416CB35B}"/>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600"/>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CA18103F-4892-4D6C-8DA9-71E4EEB027C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816644" y="814438"/>
            <a:ext cx="1032141" cy="711200"/>
          </a:xfrm>
          <a:prstGeom prst="rect">
            <a:avLst/>
          </a:prstGeom>
          <a:noFill/>
          <a:ln>
            <a:noFill/>
          </a:ln>
        </p:spPr>
      </p:pic>
    </p:spTree>
    <p:extLst>
      <p:ext uri="{BB962C8B-B14F-4D97-AF65-F5344CB8AC3E}">
        <p14:creationId xmlns:p14="http://schemas.microsoft.com/office/powerpoint/2010/main" val="678140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DE1313-6662-4ACB-8A54-52B5487F2216}"/>
              </a:ext>
            </a:extLst>
          </p:cNvPr>
          <p:cNvSpPr>
            <a:spLocks noGrp="1"/>
          </p:cNvSpPr>
          <p:nvPr>
            <p:ph type="title"/>
          </p:nvPr>
        </p:nvSpPr>
        <p:spPr>
          <a:xfrm>
            <a:off x="677334" y="609600"/>
            <a:ext cx="9617040" cy="1120876"/>
          </a:xfrm>
        </p:spPr>
        <p:txBody>
          <a:bodyPr/>
          <a:lstStyle/>
          <a:p>
            <a:endParaRPr lang="cs-CZ" dirty="0"/>
          </a:p>
        </p:txBody>
      </p:sp>
      <p:sp>
        <p:nvSpPr>
          <p:cNvPr id="3" name="Zástupný obsah 2">
            <a:extLst>
              <a:ext uri="{FF2B5EF4-FFF2-40B4-BE49-F238E27FC236}">
                <a16:creationId xmlns:a16="http://schemas.microsoft.com/office/drawing/2014/main" id="{A6168913-83A0-4925-82DC-62D3C45A1702}"/>
              </a:ext>
            </a:extLst>
          </p:cNvPr>
          <p:cNvSpPr>
            <a:spLocks noGrp="1"/>
          </p:cNvSpPr>
          <p:nvPr>
            <p:ph idx="1"/>
          </p:nvPr>
        </p:nvSpPr>
        <p:spPr>
          <a:xfrm>
            <a:off x="677333" y="1799303"/>
            <a:ext cx="9617039" cy="4847303"/>
          </a:xfrm>
        </p:spPr>
        <p:txBody>
          <a:bodyPr>
            <a:normAutofit/>
          </a:bodyPr>
          <a:lstStyle/>
          <a:p>
            <a:pPr marL="0" indent="0">
              <a:buNone/>
            </a:pPr>
            <a:r>
              <a:rPr lang="cs-CZ" b="1" dirty="0">
                <a:solidFill>
                  <a:srgbClr val="00B050"/>
                </a:solidFill>
              </a:rPr>
              <a:t>Kritéria pro hodnocení formálních náležitostí žádostí:</a:t>
            </a:r>
          </a:p>
          <a:p>
            <a:pPr>
              <a:buFont typeface="+mj-lt"/>
              <a:buAutoNum type="arabicPeriod"/>
            </a:pPr>
            <a:r>
              <a:rPr lang="cs-CZ" dirty="0"/>
              <a:t>Soulad žádosti s programem OPŽP 2014+ a příslušnými SC / podporovanými aktivitami uvedenými v Pravidlech pro žadatele a příjemce podpory v OPŽP 2014–2020.</a:t>
            </a:r>
          </a:p>
          <a:p>
            <a:pPr>
              <a:buFont typeface="+mj-lt"/>
              <a:buAutoNum type="arabicPeriod"/>
            </a:pPr>
            <a:r>
              <a:rPr lang="cs-CZ" dirty="0"/>
              <a:t>Minimální způsobilé přímé realizační výdaje na projekt.</a:t>
            </a:r>
          </a:p>
          <a:p>
            <a:pPr>
              <a:buFont typeface="+mj-lt"/>
              <a:buAutoNum type="arabicPeriod"/>
            </a:pPr>
            <a:r>
              <a:rPr lang="cs-CZ" dirty="0"/>
              <a:t>Oprávněnost žadatele uvedeného u příslušného SC / u podporované aktivity.</a:t>
            </a:r>
          </a:p>
          <a:p>
            <a:pPr>
              <a:buFont typeface="+mj-lt"/>
              <a:buAutoNum type="arabicPeriod"/>
            </a:pPr>
            <a:r>
              <a:rPr lang="cs-CZ" dirty="0"/>
              <a:t>Vyplněné údaje o veřejné podpoře (je-li relevantní).</a:t>
            </a:r>
          </a:p>
          <a:p>
            <a:pPr>
              <a:buFont typeface="+mj-lt"/>
              <a:buAutoNum type="arabicPeriod"/>
            </a:pPr>
            <a:r>
              <a:rPr lang="cs-CZ" dirty="0"/>
              <a:t>Dostatečnost popisu na záložce Popis projektu.</a:t>
            </a:r>
          </a:p>
          <a:p>
            <a:pPr>
              <a:buFont typeface="+mj-lt"/>
              <a:buAutoNum type="arabicPeriod"/>
            </a:pPr>
            <a:r>
              <a:rPr lang="cs-CZ" dirty="0"/>
              <a:t>Správnost určení specifického cíle projektu.</a:t>
            </a:r>
          </a:p>
          <a:p>
            <a:pPr>
              <a:buFont typeface="+mj-lt"/>
              <a:buAutoNum type="arabicPeriod"/>
            </a:pPr>
            <a:r>
              <a:rPr lang="cs-CZ" dirty="0"/>
              <a:t>Vyplnění indikátorů projektu.</a:t>
            </a:r>
          </a:p>
          <a:p>
            <a:pPr>
              <a:buFont typeface="+mj-lt"/>
              <a:buAutoNum type="arabicPeriod"/>
            </a:pPr>
            <a:r>
              <a:rPr lang="cs-CZ" dirty="0"/>
              <a:t>Správnost vyplnění obrazovky Horizontální principy.</a:t>
            </a:r>
          </a:p>
          <a:p>
            <a:pPr>
              <a:buFont typeface="+mj-lt"/>
              <a:buAutoNum type="arabicPeriod"/>
            </a:pPr>
            <a:r>
              <a:rPr lang="cs-CZ" dirty="0"/>
              <a:t>Správnost vyplnění umístění projektu.</a:t>
            </a:r>
          </a:p>
          <a:p>
            <a:pPr>
              <a:buFont typeface="+mj-lt"/>
              <a:buAutoNum type="arabicPeriod"/>
            </a:pPr>
            <a:r>
              <a:rPr lang="cs-CZ" dirty="0"/>
              <a:t>Harmonogram projektu musí být v souladu s předloženými podklady k žádosti.</a:t>
            </a:r>
          </a:p>
          <a:p>
            <a:pPr>
              <a:buFontTx/>
              <a:buChar char="-"/>
            </a:pPr>
            <a:endParaRPr lang="cs-CZ" dirty="0"/>
          </a:p>
        </p:txBody>
      </p:sp>
      <p:pic>
        <p:nvPicPr>
          <p:cNvPr id="7" name="Obrázek 6">
            <a:extLst>
              <a:ext uri="{FF2B5EF4-FFF2-40B4-BE49-F238E27FC236}">
                <a16:creationId xmlns:a16="http://schemas.microsoft.com/office/drawing/2014/main" id="{F722C54C-49F4-43AB-A429-1DEA57CE0E66}"/>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600"/>
            <a:ext cx="6410141" cy="1120876"/>
          </a:xfrm>
          <a:prstGeom prst="rect">
            <a:avLst/>
          </a:prstGeom>
        </p:spPr>
      </p:pic>
      <p:pic>
        <p:nvPicPr>
          <p:cNvPr id="8" name="Obrázek 7" descr="C:\Users\Monika\Desktop\WEB MAS\LOGO MAS.png">
            <a:extLst>
              <a:ext uri="{FF2B5EF4-FFF2-40B4-BE49-F238E27FC236}">
                <a16:creationId xmlns:a16="http://schemas.microsoft.com/office/drawing/2014/main" id="{0AE0A560-A08D-4EC4-9110-D9D144EF615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816644" y="814438"/>
            <a:ext cx="1032141" cy="711200"/>
          </a:xfrm>
          <a:prstGeom prst="rect">
            <a:avLst/>
          </a:prstGeom>
          <a:noFill/>
          <a:ln>
            <a:noFill/>
          </a:ln>
        </p:spPr>
      </p:pic>
    </p:spTree>
    <p:extLst>
      <p:ext uri="{BB962C8B-B14F-4D97-AF65-F5344CB8AC3E}">
        <p14:creationId xmlns:p14="http://schemas.microsoft.com/office/powerpoint/2010/main" val="2007026975"/>
      </p:ext>
    </p:extLst>
  </p:cSld>
  <p:clrMapOvr>
    <a:masterClrMapping/>
  </p:clrMapOvr>
</p:sld>
</file>

<file path=ppt/theme/theme1.xml><?xml version="1.0" encoding="utf-8"?>
<a:theme xmlns:a="http://schemas.openxmlformats.org/drawingml/2006/main" name="Fazeta">
  <a:themeElements>
    <a:clrScheme name="Faz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z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z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4622</TotalTime>
  <Words>4796</Words>
  <Application>Microsoft Office PowerPoint</Application>
  <PresentationFormat>Širokoúhlá obrazovka</PresentationFormat>
  <Paragraphs>275</Paragraphs>
  <Slides>35</Slides>
  <Notes>4</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35</vt:i4>
      </vt:variant>
    </vt:vector>
  </HeadingPairs>
  <TitlesOfParts>
    <vt:vector size="41" baseType="lpstr">
      <vt:lpstr>Arial</vt:lpstr>
      <vt:lpstr>Calibri</vt:lpstr>
      <vt:lpstr>Trebuchet MS</vt:lpstr>
      <vt:lpstr>Wingdings</vt:lpstr>
      <vt:lpstr>Wingdings 3</vt:lpstr>
      <vt:lpstr>Fazeta</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pocitac</dc:creator>
  <cp:lastModifiedBy>MAS ČL</cp:lastModifiedBy>
  <cp:revision>205</cp:revision>
  <dcterms:created xsi:type="dcterms:W3CDTF">2018-06-07T09:33:07Z</dcterms:created>
  <dcterms:modified xsi:type="dcterms:W3CDTF">2019-10-24T08:37:08Z</dcterms:modified>
</cp:coreProperties>
</file>