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handoutMasterIdLst>
    <p:handoutMasterId r:id="rId28"/>
  </p:handoutMasterIdLst>
  <p:sldIdLst>
    <p:sldId id="257" r:id="rId2"/>
    <p:sldId id="349" r:id="rId3"/>
    <p:sldId id="348" r:id="rId4"/>
    <p:sldId id="258" r:id="rId5"/>
    <p:sldId id="333" r:id="rId6"/>
    <p:sldId id="263" r:id="rId7"/>
    <p:sldId id="280" r:id="rId8"/>
    <p:sldId id="331" r:id="rId9"/>
    <p:sldId id="334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279" r:id="rId19"/>
    <p:sldId id="345" r:id="rId20"/>
    <p:sldId id="306" r:id="rId21"/>
    <p:sldId id="265" r:id="rId22"/>
    <p:sldId id="266" r:id="rId23"/>
    <p:sldId id="281" r:id="rId24"/>
    <p:sldId id="282" r:id="rId25"/>
    <p:sldId id="256" r:id="rId26"/>
  </p:sldIdLst>
  <p:sldSz cx="12192000" cy="6858000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102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-12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D7D52AF5-747F-4706-8FFD-D50B63EEC6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A43DD938-FDB9-4E54-97EF-DF2F999825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C2A4A-3517-48E7-9981-7A61C2108C0C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87F0563-779F-4149-ABEB-A8BC267488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4782C1A8-729C-4852-85A4-6A3583AFF9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BCD1A-6FC8-429D-AB5F-7E4FDE9601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58675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B59F8-47A2-49DF-B987-87E91BE552AA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6A647-A97E-439E-991C-B5E3F76CCE2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57776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2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38914" name="obrázek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5322" y="0"/>
            <a:ext cx="4219575" cy="695325"/>
          </a:xfrm>
          <a:prstGeom prst="rect">
            <a:avLst/>
          </a:prstGeom>
          <a:noFill/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xmlns="" xmlns:lc="http://schemas.openxmlformats.org/drawingml/2006/lockedCanvas" id="{6408C328-B365-4DAF-B5DC-B76D1B13EB2F}"/>
              </a:ext>
            </a:extLst>
          </p:cNvPr>
          <p:cNvPicPr/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 xmlns:pic="http://schemas.openxmlformats.org/drawingml/2006/picture" xmlns:lc="http://schemas.openxmlformats.org/drawingml/2006/lockedCanvas">
                  <a14:imgLayer r:embed="rId4">
                    <a14:imgEffect>
                      <a14:sharpenSoften amount="-3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899373" y="172278"/>
            <a:ext cx="870244" cy="524798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outerShdw blurRad="139700" dist="25400" dir="5400000" algn="ctr" rotWithShape="0">
              <a:schemeClr val="tx1"/>
            </a:outerShdw>
            <a:reflection endPos="0" dir="5400000" sy="-100000" algn="bl" rotWithShape="0"/>
            <a:softEdge rad="0"/>
          </a:effectLst>
        </p:spPr>
      </p:pic>
      <p:sp>
        <p:nvSpPr>
          <p:cNvPr id="38915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2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04F2F-A492-49A5-A3B5-8C4FB75DEE40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971FC-DD08-4823-BC7D-02FFD5FF1340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39938" name="obrázek 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6626" y="0"/>
            <a:ext cx="4219575" cy="695325"/>
          </a:xfrm>
          <a:prstGeom prst="rect">
            <a:avLst/>
          </a:prstGeom>
          <a:noFill/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xmlns="" xmlns:lc="http://schemas.openxmlformats.org/drawingml/2006/lockedCanvas" id="{6408C328-B365-4DAF-B5DC-B76D1B13EB2F}"/>
              </a:ext>
            </a:extLst>
          </p:cNvPr>
          <p:cNvPicPr/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 xmlns="" xmlns:pic="http://schemas.openxmlformats.org/drawingml/2006/picture" xmlns:lc="http://schemas.openxmlformats.org/drawingml/2006/lockedCanvas">
                  <a14:imgLayer r:embed="rId15">
                    <a14:imgEffect>
                      <a14:sharpenSoften amount="-3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872869" y="172278"/>
            <a:ext cx="870244" cy="524798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outerShdw blurRad="139700" dist="25400" dir="5400000" algn="ctr" rotWithShape="0">
              <a:schemeClr val="tx1"/>
            </a:outerShdw>
            <a:reflection endPos="0" dir="5400000" sy="-100000" algn="bl" rotWithShape="0"/>
            <a:softEdge rad="0"/>
          </a:effectLst>
        </p:spPr>
      </p:pic>
      <p:sp>
        <p:nvSpPr>
          <p:cNvPr id="39939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ceskyles.cz/strategie-2014-2020/irop/vyzvy-mas/18-vyzva/" TargetMode="External"/><Relationship Id="rId2" Type="http://schemas.openxmlformats.org/officeDocument/2006/relationships/hyperlink" Target="https://www.irop.mmr.cz/cs/Vyzvy/Seznam/Vyzva-c-69-Integrovany-zachranny-system-integrovan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943680"/>
            <a:ext cx="9144000" cy="2387600"/>
          </a:xfrm>
        </p:spPr>
        <p:txBody>
          <a:bodyPr>
            <a:normAutofit/>
          </a:bodyPr>
          <a:lstStyle/>
          <a:p>
            <a:r>
              <a:rPr lang="cs-CZ" sz="5400" b="1" dirty="0"/>
              <a:t>Seminář pro žadatele v rámci realizace SCLLD MAS Český les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63189" y="4453851"/>
            <a:ext cx="9144000" cy="688608"/>
          </a:xfrm>
        </p:spPr>
        <p:txBody>
          <a:bodyPr>
            <a:normAutofit fontScale="92500"/>
          </a:bodyPr>
          <a:lstStyle/>
          <a:p>
            <a:r>
              <a:rPr lang="cs-CZ" sz="3600" b="1" dirty="0"/>
              <a:t>Integrovaný regionální operační program (IROP)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689188" y="1339400"/>
            <a:ext cx="8813623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/>
              <a:t>Název projektu: </a:t>
            </a:r>
            <a:r>
              <a:rPr lang="cs-CZ" dirty="0"/>
              <a:t>Režijní výdaje II MAS Český les, z. s.</a:t>
            </a:r>
            <a:endParaRPr lang="cs-CZ" sz="1600" dirty="0"/>
          </a:p>
          <a:p>
            <a:pPr algn="ctr"/>
            <a:r>
              <a:rPr lang="cs-CZ" sz="1600" b="1" dirty="0"/>
              <a:t>Registrační číslo projektu: </a:t>
            </a:r>
            <a:r>
              <a:rPr lang="cs-CZ" sz="1600" dirty="0"/>
              <a:t>CZ.06.4.59/0.0/0.0/15_003/0011553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915639" y="5470791"/>
            <a:ext cx="441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13. 6. 2019 – Domažlice</a:t>
            </a:r>
          </a:p>
        </p:txBody>
      </p:sp>
    </p:spTree>
    <p:extLst>
      <p:ext uri="{BB962C8B-B14F-4D97-AF65-F5344CB8AC3E}">
        <p14:creationId xmlns:p14="http://schemas.microsoft.com/office/powerpoint/2010/main" xmlns="" val="966989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Technika </a:t>
            </a:r>
            <a:r>
              <a:rPr lang="cs-CZ" b="1" dirty="0"/>
              <a:t>IZS</a:t>
            </a:r>
            <a:br>
              <a:rPr lang="cs-CZ" b="1" dirty="0"/>
            </a:br>
            <a:r>
              <a:rPr lang="cs-CZ" sz="2000" b="1" dirty="0">
                <a:solidFill>
                  <a:srgbClr val="FF0000"/>
                </a:solidFill>
              </a:rPr>
              <a:t>Podporované aktivity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1020725" y="1455909"/>
            <a:ext cx="1055813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 smtClean="0"/>
          </a:p>
          <a:p>
            <a:r>
              <a:rPr lang="cs-CZ" sz="3200" b="1" u="sng" dirty="0" smtClean="0"/>
              <a:t>Hlavní </a:t>
            </a:r>
            <a:r>
              <a:rPr lang="cs-CZ" sz="3200" b="1" u="sng" dirty="0"/>
              <a:t>aktivita</a:t>
            </a:r>
            <a:r>
              <a:rPr lang="cs-CZ" sz="3200" b="1" dirty="0"/>
              <a:t> </a:t>
            </a:r>
            <a:r>
              <a:rPr lang="cs-CZ" dirty="0"/>
              <a:t>–</a:t>
            </a:r>
            <a:r>
              <a:rPr lang="cs-CZ" sz="3200" b="1" dirty="0"/>
              <a:t> </a:t>
            </a:r>
            <a:r>
              <a:rPr lang="cs-CZ" i="1" dirty="0"/>
              <a:t>(min. 85 % z celkových způsobilých výdajů</a:t>
            </a:r>
            <a:r>
              <a:rPr lang="cs-CZ" i="1" u="sng" dirty="0"/>
              <a:t>)</a:t>
            </a:r>
          </a:p>
          <a:p>
            <a:endParaRPr lang="cs-CZ" sz="2000" b="1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>
                <a:latin typeface="Myriad Pro"/>
              </a:rPr>
              <a:t>Pořízení specializované techniky a věcných prostředků pro odstraňování důsledků </a:t>
            </a:r>
            <a:r>
              <a:rPr lang="cs-CZ" sz="2000" b="1" dirty="0">
                <a:latin typeface="Myriad Pro"/>
              </a:rPr>
              <a:t>nadprůměrných sněhových srážek a masivních námraz</a:t>
            </a:r>
            <a:r>
              <a:rPr lang="cs-CZ" sz="2000" dirty="0">
                <a:latin typeface="Myriad Pro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>
                <a:latin typeface="Myriad Pro"/>
              </a:rPr>
              <a:t>Pořízení specializované techniky a věcných prostředků pro výkon činností spojených s </a:t>
            </a:r>
            <a:r>
              <a:rPr lang="cs-CZ" sz="2000" b="1" dirty="0">
                <a:latin typeface="Myriad Pro"/>
              </a:rPr>
              <a:t>orkány a větrnými smrštěmi</a:t>
            </a:r>
            <a:r>
              <a:rPr lang="cs-CZ" sz="2000" dirty="0">
                <a:latin typeface="Myriad Pro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>
                <a:latin typeface="Myriad Pro"/>
              </a:rPr>
              <a:t>Pořízení specializované techniky a věcných prostředků pro výkon činností spojených s </a:t>
            </a:r>
            <a:r>
              <a:rPr lang="cs-CZ" sz="2000" b="1" dirty="0">
                <a:latin typeface="Myriad Pro"/>
              </a:rPr>
              <a:t>extrémním suchem</a:t>
            </a:r>
            <a:r>
              <a:rPr lang="cs-CZ" sz="2000" dirty="0">
                <a:latin typeface="Myriad Pro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>
                <a:latin typeface="Myriad Pro"/>
              </a:rPr>
              <a:t>Pořízení specializované techniky a věcných prostředků pro výkon činností v souvislosti s </a:t>
            </a:r>
            <a:r>
              <a:rPr lang="cs-CZ" sz="2000" b="1" dirty="0">
                <a:latin typeface="Myriad Pro"/>
              </a:rPr>
              <a:t>haváriemi spojenými s únikem nebezpečných látek</a:t>
            </a:r>
            <a:r>
              <a:rPr lang="cs-CZ" sz="2000" dirty="0">
                <a:latin typeface="Myriad Pro"/>
              </a:rPr>
              <a:t>.</a:t>
            </a:r>
          </a:p>
        </p:txBody>
      </p:sp>
      <p:sp>
        <p:nvSpPr>
          <p:cNvPr id="6" name="Zaoblený obdélník 8">
            <a:extLst>
              <a:ext uri="{FF2B5EF4-FFF2-40B4-BE49-F238E27FC236}">
                <a16:creationId xmlns:a16="http://schemas.microsoft.com/office/drawing/2014/main" xmlns="" id="{87E4B249-CAE4-41A2-8CCD-4CBA4C0D833A}"/>
              </a:ext>
            </a:extLst>
          </p:cNvPr>
          <p:cNvSpPr/>
          <p:nvPr/>
        </p:nvSpPr>
        <p:spPr>
          <a:xfrm>
            <a:off x="1382232" y="5092996"/>
            <a:ext cx="5699052" cy="1020726"/>
          </a:xfrm>
          <a:prstGeom prst="roundRect">
            <a:avLst>
              <a:gd name="adj" fmla="val 14383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b="1" dirty="0">
                <a:solidFill>
                  <a:schemeClr val="tx1"/>
                </a:solidFill>
              </a:rPr>
              <a:t>Pořízení specializované techniky a věcných prostředků na aktivity v jiné vazbě než uvedená rizika a změny klimatu není podporováno, např. ve vazbě na povodně.</a:t>
            </a:r>
          </a:p>
        </p:txBody>
      </p:sp>
    </p:spTree>
    <p:extLst>
      <p:ext uri="{BB962C8B-B14F-4D97-AF65-F5344CB8AC3E}">
        <p14:creationId xmlns:p14="http://schemas.microsoft.com/office/powerpoint/2010/main" xmlns="" val="4116097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Technika </a:t>
            </a:r>
            <a:r>
              <a:rPr lang="cs-CZ" b="1" dirty="0"/>
              <a:t>IZS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2000" b="1" dirty="0">
                <a:solidFill>
                  <a:srgbClr val="FF0000"/>
                </a:solidFill>
              </a:rPr>
              <a:t>Podporované aktivity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411877" y="1027906"/>
            <a:ext cx="111003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cs-CZ" b="1" u="sng" dirty="0"/>
          </a:p>
          <a:p>
            <a:endParaRPr lang="cs-CZ" b="1" u="sng" dirty="0"/>
          </a:p>
          <a:p>
            <a:endParaRPr lang="cs-CZ" b="1" u="sng" dirty="0"/>
          </a:p>
          <a:p>
            <a:r>
              <a:rPr lang="cs-CZ" sz="3200" b="1" u="sng" dirty="0"/>
              <a:t>Vedlejší aktivita </a:t>
            </a:r>
            <a:r>
              <a:rPr lang="cs-CZ" u="sng" dirty="0"/>
              <a:t>–  </a:t>
            </a:r>
            <a:r>
              <a:rPr lang="cs-CZ" i="1" u="sng" dirty="0"/>
              <a:t>(max. do 15 % z celkových způsobilých výdajů)</a:t>
            </a:r>
          </a:p>
          <a:p>
            <a:endParaRPr lang="cs-CZ" b="1" u="sng" dirty="0"/>
          </a:p>
          <a:p>
            <a:endParaRPr lang="cs-CZ" b="1" u="sng" dirty="0"/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sz="2800" dirty="0"/>
              <a:t>Pořízení studie proveditelnosti nebo jejich částí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sz="2800" dirty="0"/>
              <a:t>Výdaje na zpracování zadávacích podmínek k zakázkám a na organizaci výběrových řízení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sz="2800" dirty="0"/>
              <a:t>Povinná publicita projektu</a:t>
            </a:r>
          </a:p>
          <a:p>
            <a:endParaRPr lang="cs-CZ" dirty="0"/>
          </a:p>
          <a:p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11503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Technika </a:t>
            </a:r>
            <a:r>
              <a:rPr lang="cs-CZ" b="1" dirty="0"/>
              <a:t>IZS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2000" b="1" dirty="0">
                <a:solidFill>
                  <a:srgbClr val="FF0000"/>
                </a:solidFill>
              </a:rPr>
              <a:t>Způsobilé výdaje – Hlavní aktivita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6" name="Zaoblený obdélník 2">
            <a:extLst>
              <a:ext uri="{FF2B5EF4-FFF2-40B4-BE49-F238E27FC236}">
                <a16:creationId xmlns:a16="http://schemas.microsoft.com/office/drawing/2014/main" xmlns="" id="{BF5B318C-AA4E-4A0F-A629-CB00CC4399D1}"/>
              </a:ext>
            </a:extLst>
          </p:cNvPr>
          <p:cNvSpPr/>
          <p:nvPr/>
        </p:nvSpPr>
        <p:spPr>
          <a:xfrm>
            <a:off x="1360211" y="1884096"/>
            <a:ext cx="9471578" cy="3519376"/>
          </a:xfrm>
          <a:prstGeom prst="roundRect">
            <a:avLst>
              <a:gd name="adj" fmla="val 41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2400" dirty="0">
                <a:solidFill>
                  <a:schemeClr val="tx1"/>
                </a:solidFill>
                <a:latin typeface="Myriad Pro"/>
              </a:rPr>
              <a:t>Podporovaná technika a věcné vybavení </a:t>
            </a:r>
            <a:r>
              <a:rPr lang="cs-CZ" sz="2400" b="1" u="sng" dirty="0">
                <a:solidFill>
                  <a:schemeClr val="tx1"/>
                </a:solidFill>
                <a:latin typeface="Myriad Pro"/>
              </a:rPr>
              <a:t>vychází z normativů vybavení</a:t>
            </a:r>
            <a:r>
              <a:rPr lang="cs-CZ" sz="2400" b="1" dirty="0">
                <a:solidFill>
                  <a:schemeClr val="tx1"/>
                </a:solidFill>
                <a:latin typeface="Myriad Pro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Myriad Pro"/>
              </a:rPr>
              <a:t>uvedených v dokumentech „</a:t>
            </a:r>
            <a:r>
              <a:rPr lang="cs-CZ" sz="2400" b="1" dirty="0">
                <a:solidFill>
                  <a:schemeClr val="tx1"/>
                </a:solidFill>
                <a:latin typeface="Myriad Pro"/>
              </a:rPr>
              <a:t>Zajištění odolnosti a vybavenosti základních složek integrovaného záchranného  systému  - Policie ČR a Hasičského záchranného sboru ČR (včetně JSDH) v území, s důrazem na přizpůsobení se změnám klimatu a novým rizikům v období 2014 -2020</a:t>
            </a:r>
            <a:r>
              <a:rPr lang="cs-CZ" sz="2400" dirty="0">
                <a:solidFill>
                  <a:schemeClr val="tx1"/>
                </a:solidFill>
                <a:latin typeface="Myriad Pro"/>
              </a:rPr>
              <a:t>“ (dále jen „Zajištění odolnosti – PČR a HZS ČR“), respektive </a:t>
            </a:r>
            <a:r>
              <a:rPr lang="cs-CZ" sz="2400" b="1" dirty="0">
                <a:solidFill>
                  <a:schemeClr val="tx1"/>
                </a:solidFill>
                <a:latin typeface="Myriad Pro"/>
              </a:rPr>
              <a:t>Zajištění odolnosti – krajských zdravotnických záchranných služeb</a:t>
            </a:r>
            <a:r>
              <a:rPr lang="cs-CZ" sz="2400" dirty="0">
                <a:solidFill>
                  <a:schemeClr val="tx1"/>
                </a:solidFill>
                <a:latin typeface="Myriad Pro"/>
              </a:rPr>
              <a:t>. Dokumenty jsou přílohou specifických pravidel  č.  9 a 10.</a:t>
            </a:r>
          </a:p>
        </p:txBody>
      </p:sp>
    </p:spTree>
    <p:extLst>
      <p:ext uri="{BB962C8B-B14F-4D97-AF65-F5344CB8AC3E}">
        <p14:creationId xmlns:p14="http://schemas.microsoft.com/office/powerpoint/2010/main" xmlns="" val="2537285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Technika </a:t>
            </a:r>
            <a:r>
              <a:rPr lang="cs-CZ" b="1" dirty="0"/>
              <a:t>IZS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2000" b="1" dirty="0">
                <a:solidFill>
                  <a:srgbClr val="FF0000"/>
                </a:solidFill>
              </a:rPr>
              <a:t>Způsobilé výdaje – Hlavní aktivita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678712" y="1440336"/>
            <a:ext cx="108345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b="1" dirty="0" smtClean="0"/>
          </a:p>
          <a:p>
            <a:r>
              <a:rPr lang="cs-CZ" sz="2800" b="1" dirty="0" smtClean="0"/>
              <a:t>Způsobilé </a:t>
            </a:r>
            <a:r>
              <a:rPr lang="cs-CZ" sz="2800" b="1" dirty="0"/>
              <a:t>výdaje pro hlavní aktivitu projektu:</a:t>
            </a:r>
          </a:p>
          <a:p>
            <a:pPr lvl="0"/>
            <a:endParaRPr lang="cs-CZ" sz="1600" b="1" u="sng" dirty="0">
              <a:latin typeface="Myriad Pro"/>
            </a:endParaRPr>
          </a:p>
          <a:p>
            <a:pPr lvl="0"/>
            <a:r>
              <a:rPr lang="cs-CZ" sz="2000" b="1" u="sng" dirty="0">
                <a:latin typeface="Myriad Pro"/>
              </a:rPr>
              <a:t>Pořízení majetku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dle normativů vybavení (viz kapitola 3.1.6 Způsobilé výdaje Specifických pravidel výzvy)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C946F90C-F140-4C65-A52F-2A3E1CB72F7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8972" y="3242578"/>
            <a:ext cx="4034828" cy="2737545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C2553B71-0D9F-4BD0-962B-7CFC71B77490}"/>
              </a:ext>
            </a:extLst>
          </p:cNvPr>
          <p:cNvSpPr txBox="1"/>
          <p:nvPr/>
        </p:nvSpPr>
        <p:spPr>
          <a:xfrm>
            <a:off x="678712" y="3101272"/>
            <a:ext cx="64807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Maximálním množstvím, které lze žádat na jednotku sboru dobrovolných hasičů je </a:t>
            </a:r>
            <a:r>
              <a:rPr lang="cs-CZ" sz="2000" b="1" dirty="0"/>
              <a:t>vždy jeden set</a:t>
            </a:r>
            <a:r>
              <a:rPr lang="cs-CZ" sz="2000" dirty="0"/>
              <a:t> příslušné techniky/věcného prostředku.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Není možné</a:t>
            </a:r>
            <a:r>
              <a:rPr lang="cs-CZ" sz="2000" dirty="0"/>
              <a:t> pro jeden organizační článek/stanici/služebnu/jednotku SDH </a:t>
            </a:r>
            <a:r>
              <a:rPr lang="cs-CZ" sz="2000" b="1" dirty="0"/>
              <a:t>pořídit totožnou techniku/věcné vybavení</a:t>
            </a:r>
            <a:r>
              <a:rPr lang="cs-CZ" sz="2000" dirty="0"/>
              <a:t>, které jsou uvedeny v několika normativech vybavení.</a:t>
            </a:r>
          </a:p>
          <a:p>
            <a:endParaRPr lang="cs-CZ" dirty="0"/>
          </a:p>
        </p:txBody>
      </p:sp>
      <p:sp>
        <p:nvSpPr>
          <p:cNvPr id="11" name="Zaoblený obdélník 8">
            <a:extLst>
              <a:ext uri="{FF2B5EF4-FFF2-40B4-BE49-F238E27FC236}">
                <a16:creationId xmlns:a16="http://schemas.microsoft.com/office/drawing/2014/main" xmlns="" id="{5B325FA8-1F2B-479B-8C0E-2DD71D51A52B}"/>
              </a:ext>
            </a:extLst>
          </p:cNvPr>
          <p:cNvSpPr/>
          <p:nvPr/>
        </p:nvSpPr>
        <p:spPr>
          <a:xfrm>
            <a:off x="1808128" y="6046811"/>
            <a:ext cx="8575744" cy="573334"/>
          </a:xfrm>
          <a:prstGeom prst="roundRect">
            <a:avLst>
              <a:gd name="adj" fmla="val 14383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>
                <a:solidFill>
                  <a:schemeClr val="tx1"/>
                </a:solidFill>
                <a:latin typeface="Myriad Pro"/>
              </a:rPr>
              <a:t>Pořízený majetek podléhá kontrole a při nákupu vybavení důrazně upozorňujeme příjemce, že je potřeba </a:t>
            </a:r>
            <a:r>
              <a:rPr lang="cs-CZ" sz="1400" b="1" dirty="0">
                <a:solidFill>
                  <a:schemeClr val="tx1"/>
                </a:solidFill>
                <a:latin typeface="Myriad Pro"/>
              </a:rPr>
              <a:t>udržet výstupy z projektu po celou dobu udržitelnosti</a:t>
            </a:r>
            <a:r>
              <a:rPr lang="cs-CZ" sz="1400" dirty="0">
                <a:solidFill>
                  <a:schemeClr val="tx1"/>
                </a:solidFill>
                <a:latin typeface="Myriad Pro"/>
              </a:rPr>
              <a:t> a evidovat je.</a:t>
            </a:r>
          </a:p>
        </p:txBody>
      </p:sp>
    </p:spTree>
    <p:extLst>
      <p:ext uri="{BB962C8B-B14F-4D97-AF65-F5344CB8AC3E}">
        <p14:creationId xmlns:p14="http://schemas.microsoft.com/office/powerpoint/2010/main" xmlns="" val="966458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Technika </a:t>
            </a:r>
            <a:r>
              <a:rPr lang="cs-CZ" b="1" dirty="0"/>
              <a:t>IZS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2000" b="1" dirty="0">
                <a:solidFill>
                  <a:srgbClr val="FF0000"/>
                </a:solidFill>
              </a:rPr>
              <a:t>Způsobilé výdaje – Vedlejší aktivita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678712" y="1440336"/>
            <a:ext cx="108345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b="1" dirty="0" smtClean="0"/>
          </a:p>
          <a:p>
            <a:r>
              <a:rPr lang="cs-CZ" sz="2800" b="1" dirty="0" smtClean="0"/>
              <a:t>Způsobilé </a:t>
            </a:r>
            <a:r>
              <a:rPr lang="cs-CZ" sz="2800" b="1" dirty="0"/>
              <a:t>výdaje pro vedlejší aktivitu projektu:</a:t>
            </a:r>
          </a:p>
          <a:p>
            <a:pPr lvl="0"/>
            <a:endParaRPr lang="cs-CZ" sz="16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výdaje na zpracování Studie proveditelnosti nebo její části,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výdaje na zpracování zadávacích podmínek k zakázkám a na organizaci výběrových a zadávacích zařízení,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výdaje na povinnou publicitu.</a:t>
            </a:r>
          </a:p>
          <a:p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400" b="1" dirty="0"/>
              <a:t>NEZPŮSOBILÉ VÝDAJE (příklady, více viz Specifická pravidla výzvy)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výdaje na vedlejší aktivity projektu nad 15 % celkových způsobilých výdajů,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provozní a režijní náklady,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výdaje na nákup nemovitosti,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náklady na mzdy, platy, náhrady mezd a platů, ostatní osobní náklady.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8304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83644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Technika </a:t>
            </a:r>
            <a:r>
              <a:rPr lang="cs-CZ" b="1" dirty="0"/>
              <a:t>IZS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2000" b="1" dirty="0">
                <a:solidFill>
                  <a:srgbClr val="FF0000"/>
                </a:solidFill>
              </a:rPr>
              <a:t>Příjmy projektu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838200" y="1884096"/>
            <a:ext cx="1067508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Myriad Pro"/>
              </a:rPr>
              <a:t>Podporovány budou projekty, které negenerují příjmy podle čl. 61 Nařízení Rady (ES) č. 1303/2013</a:t>
            </a:r>
            <a:r>
              <a:rPr lang="cs-CZ" sz="2800" dirty="0">
                <a:latin typeface="Myriad Pro"/>
              </a:rPr>
              <a:t> </a:t>
            </a:r>
          </a:p>
          <a:p>
            <a:r>
              <a:rPr lang="cs-CZ" sz="2800" dirty="0">
                <a:latin typeface="Myriad Pro"/>
              </a:rPr>
              <a:t>tj. projekty, které po dokončení nevytvářejí čistý příjem, více viz Obecná pravidla, kap. Příjmy</a:t>
            </a:r>
          </a:p>
          <a:p>
            <a:endParaRPr lang="cs-CZ" sz="2800" dirty="0">
              <a:latin typeface="Myriad Pro"/>
            </a:endParaRPr>
          </a:p>
          <a:p>
            <a:endParaRPr lang="cs-CZ" sz="2800" dirty="0">
              <a:latin typeface="Myriad Pro"/>
            </a:endParaRPr>
          </a:p>
          <a:p>
            <a:r>
              <a:rPr lang="cs-CZ" sz="2800" b="1" dirty="0">
                <a:latin typeface="Myriad Pro"/>
              </a:rPr>
              <a:t>Úhrada nákladů za zásah jednotky požární jednotky</a:t>
            </a:r>
            <a:r>
              <a:rPr lang="cs-CZ" sz="2800" dirty="0">
                <a:latin typeface="Myriad Pro"/>
              </a:rPr>
              <a:t> (zákon č. 160/2013 Sb.) </a:t>
            </a:r>
            <a:r>
              <a:rPr lang="cs-CZ" sz="2800" b="1" dirty="0">
                <a:latin typeface="Myriad Pro"/>
              </a:rPr>
              <a:t>není příjmem</a:t>
            </a:r>
            <a:r>
              <a:rPr lang="cs-CZ" sz="2800" dirty="0">
                <a:latin typeface="Myriad Pro"/>
              </a:rPr>
              <a:t> podle čl. 61 Nařízení Rady (ES) č. 1303/2013</a:t>
            </a:r>
          </a:p>
          <a:p>
            <a:endParaRPr lang="cs-CZ" sz="2800" dirty="0">
              <a:latin typeface="Myriad Pro"/>
            </a:endParaRPr>
          </a:p>
          <a:p>
            <a:pPr lvl="0"/>
            <a:endParaRPr lang="cs-CZ" sz="2800" b="1" u="sng" dirty="0"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8291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Technika </a:t>
            </a:r>
            <a:r>
              <a:rPr lang="cs-CZ" b="1" dirty="0"/>
              <a:t>IZS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2000" b="1" dirty="0">
                <a:solidFill>
                  <a:srgbClr val="FF0000"/>
                </a:solidFill>
              </a:rPr>
              <a:t>Stanovisko HZS Kraje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988828" y="1374941"/>
            <a:ext cx="1052623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latin typeface="+mj-lt"/>
              </a:rPr>
              <a:t>STANOVISKO HZS KRAJE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</a:rPr>
              <a:t>povinná příloha</a:t>
            </a:r>
            <a:r>
              <a:rPr lang="cs-CZ" sz="2000" dirty="0">
                <a:latin typeface="+mj-lt"/>
              </a:rPr>
              <a:t> k žádosti o podporu pro žadatele typu obce a státní organizace,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vydává územně příslušný HZS kraje. Postup pro vydání Stanoviska HZS kraje (tj. jak postupuje žadatel, možnost konzultací  atd.) je samostatnou přílohou č. 8 (A/B dle aktivity) Specifických pravidel výzvy.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Postu při zpracování Stanoviska HZS kraje pro žadatele (tj. jak postupuje HZS kraje) je přílohou č. 11 (A/B dle aktivity).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Vzor stanoviska je přílohou č. 7 (A/B dle aktivity) Specifických pravidel výzvy</a:t>
            </a:r>
          </a:p>
          <a:p>
            <a:endParaRPr lang="cs-CZ" sz="2000" dirty="0"/>
          </a:p>
          <a:p>
            <a:pPr lvl="1"/>
            <a:endParaRPr lang="cs-CZ" dirty="0"/>
          </a:p>
        </p:txBody>
      </p:sp>
      <p:sp>
        <p:nvSpPr>
          <p:cNvPr id="6" name="Zaoblený obdélník 4">
            <a:extLst>
              <a:ext uri="{FF2B5EF4-FFF2-40B4-BE49-F238E27FC236}">
                <a16:creationId xmlns:a16="http://schemas.microsoft.com/office/drawing/2014/main" xmlns="" id="{FC850ADA-A87B-4AEE-960C-9C315C01844F}"/>
              </a:ext>
            </a:extLst>
          </p:cNvPr>
          <p:cNvSpPr/>
          <p:nvPr/>
        </p:nvSpPr>
        <p:spPr>
          <a:xfrm>
            <a:off x="1063256" y="5241851"/>
            <a:ext cx="10090297" cy="632299"/>
          </a:xfrm>
          <a:prstGeom prst="roundRect">
            <a:avLst>
              <a:gd name="adj" fmla="val 41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cs-CZ" sz="2400" b="1" dirty="0">
                <a:solidFill>
                  <a:srgbClr val="FF0000"/>
                </a:solidFill>
                <a:latin typeface="Myriad Pro"/>
              </a:rPr>
              <a:t>Stanovisko HZS kraje je vydáno pouze v případě souhlasu</a:t>
            </a:r>
          </a:p>
        </p:txBody>
      </p:sp>
    </p:spTree>
    <p:extLst>
      <p:ext uri="{BB962C8B-B14F-4D97-AF65-F5344CB8AC3E}">
        <p14:creationId xmlns:p14="http://schemas.microsoft.com/office/powerpoint/2010/main" xmlns="" val="1117157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Technika </a:t>
            </a:r>
            <a:r>
              <a:rPr lang="cs-CZ" b="1" dirty="0"/>
              <a:t>IZS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2000" b="1" dirty="0">
                <a:solidFill>
                  <a:srgbClr val="FF0000"/>
                </a:solidFill>
              </a:rPr>
              <a:t>Podmínky pro vydání Stanovisko HZS Kraje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520995" y="1174013"/>
            <a:ext cx="10526232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cs-CZ" sz="2400" b="1" dirty="0" smtClean="0"/>
          </a:p>
          <a:p>
            <a:pPr>
              <a:lnSpc>
                <a:spcPct val="150000"/>
              </a:lnSpc>
            </a:pPr>
            <a:r>
              <a:rPr lang="cs-CZ" sz="2400" b="1" dirty="0" smtClean="0"/>
              <a:t>PODMÍNKY </a:t>
            </a:r>
            <a:r>
              <a:rPr lang="cs-CZ" sz="2400" b="1" dirty="0"/>
              <a:t>PRO VYDÁNÍ STANOVISKA HZS KRAJE:</a:t>
            </a:r>
          </a:p>
          <a:p>
            <a:pPr>
              <a:lnSpc>
                <a:spcPct val="150000"/>
              </a:lnSpc>
            </a:pPr>
            <a:endParaRPr lang="cs-CZ" sz="24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na základě údajů uvedených ve </a:t>
            </a:r>
            <a:r>
              <a:rPr lang="cs-CZ" b="1" dirty="0"/>
              <a:t>studii proveditelnosti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Studie proveditelnosti</a:t>
            </a:r>
            <a:r>
              <a:rPr lang="cs-CZ" dirty="0"/>
              <a:t> je v souladu s dokumentem „Zajištění odolnosti a vybavenosti základních složek integrovaného záchranného systému – Policie ČR a Hasičského záchranného sboru ČR (včetně JSDH obcí) v území, s důrazem na přizpůsobení se změnám klimatu a novým rizikům v období 2014 – 2020“</a:t>
            </a: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kategorie</a:t>
            </a:r>
            <a:r>
              <a:rPr lang="cs-CZ" dirty="0"/>
              <a:t> jednotky SDH je </a:t>
            </a:r>
            <a:r>
              <a:rPr lang="cs-CZ" b="1" dirty="0"/>
              <a:t>JPO II </a:t>
            </a:r>
            <a:r>
              <a:rPr lang="cs-CZ" dirty="0"/>
              <a:t>nebo </a:t>
            </a:r>
            <a:r>
              <a:rPr lang="cs-CZ" b="1" dirty="0"/>
              <a:t>JPO III</a:t>
            </a:r>
            <a:r>
              <a:rPr lang="cs-CZ" dirty="0"/>
              <a:t>,</a:t>
            </a: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Žadatel státní organizace je zřizovatelem jednotky HZS podniku s územní působností mimo areál podniku,</a:t>
            </a: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dislokace jednotky</a:t>
            </a:r>
            <a:r>
              <a:rPr lang="cs-CZ" dirty="0"/>
              <a:t> je ve správním obvodu ORP, vymezené pro SC 4.1,</a:t>
            </a:r>
          </a:p>
          <a:p>
            <a:pPr marL="285750" indent="-285750" fontAlgn="base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požadovaná technika je v souladu s normativy</a:t>
            </a:r>
            <a:r>
              <a:rPr lang="cs-CZ" dirty="0"/>
              <a:t> vybavení podle definovaného rizika a potřebnost byla posouzena HZS kraje.</a:t>
            </a:r>
          </a:p>
          <a:p>
            <a:pPr lvl="1"/>
            <a:endParaRPr lang="cs-CZ" dirty="0"/>
          </a:p>
        </p:txBody>
      </p:sp>
      <p:sp>
        <p:nvSpPr>
          <p:cNvPr id="6" name="Zaoblený obdélník 4">
            <a:extLst>
              <a:ext uri="{FF2B5EF4-FFF2-40B4-BE49-F238E27FC236}">
                <a16:creationId xmlns:a16="http://schemas.microsoft.com/office/drawing/2014/main" xmlns="" id="{C9971DA9-37F7-49FD-8139-16AB5AAB819F}"/>
              </a:ext>
            </a:extLst>
          </p:cNvPr>
          <p:cNvSpPr/>
          <p:nvPr/>
        </p:nvSpPr>
        <p:spPr>
          <a:xfrm>
            <a:off x="578958" y="1795968"/>
            <a:ext cx="10788502" cy="457678"/>
          </a:xfrm>
          <a:prstGeom prst="roundRect">
            <a:avLst>
              <a:gd name="adj" fmla="val 41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cs-CZ" sz="1600" b="1" dirty="0">
                <a:solidFill>
                  <a:schemeClr val="tx1"/>
                </a:solidFill>
                <a:latin typeface="Myriad Pro"/>
              </a:rPr>
              <a:t>VŠECHNY PODMÍNKY MUSÍ BÝT SPLNĚNY</a:t>
            </a:r>
            <a:r>
              <a:rPr lang="cs-CZ" sz="1400" dirty="0">
                <a:solidFill>
                  <a:schemeClr val="tx1"/>
                </a:solidFill>
                <a:latin typeface="Myriad Pro"/>
              </a:rPr>
              <a:t> – postup vyhodnocení HZS krajem je uveden v příloze č. 11  (A/B dle aktivity)</a:t>
            </a:r>
          </a:p>
        </p:txBody>
      </p:sp>
    </p:spTree>
    <p:extLst>
      <p:ext uri="{BB962C8B-B14F-4D97-AF65-F5344CB8AC3E}">
        <p14:creationId xmlns:p14="http://schemas.microsoft.com/office/powerpoint/2010/main" xmlns="" val="2070206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91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Povinné přílohy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17657CCF-76A4-4215-8F76-C145D0FEFB41}"/>
              </a:ext>
            </a:extLst>
          </p:cNvPr>
          <p:cNvSpPr txBox="1"/>
          <p:nvPr/>
        </p:nvSpPr>
        <p:spPr>
          <a:xfrm>
            <a:off x="1552354" y="2373509"/>
            <a:ext cx="924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Povinné přílohy žadatel nahrává na příslušné záložky žádosti o podporu v MS2014+. Více informací je uvedeno v příloze č. 1 Specifických pravidel.</a:t>
            </a:r>
          </a:p>
          <a:p>
            <a:endParaRPr lang="cs-CZ" sz="2400" dirty="0"/>
          </a:p>
          <a:p>
            <a:r>
              <a:rPr lang="cs-CZ" sz="2400" dirty="0"/>
              <a:t>Pokud je některá povinná příloha pro žadatele nerelevantní, žadatel nahraje jako přílohu dokument, ve kterém uvede zdůvodnění nedoložení povinné přílohy.</a:t>
            </a:r>
          </a:p>
        </p:txBody>
      </p:sp>
    </p:spTree>
    <p:extLst>
      <p:ext uri="{BB962C8B-B14F-4D97-AF65-F5344CB8AC3E}">
        <p14:creationId xmlns:p14="http://schemas.microsoft.com/office/powerpoint/2010/main" xmlns="" val="2529929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91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Povinné přílohy – Technika IZS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A79F8EAE-99BB-41A5-9697-885A13D82A91}"/>
              </a:ext>
            </a:extLst>
          </p:cNvPr>
          <p:cNvSpPr txBox="1"/>
          <p:nvPr/>
        </p:nvSpPr>
        <p:spPr>
          <a:xfrm>
            <a:off x="3059468" y="2305615"/>
            <a:ext cx="66161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Plná moc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Zadávací a výběrová řízení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Stanovisko HZS kraje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Studie proveditelnosti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Výpočet čistých jiných peněžních příjmů</a:t>
            </a:r>
          </a:p>
        </p:txBody>
      </p:sp>
    </p:spTree>
    <p:extLst>
      <p:ext uri="{BB962C8B-B14F-4D97-AF65-F5344CB8AC3E}">
        <p14:creationId xmlns:p14="http://schemas.microsoft.com/office/powerpoint/2010/main" xmlns="" val="137529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A30E42E-FA96-43DD-B6FC-6903295E5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172" y="1366982"/>
            <a:ext cx="11113655" cy="504305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/>
              <a:t>18. Výzva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„</a:t>
            </a:r>
            <a:r>
              <a:rPr lang="cs-CZ" b="1" dirty="0"/>
              <a:t>MAS Český les – IROP – Pořízení specializované techniky a věcných prostředků II.“</a:t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700" dirty="0"/>
              <a:t>VAZBA NA VÝZVU ŘO IROP Č. 69. „INTEGROVANÝ ZÁCHRANNÝ“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44842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91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Indikátory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22764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508000" y="1884096"/>
            <a:ext cx="1132378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Žadatel je povinen vybrat indikátory, které odpovídají zvolené aktivitě a náplni projektu. Plánovaná hodnota indikátoru je závazná.</a:t>
            </a:r>
          </a:p>
          <a:p>
            <a:r>
              <a:rPr lang="cs-CZ" sz="2400" b="1" dirty="0"/>
              <a:t>Podrobné informace k jednotlivým indikátorům a závazná pravidla jejich vykazování a výpočtu obsahují metodické listy indikátorů </a:t>
            </a:r>
            <a:r>
              <a:rPr lang="cs-CZ" sz="2400" b="1" dirty="0">
                <a:solidFill>
                  <a:srgbClr val="FF0000"/>
                </a:solidFill>
              </a:rPr>
              <a:t>v příloze č. 3 Specifických Pravidel. </a:t>
            </a:r>
          </a:p>
          <a:p>
            <a:endParaRPr lang="cs-CZ" sz="2400" dirty="0"/>
          </a:p>
          <a:p>
            <a:r>
              <a:rPr lang="cs-CZ" sz="2400" b="1" dirty="0"/>
              <a:t>Indikátor výstupu</a:t>
            </a:r>
          </a:p>
          <a:p>
            <a:endParaRPr lang="cs-CZ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57501 – Počet nových a modernizovaných objektů sloužících složkám IZS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57001 – Počet nové techniky a věcných prostředků složek IZS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3302082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6549" y="456926"/>
            <a:ext cx="7168343" cy="73244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Závazné </a:t>
            </a:r>
            <a:r>
              <a:rPr lang="cs-CZ" b="1" dirty="0"/>
              <a:t>dokumenty pro žadatele</a:t>
            </a:r>
            <a:r>
              <a:rPr lang="cs-CZ" dirty="0"/>
              <a:t/>
            </a:r>
            <a:br>
              <a:rPr lang="cs-CZ" dirty="0"/>
            </a:br>
            <a:endParaRPr lang="cs-CZ" sz="6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55404" y="1435154"/>
            <a:ext cx="722718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Obecná pravidla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závazná pro všechny specifické cíle a výzvy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zadávání zakázek, změna projektu, povinná publicita..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r>
              <a:rPr lang="cs-CZ" b="1" dirty="0"/>
              <a:t>Specifická pravidla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 každou výzvu samostatný dokument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podporované aktivity, způsobilé výdaje, hodnoticí kritéria, povinné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přílohy – vzory, …..</a:t>
            </a:r>
          </a:p>
          <a:p>
            <a:r>
              <a:rPr lang="cs-CZ" dirty="0">
                <a:hlinkClick r:id="rId2"/>
              </a:rPr>
              <a:t>https://www.irop.mmr.cz/cs/Vyzvy/Seznam/Vyzva-c-69-Integrovany-zachranny-system-integrovan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Výzva 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termín pro příjem žádostí a realizaci 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min. a max. výše způsobilých výdajů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žadatelé, aktivity, povinné přílohy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kritéria pro hodnocení projektů (součást navazující dokumentace)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Přílohy MAS (pokud jsou)</a:t>
            </a:r>
          </a:p>
          <a:p>
            <a:r>
              <a:rPr lang="cs-CZ" dirty="0">
                <a:hlinkClick r:id="rId3"/>
              </a:rPr>
              <a:t>http://www.</a:t>
            </a:r>
            <a:r>
              <a:rPr lang="cs-CZ" dirty="0" err="1">
                <a:hlinkClick r:id="rId3"/>
              </a:rPr>
              <a:t>masceskyles.cz</a:t>
            </a:r>
            <a:r>
              <a:rPr lang="cs-CZ" dirty="0">
                <a:hlinkClick r:id="rId3"/>
              </a:rPr>
              <a:t>/strategie-2014-2020/</a:t>
            </a:r>
            <a:r>
              <a:rPr lang="cs-CZ" dirty="0" err="1">
                <a:hlinkClick r:id="rId3"/>
              </a:rPr>
              <a:t>irop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vyzvy</a:t>
            </a:r>
            <a:r>
              <a:rPr lang="cs-CZ" dirty="0">
                <a:hlinkClick r:id="rId3"/>
              </a:rPr>
              <a:t>-mas/18-</a:t>
            </a:r>
            <a:r>
              <a:rPr lang="cs-CZ" dirty="0" err="1">
                <a:hlinkClick r:id="rId3"/>
              </a:rPr>
              <a:t>vyzva</a:t>
            </a:r>
            <a:r>
              <a:rPr lang="cs-CZ" dirty="0">
                <a:hlinkClick r:id="rId3"/>
              </a:rPr>
              <a:t>/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5462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72937" y="626743"/>
            <a:ext cx="6209607" cy="73244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Hodnocení</a:t>
            </a:r>
            <a:r>
              <a:rPr lang="cs-CZ" dirty="0"/>
              <a:t/>
            </a:r>
            <a:br>
              <a:rPr lang="cs-CZ" dirty="0"/>
            </a:br>
            <a:endParaRPr lang="cs-CZ" sz="6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711447" y="1334107"/>
            <a:ext cx="676910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1. MAS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sz="2000" dirty="0"/>
              <a:t>Hodnocení formálních náležitostí a přijatelnosti - do 20 pracovních dní od ukončení příjmu žádostí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sz="2000" dirty="0"/>
              <a:t>Věcné hodnocení – minimální bodová hranice (VK MAS) – </a:t>
            </a:r>
            <a:br>
              <a:rPr lang="cs-CZ" sz="2000" dirty="0"/>
            </a:br>
            <a:r>
              <a:rPr lang="cs-CZ" sz="2000" dirty="0"/>
              <a:t>do 20 pracovních dní od ukončení kontroly </a:t>
            </a:r>
            <a:r>
              <a:rPr lang="cs-CZ" sz="2000" dirty="0" err="1"/>
              <a:t>FNaP</a:t>
            </a:r>
            <a:endParaRPr lang="cs-CZ" sz="2000" dirty="0"/>
          </a:p>
          <a:p>
            <a:pPr algn="ctr">
              <a:buFont typeface="Arial" pitchFamily="34" charset="0"/>
              <a:buChar char="•"/>
            </a:pPr>
            <a:r>
              <a:rPr lang="cs-CZ" sz="2000" dirty="0"/>
              <a:t>Doporučení k výběru projektů (VR MAS) - do 10 pracovních dní od ukončení věcného hodnocení (zdání se práva na přezkum/přezkum hodnocení)</a:t>
            </a:r>
          </a:p>
          <a:p>
            <a:endParaRPr lang="cs-CZ" sz="2000" dirty="0"/>
          </a:p>
          <a:p>
            <a:pPr algn="ctr"/>
            <a:r>
              <a:rPr lang="cs-CZ" sz="2000" dirty="0"/>
              <a:t>2. CRR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sz="2000" dirty="0"/>
              <a:t>Kritéria pro závěrečné hodnocení způsobilosti (</a:t>
            </a:r>
            <a:r>
              <a:rPr lang="cs-CZ" sz="2000" dirty="0" err="1"/>
              <a:t>Spec</a:t>
            </a:r>
            <a:r>
              <a:rPr lang="cs-CZ" sz="2000" dirty="0"/>
              <a:t>. pravidla) – Provádí CCR do 24 pracovních dní od výběru projektu</a:t>
            </a:r>
          </a:p>
          <a:p>
            <a:pPr algn="ctr"/>
            <a:endParaRPr lang="cs-CZ" sz="2000" dirty="0"/>
          </a:p>
          <a:p>
            <a:pPr algn="ctr"/>
            <a:r>
              <a:rPr lang="cs-CZ" sz="2000" dirty="0"/>
              <a:t>3. MMR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sz="2000" dirty="0"/>
              <a:t>Výběr projektů (do 5 pracovních dní od ukončení všech </a:t>
            </a:r>
            <a:r>
              <a:rPr lang="cs-CZ" sz="2000" dirty="0" err="1"/>
              <a:t>ŽoD</a:t>
            </a:r>
            <a:r>
              <a:rPr lang="cs-CZ" sz="2000" dirty="0"/>
              <a:t>) a vydání Rozhodnutí o poskytnutí dotace</a:t>
            </a:r>
          </a:p>
        </p:txBody>
      </p:sp>
    </p:spTree>
    <p:extLst>
      <p:ext uri="{BB962C8B-B14F-4D97-AF65-F5344CB8AC3E}">
        <p14:creationId xmlns:p14="http://schemas.microsoft.com/office/powerpoint/2010/main" xmlns="" val="1322008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1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Upozornění pro žadatele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50473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2050473" y="2509268"/>
            <a:ext cx="85898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Realizace projektu nesmí být ukončena před podáním žádosti o podporu.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Etapy projektu mohou být minimálně tříměsíční.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Pozorně pročíst Podmínky rozhodnutí o poskytnutí dotace.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Postupovat nejen v souladu se specifickými pravidly, ale také s Obecnými pravidly pro žadatele a příjemce.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Žádosti o podporu finalizovat v IS KP14+ dříve než v posledních hodinách před ukončením příjmu žádostí ve výzvě.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362140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1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Upozornění pro žadatele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2050473" y="1514764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5B7A30C-3C0F-41E8-951D-5C04AD61C879}"/>
              </a:ext>
            </a:extLst>
          </p:cNvPr>
          <p:cNvSpPr txBox="1"/>
          <p:nvPr/>
        </p:nvSpPr>
        <p:spPr>
          <a:xfrm>
            <a:off x="2050473" y="2509268"/>
            <a:ext cx="858982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Nutné doložit všechny relevantní povinné přílohy k žádosti.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Nutnost souladu údajů uváděných v žádosti o podporu v ISKP14+ a v povinných přílohách k žádosti.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Jednoznačně vymezovat způsobilé výdaje projektu, a to jak jednotlivě, tak ve skupině výdajů na hlavní aktivity (min. 85 %) a vedlejší aktivity projektu (max. 15%).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Hodnoty indikátorů musí odpovídat postupům stanoveným v metodických listech indikátorů, které jsou přílohou specifických pravidel.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Respektovat stanovená pravidla veřejné podpory.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Úspěšný projekt musí nezbytně splňovat všechna obecná a specifická kritéria přijatelnosti.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764505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5A3E2F1A-6D2A-45EE-9BFE-AE9F0463EED5}"/>
              </a:ext>
            </a:extLst>
          </p:cNvPr>
          <p:cNvSpPr txBox="1"/>
          <p:nvPr/>
        </p:nvSpPr>
        <p:spPr>
          <a:xfrm>
            <a:off x="3274540" y="2854410"/>
            <a:ext cx="78836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/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xmlns="" val="4231400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3" t="9149" b="-1"/>
          <a:stretch/>
        </p:blipFill>
        <p:spPr>
          <a:xfrm>
            <a:off x="4110250" y="1028486"/>
            <a:ext cx="3970483" cy="58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2628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2459" y="365007"/>
            <a:ext cx="5847080" cy="1325563"/>
          </a:xfrm>
        </p:spPr>
        <p:txBody>
          <a:bodyPr/>
          <a:lstStyle/>
          <a:p>
            <a:pPr algn="ctr"/>
            <a:r>
              <a:rPr lang="cs-CZ" b="1" dirty="0"/>
              <a:t>Program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09913" y="2256861"/>
            <a:ext cx="9504680" cy="3146413"/>
          </a:xfrm>
        </p:spPr>
        <p:txBody>
          <a:bodyPr>
            <a:normAutofit/>
          </a:bodyPr>
          <a:lstStyle/>
          <a:p>
            <a:pPr lvl="0"/>
            <a:r>
              <a:rPr lang="cs-CZ" sz="3200" dirty="0"/>
              <a:t>Úvod a představení MAS</a:t>
            </a:r>
          </a:p>
          <a:p>
            <a:pPr lvl="0"/>
            <a:r>
              <a:rPr lang="cs-CZ" sz="3200" dirty="0"/>
              <a:t>Představení výzvy – parametry výzvy, způsobilé výdaje atd. </a:t>
            </a:r>
          </a:p>
          <a:p>
            <a:pPr lvl="0"/>
            <a:r>
              <a:rPr lang="cs-CZ" sz="3200" dirty="0"/>
              <a:t>Kritéria hodnocení a závěrečného ověření</a:t>
            </a:r>
          </a:p>
          <a:p>
            <a:pPr lvl="0"/>
            <a:r>
              <a:rPr lang="cs-CZ" sz="3200" dirty="0"/>
              <a:t>Povinné přílohy žádosti o podporu, indikátory</a:t>
            </a:r>
          </a:p>
        </p:txBody>
      </p:sp>
    </p:spTree>
    <p:extLst>
      <p:ext uri="{BB962C8B-B14F-4D97-AF65-F5344CB8AC3E}">
        <p14:creationId xmlns:p14="http://schemas.microsoft.com/office/powerpoint/2010/main" xmlns="" val="1594335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043" y="703556"/>
            <a:ext cx="6573692" cy="73244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/>
            </a:r>
            <a:br>
              <a:rPr lang="cs-CZ" b="1" dirty="0"/>
            </a:br>
            <a:endParaRPr lang="cs-CZ" sz="6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59021" y="1083667"/>
            <a:ext cx="97930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Vyhlášení výzvy: 23. května 2019</a:t>
            </a:r>
            <a:endParaRPr lang="cs-CZ" sz="20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Příjem žádostí: 23. května 2019 – 28.června 2019 do 14:00 hod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Způsob podání: MS2014+ / IS KP14+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Celková částka alokace z EFRR: 1 100 000 Kč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Výše podpory: 95 %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Min. výše způsobilých výdajů: 500 000 Kč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Max. výše způsobilých výdajů: 1 100 000 Kč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Datum ukončení realizace projektu: 31. 10. 2022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Udržitelnost projektu: 5 let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Uzemní vymezení: území MAS a exponované území</a:t>
            </a:r>
          </a:p>
        </p:txBody>
      </p:sp>
    </p:spTree>
    <p:extLst>
      <p:ext uri="{BB962C8B-B14F-4D97-AF65-F5344CB8AC3E}">
        <p14:creationId xmlns:p14="http://schemas.microsoft.com/office/powerpoint/2010/main" xmlns="" val="652428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54829" y="653012"/>
            <a:ext cx="4343862" cy="73244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Oprávnění žadatelé</a:t>
            </a:r>
            <a:r>
              <a:rPr lang="cs-CZ" dirty="0"/>
              <a:t/>
            </a:r>
            <a:br>
              <a:rPr lang="cs-CZ" dirty="0"/>
            </a:br>
            <a:endParaRPr lang="cs-CZ" sz="6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94184" y="1468436"/>
            <a:ext cx="89556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Ministerstvo vnitra – generální ředitelství HZS ČR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hasičské záchranné sbory krajů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Záchranný útvar HZS ČR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obce, které zřizují jednotky požární ochrany (§ 29 zákona č. 133/1985 Sb., o požární ochraně) – jednotky sboru dobrovolných hasičů kategorie II a III (podle přílohy zákona o požární ochraně)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Ministerstvo vnitra - Policejní prezidium ČR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krajská ředitelství Policie ČR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kraje (kromě hl. m. Prahy) jako zřizovatelé zdravotnické záchranné služby krajů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státní organizace, která zřizuje jednotku HZS podniku s územní působností</a:t>
            </a:r>
          </a:p>
        </p:txBody>
      </p:sp>
    </p:spTree>
    <p:extLst>
      <p:ext uri="{BB962C8B-B14F-4D97-AF65-F5344CB8AC3E}">
        <p14:creationId xmlns:p14="http://schemas.microsoft.com/office/powerpoint/2010/main" xmlns="" val="754098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54829" y="653012"/>
            <a:ext cx="4343862" cy="73244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Cílové skupiny</a:t>
            </a:r>
            <a:r>
              <a:rPr lang="cs-CZ" dirty="0"/>
              <a:t/>
            </a:r>
            <a:br>
              <a:rPr lang="cs-CZ" dirty="0"/>
            </a:br>
            <a:endParaRPr lang="cs-CZ" sz="6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18957" y="2536095"/>
            <a:ext cx="72088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obyvatelé ČR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orgány krizového řízení obcí a krajů a organizačních složek státu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složky integrovaného záchranného systému                        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1009876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2404" y="221889"/>
            <a:ext cx="10520218" cy="1819564"/>
          </a:xfrm>
        </p:spPr>
        <p:txBody>
          <a:bodyPr>
            <a:normAutofit/>
          </a:bodyPr>
          <a:lstStyle/>
          <a:p>
            <a:pPr algn="ctr"/>
            <a:r>
              <a:rPr lang="cs-CZ" sz="3100" b="1" dirty="0"/>
              <a:t>Specifický cíl 4.1: Zvýšení připravenosti k řešení a řízení rizik a katastrof – výzva č. 69</a:t>
            </a:r>
            <a:endParaRPr lang="cs-CZ" sz="6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86208" y="2396495"/>
            <a:ext cx="89051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chemeClr val="accent1">
                    <a:lumMod val="75000"/>
                  </a:schemeClr>
                </a:solidFill>
              </a:rPr>
              <a:t>Aktivita – Technika IZS</a:t>
            </a:r>
          </a:p>
          <a:p>
            <a:pPr algn="ctr"/>
            <a:endParaRPr lang="cs-CZ" sz="5400" b="1" dirty="0">
              <a:solidFill>
                <a:srgbClr val="FF0000"/>
              </a:solidFill>
            </a:endParaRPr>
          </a:p>
          <a:p>
            <a:pPr algn="ctr"/>
            <a:r>
              <a:rPr lang="cs-CZ" sz="2800" b="1" dirty="0"/>
              <a:t>Posílení vybavení základních složek IZS technikou a věcnými prostředky zajištění jejich připravenosti s důrazem na přizpůsobení se změnám klimatu a novým rizikům</a:t>
            </a:r>
          </a:p>
        </p:txBody>
      </p:sp>
    </p:spTree>
    <p:extLst>
      <p:ext uri="{BB962C8B-B14F-4D97-AF65-F5344CB8AC3E}">
        <p14:creationId xmlns:p14="http://schemas.microsoft.com/office/powerpoint/2010/main" xmlns="" val="2453019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956A34-F7B2-404A-863F-3B58E7246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20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Technika </a:t>
            </a:r>
            <a:r>
              <a:rPr lang="cs-CZ" b="1" dirty="0"/>
              <a:t>IZS</a:t>
            </a:r>
            <a:br>
              <a:rPr lang="cs-CZ" b="1" dirty="0"/>
            </a:br>
            <a:r>
              <a:rPr lang="cs-CZ" sz="2000" b="1" dirty="0"/>
              <a:t>(podporované projekty)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41654F5-AAAC-4096-9264-6B8AAADF69BC}"/>
              </a:ext>
            </a:extLst>
          </p:cNvPr>
          <p:cNvSpPr txBox="1"/>
          <p:nvPr/>
        </p:nvSpPr>
        <p:spPr>
          <a:xfrm>
            <a:off x="896911" y="1770910"/>
            <a:ext cx="10377376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latin typeface="Myriad Pro"/>
              </a:rPr>
              <a:t>Podpora je možná v definovaných exponovaných územích. Takto definovaná území jsou sestavena do jmenného seznamu na úrovni obcí s rozšířenou působností (ORP). Seznam je přílohou č. 5 specifických pravidel a přílohou č. 5 Programového dokumentu IROP.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xmlns="" id="{5260B26A-1FA2-4044-8979-21AC2E6082A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00447" y="3561907"/>
          <a:ext cx="8729330" cy="247738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682112">
                  <a:extLst>
                    <a:ext uri="{9D8B030D-6E8A-4147-A177-3AD203B41FA5}">
                      <a16:colId xmlns:a16="http://schemas.microsoft.com/office/drawing/2014/main" xmlns="" val="4079534359"/>
                    </a:ext>
                  </a:extLst>
                </a:gridCol>
                <a:gridCol w="1269655">
                  <a:extLst>
                    <a:ext uri="{9D8B030D-6E8A-4147-A177-3AD203B41FA5}">
                      <a16:colId xmlns:a16="http://schemas.microsoft.com/office/drawing/2014/main" xmlns="" val="4213497467"/>
                    </a:ext>
                  </a:extLst>
                </a:gridCol>
                <a:gridCol w="1424763">
                  <a:extLst>
                    <a:ext uri="{9D8B030D-6E8A-4147-A177-3AD203B41FA5}">
                      <a16:colId xmlns:a16="http://schemas.microsoft.com/office/drawing/2014/main" xmlns="" val="2596304907"/>
                    </a:ext>
                  </a:extLst>
                </a:gridCol>
                <a:gridCol w="1690576">
                  <a:extLst>
                    <a:ext uri="{9D8B030D-6E8A-4147-A177-3AD203B41FA5}">
                      <a16:colId xmlns:a16="http://schemas.microsoft.com/office/drawing/2014/main" xmlns="" val="3346918702"/>
                    </a:ext>
                  </a:extLst>
                </a:gridCol>
                <a:gridCol w="1662224">
                  <a:extLst>
                    <a:ext uri="{9D8B030D-6E8A-4147-A177-3AD203B41FA5}">
                      <a16:colId xmlns:a16="http://schemas.microsoft.com/office/drawing/2014/main" xmlns="" val="2738586274"/>
                    </a:ext>
                  </a:extLst>
                </a:gridCol>
              </a:tblGrid>
              <a:tr h="70229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Seznam obcí s rozšířenou působností (ORP), jejichž správní území je dotčené zvýšenými riziky z mimořádných událostí, způsobených změnou klimatu a haváriemi nebezpečných látek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1037088"/>
                  </a:ext>
                </a:extLst>
              </a:tr>
              <a:tr h="10325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600" b="1" dirty="0">
                          <a:effectLst/>
                        </a:rPr>
                        <a:t>Název ORP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600" b="1" dirty="0">
                          <a:effectLst/>
                        </a:rPr>
                        <a:t>Sucho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600" b="1" dirty="0">
                          <a:effectLst/>
                        </a:rPr>
                        <a:t>Orkány a větrné smrště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600" b="1" dirty="0">
                          <a:effectLst/>
                        </a:rPr>
                        <a:t>Sněhové srážky, masivní námrazy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600" b="1" dirty="0">
                          <a:effectLst/>
                        </a:rPr>
                        <a:t>Havárie nebezpečných látek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5843257"/>
                  </a:ext>
                </a:extLst>
              </a:tr>
              <a:tr h="376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cs-CZ" sz="1800" b="1" dirty="0">
                          <a:effectLst/>
                        </a:rPr>
                        <a:t>Domažlice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cs-CZ" sz="1800" dirty="0">
                          <a:effectLst/>
                        </a:rPr>
                        <a:t>X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cs-CZ" sz="1800">
                          <a:effectLst/>
                        </a:rPr>
                        <a:t>X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cs-CZ" sz="1800" dirty="0">
                          <a:effectLst/>
                        </a:rPr>
                        <a:t>X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4770664"/>
                  </a:ext>
                </a:extLst>
              </a:tr>
              <a:tr h="365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cs-CZ" sz="1800" b="1" dirty="0">
                          <a:effectLst/>
                        </a:rPr>
                        <a:t>Tachov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cs-CZ" sz="1800">
                          <a:effectLst/>
                        </a:rPr>
                        <a:t>X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cs-CZ" sz="1800" dirty="0">
                          <a:effectLst/>
                        </a:rPr>
                        <a:t>X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cs-CZ" sz="1800" dirty="0">
                          <a:effectLst/>
                        </a:rPr>
                        <a:t>X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cs-CZ" sz="1800" dirty="0">
                          <a:effectLst/>
                        </a:rPr>
                        <a:t>X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3660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89391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5571</TotalTime>
  <Words>1324</Words>
  <Application>Microsoft Office PowerPoint</Application>
  <PresentationFormat>Vlastní</PresentationFormat>
  <Paragraphs>195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sady Office</vt:lpstr>
      <vt:lpstr>Seminář pro žadatele v rámci realizace SCLLD MAS Český les</vt:lpstr>
      <vt:lpstr>18. Výzva  „MAS Český les – IROP – Pořízení specializované techniky a věcných prostředků II.“  VAZBA NA VÝZVU ŘO IROP Č. 69. „INTEGROVANÝ ZÁCHRANNÝ“  </vt:lpstr>
      <vt:lpstr>Snímek 3</vt:lpstr>
      <vt:lpstr>Program semináře</vt:lpstr>
      <vt:lpstr> </vt:lpstr>
      <vt:lpstr> Oprávnění žadatelé </vt:lpstr>
      <vt:lpstr> Cílové skupiny </vt:lpstr>
      <vt:lpstr>Specifický cíl 4.1: Zvýšení připravenosti k řešení a řízení rizik a katastrof – výzva č. 69</vt:lpstr>
      <vt:lpstr> Technika IZS (podporované projekty)</vt:lpstr>
      <vt:lpstr>  Technika IZS Podporované aktivity </vt:lpstr>
      <vt:lpstr>  Technika IZS Podporované aktivity </vt:lpstr>
      <vt:lpstr>  Technika IZS Způsobilé výdaje – Hlavní aktivita </vt:lpstr>
      <vt:lpstr>  Technika IZS Způsobilé výdaje – Hlavní aktivita </vt:lpstr>
      <vt:lpstr>  Technika IZS Způsobilé výdaje – Vedlejší aktivita </vt:lpstr>
      <vt:lpstr>  Technika IZS Příjmy projektu </vt:lpstr>
      <vt:lpstr>  Technika IZS Stanovisko HZS Kraje </vt:lpstr>
      <vt:lpstr>  Technika IZS Podmínky pro vydání Stanovisko HZS Kraje </vt:lpstr>
      <vt:lpstr>Povinné přílohy</vt:lpstr>
      <vt:lpstr>Povinné přílohy – Technika IZS</vt:lpstr>
      <vt:lpstr>Indikátory</vt:lpstr>
      <vt:lpstr>  Závazné dokumenty pro žadatele </vt:lpstr>
      <vt:lpstr> Hodnocení </vt:lpstr>
      <vt:lpstr>Upozornění pro žadatele</vt:lpstr>
      <vt:lpstr>Upozornění pro žadatele</vt:lpstr>
      <vt:lpstr>Snímek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žadatele v rámci realizace SCLLD MAS Český les</dc:title>
  <dc:creator>Filip Unzeitig</dc:creator>
  <cp:lastModifiedBy>Olga Pulchartová</cp:lastModifiedBy>
  <cp:revision>161</cp:revision>
  <cp:lastPrinted>2017-07-31T08:08:06Z</cp:lastPrinted>
  <dcterms:created xsi:type="dcterms:W3CDTF">2017-07-26T13:09:51Z</dcterms:created>
  <dcterms:modified xsi:type="dcterms:W3CDTF">2020-03-24T10:19:37Z</dcterms:modified>
</cp:coreProperties>
</file>