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306" r:id="rId4"/>
    <p:sldId id="262" r:id="rId5"/>
    <p:sldId id="264" r:id="rId6"/>
    <p:sldId id="265" r:id="rId7"/>
    <p:sldId id="341" r:id="rId8"/>
    <p:sldId id="266" r:id="rId9"/>
    <p:sldId id="307" r:id="rId10"/>
    <p:sldId id="263" r:id="rId11"/>
    <p:sldId id="267" r:id="rId12"/>
    <p:sldId id="331" r:id="rId13"/>
    <p:sldId id="332" r:id="rId14"/>
    <p:sldId id="333" r:id="rId15"/>
    <p:sldId id="271" r:id="rId16"/>
    <p:sldId id="272" r:id="rId17"/>
    <p:sldId id="343" r:id="rId18"/>
    <p:sldId id="351" r:id="rId19"/>
    <p:sldId id="352" r:id="rId20"/>
    <p:sldId id="353" r:id="rId21"/>
    <p:sldId id="354" r:id="rId22"/>
    <p:sldId id="356" r:id="rId23"/>
    <p:sldId id="363" r:id="rId24"/>
    <p:sldId id="357" r:id="rId25"/>
    <p:sldId id="358" r:id="rId26"/>
    <p:sldId id="359" r:id="rId27"/>
    <p:sldId id="360" r:id="rId28"/>
    <p:sldId id="361" r:id="rId29"/>
    <p:sldId id="362" r:id="rId30"/>
    <p:sldId id="365" r:id="rId31"/>
    <p:sldId id="368" r:id="rId32"/>
    <p:sldId id="366" r:id="rId33"/>
    <p:sldId id="367" r:id="rId34"/>
    <p:sldId id="369" r:id="rId35"/>
    <p:sldId id="370" r:id="rId36"/>
    <p:sldId id="371" r:id="rId37"/>
    <p:sldId id="290" r:id="rId38"/>
    <p:sldId id="291" r:id="rId39"/>
    <p:sldId id="297" r:id="rId40"/>
  </p:sldIdLst>
  <p:sldSz cx="12192000" cy="6858000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9" autoAdjust="0"/>
    <p:restoredTop sz="94632" autoAdjust="0"/>
  </p:normalViewPr>
  <p:slideViewPr>
    <p:cSldViewPr snapToGrid="0">
      <p:cViewPr varScale="1">
        <p:scale>
          <a:sx n="64" d="100"/>
          <a:sy n="64" d="100"/>
        </p:scale>
        <p:origin x="96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809A9-EE74-481E-AD17-906002ED6ADA}" type="datetimeFigureOut">
              <a:rPr lang="cs-CZ" smtClean="0"/>
              <a:t>13.01.2026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9027E-66CC-4170-B4E0-00AFCD5A29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78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19027E-66CC-4170-B4E0-00AFCD5A2987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0351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2" descr="logo_MAS Č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016" y="193184"/>
            <a:ext cx="82969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38" y="0"/>
            <a:ext cx="4625266" cy="76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45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32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758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2" descr="logo_MAS Č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895" y="193184"/>
            <a:ext cx="82969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417" y="0"/>
            <a:ext cx="4625266" cy="76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6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2842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2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29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83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412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245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52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A90B9-843A-4C26-A7D2-E6706BA4A1BA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13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zif.cz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zif.cz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512606"/>
            <a:ext cx="9144000" cy="2387600"/>
          </a:xfrm>
        </p:spPr>
        <p:txBody>
          <a:bodyPr>
            <a:normAutofit/>
          </a:bodyPr>
          <a:lstStyle/>
          <a:p>
            <a:r>
              <a:rPr lang="cs-CZ" sz="4800" dirty="0"/>
              <a:t>Seminář pro žadatele v rámci realizace SCLLD MAS Český les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rmAutofit fontScale="55000" lnSpcReduction="20000"/>
          </a:bodyPr>
          <a:lstStyle/>
          <a:p>
            <a:r>
              <a:rPr lang="cs-CZ" sz="3600" b="1" dirty="0"/>
              <a:t>SP SZP – Výzva č. 202/V03 – intervence 52.77 LEADER</a:t>
            </a:r>
          </a:p>
          <a:p>
            <a:r>
              <a:rPr lang="cs-CZ" sz="3600" b="1" dirty="0"/>
              <a:t>Domažlice, 15. ledna 2026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689187" y="1732690"/>
            <a:ext cx="8813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Název projektu: </a:t>
            </a:r>
            <a:r>
              <a:rPr lang="pt-BR" sz="1600" b="1" dirty="0"/>
              <a:t>MAS - MAS Český les, z. s. - 1</a:t>
            </a:r>
            <a:endParaRPr lang="cs-CZ" sz="1600" b="1" dirty="0"/>
          </a:p>
          <a:p>
            <a:pPr algn="ctr"/>
            <a:r>
              <a:rPr lang="cs-CZ" sz="1600" b="1" dirty="0"/>
              <a:t>Registrační číslo projektu: CZ.07.02.01/00/22_003/0000192</a:t>
            </a:r>
            <a:endParaRPr lang="cs-CZ" sz="16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392" y="5786133"/>
            <a:ext cx="762389" cy="76395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F6CF186-2745-BF40-6858-CB3E69BC6B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512" y="5786132"/>
            <a:ext cx="3317769" cy="68553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2056E38-7F1E-5072-27BB-420A09350D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47" y="5878670"/>
            <a:ext cx="983895" cy="592994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1F8D10BD-0AB6-89C0-2458-76B5F494CF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83256" y="570062"/>
            <a:ext cx="623887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1396722"/>
            <a:ext cx="10515600" cy="473277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1200"/>
              </a:spcBef>
            </a:pPr>
            <a:r>
              <a:rPr lang="cs-CZ" sz="1900" dirty="0"/>
              <a:t>V případě, že projekt/část projektu podléhá řízení stavebního úřadu, pak ke dni podání na RO SZIF </a:t>
            </a:r>
            <a:r>
              <a:rPr lang="cs-CZ" sz="1900" b="1" dirty="0"/>
              <a:t>platné a pravomocné</a:t>
            </a:r>
            <a:r>
              <a:rPr lang="cs-CZ" sz="1900" dirty="0"/>
              <a:t> (v případě veřejnoprávní smlouvy platné a účinné) odpovídající </a:t>
            </a:r>
            <a:r>
              <a:rPr lang="cs-CZ" sz="1900" b="1" dirty="0"/>
              <a:t>povolení stavebního úřadu </a:t>
            </a:r>
          </a:p>
          <a:p>
            <a:pPr algn="just">
              <a:spcBef>
                <a:spcPts val="1200"/>
              </a:spcBef>
            </a:pPr>
            <a:r>
              <a:rPr lang="cs-CZ" sz="1900" dirty="0"/>
              <a:t>V případě, že součástí projektu jsou stavební výdaje, </a:t>
            </a:r>
            <a:r>
              <a:rPr lang="cs-CZ" sz="1900" b="1" dirty="0"/>
              <a:t>fotodokumentace</a:t>
            </a:r>
            <a:r>
              <a:rPr lang="cs-CZ" sz="1900" dirty="0"/>
              <a:t> </a:t>
            </a:r>
            <a:r>
              <a:rPr lang="cs-CZ" sz="1900" u="sng" dirty="0"/>
              <a:t>výchozího stavu před realizací </a:t>
            </a:r>
            <a:r>
              <a:rPr lang="cs-CZ" sz="1900" dirty="0"/>
              <a:t>projektu.</a:t>
            </a:r>
          </a:p>
          <a:p>
            <a:pPr algn="just">
              <a:spcBef>
                <a:spcPts val="1200"/>
              </a:spcBef>
            </a:pPr>
            <a:r>
              <a:rPr lang="cs-CZ" sz="1900" dirty="0"/>
              <a:t>V případě, že projekt/část projektu podléhá řízení stavebního úřadu, pak </a:t>
            </a:r>
            <a:r>
              <a:rPr lang="cs-CZ" sz="1900" b="1" dirty="0"/>
              <a:t>stavebním úřadem ověřená projektová dokumentace</a:t>
            </a:r>
            <a:r>
              <a:rPr lang="cs-CZ" sz="1900" dirty="0"/>
              <a:t> předkládaná k řízení stavebního úřadu v souladu se stavebním zákonem a příslušnými prováděcími předpisy.</a:t>
            </a:r>
          </a:p>
          <a:p>
            <a:pPr algn="just">
              <a:spcBef>
                <a:spcPts val="1200"/>
              </a:spcBef>
            </a:pPr>
            <a:r>
              <a:rPr lang="cs-CZ" sz="1900" dirty="0"/>
              <a:t>U projektu vyžadujícího </a:t>
            </a:r>
            <a:r>
              <a:rPr lang="cs-CZ" sz="1900" b="1" dirty="0"/>
              <a:t>posouzení vlivu záměru na životní prostředí </a:t>
            </a:r>
            <a:r>
              <a:rPr lang="cs-CZ" sz="1900" dirty="0"/>
              <a:t>dle přílohy č. 1 zákona č. 100/2001 Sb., o posuzování vlivů na životní prostředí a o změně některých souvisejících zákonů (zákon o posuzování vlivů na životní prostředí), ve znění pozdějších předpisů, sdělení k podlimitnímu záměru se závěrem, že předložený záměr nepodléhá zjišťovacímu řízení, nebo závěr zjišťovacího řízení s výrokem, že záměr nepodléhá dalšímu posuzování nebo souhlasné stanovisko příslušného úřadu k posouzení vlivů provedení záměru na životní prostředí.</a:t>
            </a:r>
          </a:p>
          <a:p>
            <a:pPr algn="just"/>
            <a:r>
              <a:rPr lang="cs-CZ" sz="1900" dirty="0"/>
              <a:t>Prohlášení o zařazení podniku do kategorie mikropodniků, malých a středních podniků – </a:t>
            </a:r>
            <a:r>
              <a:rPr lang="cs-CZ" sz="1900" b="1" dirty="0"/>
              <a:t>Příloha 4 Pravidel pro konečné žadatele</a:t>
            </a:r>
            <a:r>
              <a:rPr lang="cs-CZ" sz="1900" dirty="0"/>
              <a:t> – přes Portál farmáře</a:t>
            </a:r>
          </a:p>
          <a:p>
            <a:pPr algn="just"/>
            <a:r>
              <a:rPr lang="cs-CZ" sz="2000" b="1" dirty="0"/>
              <a:t>Formulář identifikace příjemce dotace </a:t>
            </a:r>
            <a:r>
              <a:rPr lang="cs-CZ" sz="2000" dirty="0"/>
              <a:t>– ten musí být žadatelem odeslaný před podáním Žádosti o dotaci na RO SZIF. Bez odeslání daného formuláře nelze Žádost o dotaci odeslat. </a:t>
            </a:r>
            <a:endParaRPr lang="cs-CZ" sz="1900" dirty="0"/>
          </a:p>
          <a:p>
            <a:pPr algn="just"/>
            <a:r>
              <a:rPr lang="cs-CZ" sz="1900" dirty="0"/>
              <a:t>+ specifické přílohy MAS definované pro jednotlivé </a:t>
            </a:r>
            <a:r>
              <a:rPr lang="cs-CZ" sz="1900" dirty="0" err="1"/>
              <a:t>Fiche</a:t>
            </a:r>
            <a:r>
              <a:rPr lang="cs-CZ" sz="1900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859636" y="391886"/>
            <a:ext cx="10515600" cy="844061"/>
          </a:xfrm>
        </p:spPr>
        <p:txBody>
          <a:bodyPr>
            <a:normAutofit fontScale="90000"/>
          </a:bodyPr>
          <a:lstStyle/>
          <a:p>
            <a:br>
              <a:rPr lang="cs-CZ" sz="3600" b="1" dirty="0"/>
            </a:br>
            <a:r>
              <a:rPr lang="cs-CZ" sz="3600" b="1" dirty="0"/>
              <a:t>B. Povinné přílohy – podání ŽOD na RO SZIF</a:t>
            </a:r>
          </a:p>
        </p:txBody>
      </p:sp>
    </p:spTree>
    <p:extLst>
      <p:ext uri="{BB962C8B-B14F-4D97-AF65-F5344CB8AC3E}">
        <p14:creationId xmlns:p14="http://schemas.microsoft.com/office/powerpoint/2010/main" val="2526598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48640"/>
            <a:ext cx="10515600" cy="767116"/>
          </a:xfrm>
        </p:spPr>
        <p:txBody>
          <a:bodyPr>
            <a:normAutofit/>
          </a:bodyPr>
          <a:lstStyle/>
          <a:p>
            <a:r>
              <a:rPr lang="cs-CZ" sz="3200" b="1" dirty="0"/>
              <a:t>B. Povinné přílohy – po podání ŽOD na RO SZIF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53414"/>
            <a:ext cx="10515600" cy="46559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1200"/>
              </a:spcBef>
              <a:buNone/>
            </a:pPr>
            <a:r>
              <a:rPr lang="cs-CZ" sz="2600" b="1" dirty="0"/>
              <a:t>Aktualizace  podané ŽOD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cs-CZ" sz="2300" dirty="0"/>
              <a:t>    </a:t>
            </a:r>
            <a:r>
              <a:rPr lang="cs-CZ" sz="2100" dirty="0"/>
              <a:t>- provádí </a:t>
            </a:r>
            <a:r>
              <a:rPr lang="cs-CZ" sz="2100" b="1" dirty="0"/>
              <a:t>POUZE</a:t>
            </a:r>
            <a:r>
              <a:rPr lang="cs-CZ" sz="2100" dirty="0"/>
              <a:t> žadatelé, kteří provádí výběr dodavatele pomocí </a:t>
            </a:r>
            <a:r>
              <a:rPr lang="cs-CZ" sz="2100" b="1" dirty="0"/>
              <a:t>CM</a:t>
            </a:r>
            <a:r>
              <a:rPr lang="cs-CZ" sz="2100" dirty="0"/>
              <a:t> nebo </a:t>
            </a:r>
            <a:r>
              <a:rPr lang="cs-CZ" sz="2100" b="1" dirty="0"/>
              <a:t>VŘ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cs-CZ" sz="2100" dirty="0"/>
              <a:t>    - postup dle „Seznamu dokumentace k výběru dodavatele“, který je zveřejněn na webu SZIF</a:t>
            </a:r>
          </a:p>
          <a:p>
            <a:pPr marL="0" indent="0" algn="just">
              <a:buNone/>
            </a:pPr>
            <a:r>
              <a:rPr lang="cs-CZ" sz="2100" dirty="0"/>
              <a:t>    - termín předložení kompletní dokumentace ke zrealizovanému výběru dodavatele na SZIF =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100" dirty="0"/>
              <a:t>      do 70. kalendářích dnů od finálního data podání ŽOD na RO SZIF (ve Výzvě č. 3 =  ke kontrole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100" dirty="0"/>
              <a:t>      a elektronickému podpisu MAS – do 28.08.2026 + do 04.09.2026 na RO SZIF)</a:t>
            </a:r>
          </a:p>
          <a:p>
            <a:pPr marL="0" indent="0" algn="just">
              <a:buNone/>
            </a:pPr>
            <a:r>
              <a:rPr lang="cs-CZ" sz="2100" dirty="0"/>
              <a:t>Ostatní žadatelé, kteří provádí výběr dodavatele </a:t>
            </a:r>
            <a:r>
              <a:rPr lang="cs-CZ" sz="2100" b="1" dirty="0"/>
              <a:t>přímým nákupem </a:t>
            </a:r>
            <a:r>
              <a:rPr lang="cs-CZ" sz="2100" dirty="0"/>
              <a:t>dokládají kompletní dokumentaci ke zrealizovanému výběru dodavatele při podání ŽOP (žádosti o platbu) na RO SZIF.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15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15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600" b="1" dirty="0"/>
              <a:t>B. Povinné přílohy předkládané při podpisu Dohody</a:t>
            </a:r>
            <a:r>
              <a:rPr lang="cs-CZ" sz="2600" dirty="0"/>
              <a:t> 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cs-CZ" sz="1800" dirty="0"/>
              <a:t>- Čestné prohlášení k de minimis – pokud je podpora poskytována v tomto režimu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cs-CZ" sz="1800" dirty="0"/>
              <a:t>- Prohlášení o velikosti podniku (Příloha č. 4) – pokud žadatel pro splnění definice musí spadat do určité kategorie podniku</a:t>
            </a:r>
          </a:p>
          <a:p>
            <a:pPr marL="0" indent="0">
              <a:spcBef>
                <a:spcPts val="600"/>
              </a:spcBef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692074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42108"/>
            <a:ext cx="10515600" cy="748147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FICHE 1 – ZEMĚDĚLSKÉ PODNIKÁNÍ, ZPRACOVÁNÍ A UVÁDĚNÍ ZEMĚDĚLSKÝCH PRODUKTŮ NA TRH </a:t>
            </a:r>
            <a:br>
              <a:rPr lang="cs-CZ" sz="8000" b="1" dirty="0"/>
            </a:br>
            <a:r>
              <a:rPr lang="cs-CZ" sz="1800" b="1" dirty="0"/>
              <a:t> </a:t>
            </a:r>
            <a:endParaRPr lang="cs-CZ" sz="1800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b="1" u="sng" dirty="0"/>
              <a:t>Oblasti podpory</a:t>
            </a:r>
            <a:r>
              <a:rPr lang="cs-CZ" dirty="0"/>
              <a:t>: Podpora zahrnuje výdaje do zemědělského podnikání, včetně precizního a udržitelného zemědělství, a na výdaje, které se týkají zpracování zemědělských produktů a jejich uvádění na trh, a je určena zejména na investice do staveb, strojů, technologií a vybavení pro zemědělské podnikání a zpracování zemědělských produktů (produktů uvedených v příloze I Smlouvy o fungování EU jako vstupní produkt, vyjma ryb) a jejich uvádění na trh.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u="sng" dirty="0"/>
              <a:t>Aktivity:</a:t>
            </a:r>
          </a:p>
          <a:p>
            <a:pPr marL="514350" indent="-514350">
              <a:buAutoNum type="alphaLcParenR"/>
            </a:pPr>
            <a:r>
              <a:rPr lang="cs-CZ" dirty="0"/>
              <a:t>Zemědělské podnikání </a:t>
            </a:r>
          </a:p>
          <a:p>
            <a:pPr marL="514350" indent="-514350">
              <a:buAutoNum type="alphaLcParenR"/>
            </a:pPr>
            <a:r>
              <a:rPr lang="cs-CZ" dirty="0"/>
              <a:t>Zpracování a uvádění na trh zemědělských produktů (včetně zkrácení dodavatelského řetězce) </a:t>
            </a:r>
          </a:p>
          <a:p>
            <a:pPr marL="514350" indent="-514350">
              <a:buAutoNum type="alphaLcParenR"/>
            </a:pPr>
            <a:r>
              <a:rPr lang="cs-CZ" dirty="0" err="1"/>
              <a:t>Peletovací</a:t>
            </a:r>
            <a:r>
              <a:rPr lang="cs-CZ" dirty="0"/>
              <a:t> zařízení pro vlastní spotřebu v podniku </a:t>
            </a:r>
          </a:p>
          <a:p>
            <a:pPr marL="514350" indent="-514350">
              <a:buAutoNum type="alphaLcParenR"/>
            </a:pPr>
            <a:r>
              <a:rPr lang="cs-CZ" dirty="0"/>
              <a:t>Školkařská produkce a pěstování okrasných rostlin</a:t>
            </a:r>
          </a:p>
        </p:txBody>
      </p:sp>
    </p:spTree>
    <p:extLst>
      <p:ext uri="{BB962C8B-B14F-4D97-AF65-F5344CB8AC3E}">
        <p14:creationId xmlns:p14="http://schemas.microsoft.com/office/powerpoint/2010/main" val="3842495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31272"/>
            <a:ext cx="10515600" cy="706125"/>
          </a:xfrm>
        </p:spPr>
        <p:txBody>
          <a:bodyPr>
            <a:noAutofit/>
          </a:bodyPr>
          <a:lstStyle/>
          <a:p>
            <a:r>
              <a:rPr lang="cs-CZ" sz="3200" b="1" dirty="0"/>
              <a:t>FICHE 1 – ZEMĚDĚLSKÉ PODNIKÁNÍ, ZPRACOVÁNÍ A UVÁDĚNÍ ZEMĚDĚLSKÝCH PRODUKTŮ NA TRH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08703"/>
            <a:ext cx="10515600" cy="43682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b="1" u="sng" dirty="0"/>
              <a:t>Definice žadatele: </a:t>
            </a:r>
            <a:r>
              <a:rPr lang="cs-CZ" dirty="0"/>
              <a:t>Zemědělský podnikatel </a:t>
            </a:r>
            <a:r>
              <a:rPr lang="cs-CZ" sz="2000" dirty="0"/>
              <a:t>(tzn. fyzická nebo právnická osoba, která podniká v zemědělské výrobě v souladu se zákonem č. 252/1997 Sb., o zemědělství, ve znění pozdějších předpisů)</a:t>
            </a:r>
            <a:r>
              <a:rPr lang="cs-CZ" dirty="0"/>
              <a:t>, výrobce potravin </a:t>
            </a:r>
            <a:r>
              <a:rPr lang="cs-CZ" sz="2000" dirty="0"/>
              <a:t>(fyzická nebo právnická osoba, která vyrábí potraviny dle zákona č. 110/1997 Sb., o potravinách a tabákových výrobcích a o změně a doplnění některých souvisejících zákonů, ve znění pozdějších předpisů)</a:t>
            </a:r>
            <a:r>
              <a:rPr lang="cs-CZ" dirty="0"/>
              <a:t>, výrobce krmiv </a:t>
            </a:r>
            <a:r>
              <a:rPr lang="cs-CZ" sz="2000" dirty="0"/>
              <a:t>(právnická nebo fyzická osoba, která vyrábí nebo zpracovává krmiva, doplňkové látky nebo </a:t>
            </a:r>
            <a:r>
              <a:rPr lang="cs-CZ" sz="2000" dirty="0" err="1"/>
              <a:t>premixy</a:t>
            </a:r>
            <a:r>
              <a:rPr lang="cs-CZ" sz="2000" dirty="0"/>
              <a:t>, má je v držení před jejich uvedením na trh nebo je na trh uvádí; výrobcem se rozumí též osoba provozující pojízdnou výrobnu krmiv) </a:t>
            </a:r>
            <a:r>
              <a:rPr lang="cs-CZ" dirty="0"/>
              <a:t>nebo jiné subjekty aktivní ve zpracování, uvádění na trh a vývoji zemědělských produktů uvedených v příloze I Smlouvy o fungování EU jako vstupní produkt.</a:t>
            </a:r>
          </a:p>
          <a:p>
            <a:pPr marL="0" indent="0" algn="just">
              <a:buNone/>
            </a:pPr>
            <a:endParaRPr lang="cs-CZ" sz="900" dirty="0"/>
          </a:p>
          <a:p>
            <a:pPr algn="just"/>
            <a:r>
              <a:rPr lang="cs-CZ" b="1" u="sng" dirty="0"/>
              <a:t>Výše dotace: </a:t>
            </a:r>
            <a:r>
              <a:rPr lang="cs-CZ" dirty="0"/>
              <a:t>60 % </a:t>
            </a:r>
            <a:r>
              <a:rPr lang="cs-CZ" sz="2600" dirty="0"/>
              <a:t>způsobilých výdajů, ze kterých je stanovena dotace</a:t>
            </a:r>
          </a:p>
          <a:p>
            <a:pPr marL="0" indent="0" algn="just">
              <a:buNone/>
            </a:pPr>
            <a:r>
              <a:rPr lang="cs-CZ" sz="2000" dirty="0"/>
              <a:t>    Maximální výše výdajů, ze kterých je stanovena dotace, na jeden projekt činí 2 mil. Kč</a:t>
            </a:r>
            <a:endParaRPr lang="cs-CZ" sz="2600" dirty="0"/>
          </a:p>
          <a:p>
            <a:pPr marL="0" indent="0" algn="just">
              <a:buNone/>
            </a:pPr>
            <a:r>
              <a:rPr lang="cs-CZ" sz="2000" dirty="0">
                <a:solidFill>
                  <a:srgbClr val="FF0000"/>
                </a:solidFill>
              </a:rPr>
              <a:t>Podpora je poskytována v souladu s čl. 42 Smlouvy o fungování EU = jedná se o zemědělské podnikání, případně na zpracování a uvádění na trh zemědělských produktů (pro F1 je nastaven tento vlastní režim podpory)</a:t>
            </a:r>
          </a:p>
        </p:txBody>
      </p:sp>
    </p:spTree>
    <p:extLst>
      <p:ext uri="{BB962C8B-B14F-4D97-AF65-F5344CB8AC3E}">
        <p14:creationId xmlns:p14="http://schemas.microsoft.com/office/powerpoint/2010/main" val="418899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44062"/>
            <a:ext cx="10515600" cy="691661"/>
          </a:xfrm>
        </p:spPr>
        <p:txBody>
          <a:bodyPr>
            <a:noAutofit/>
          </a:bodyPr>
          <a:lstStyle/>
          <a:p>
            <a:r>
              <a:rPr lang="cs-CZ" sz="3200" b="1" dirty="0"/>
              <a:t>FICHE 1 – ZEMĚDĚLSKÉ PODNIKÁNÍ, ZPRACOVÁNÍ A UVÁDĚNÍ ZEMĚDĚLSKÝCH PRODUKTŮ NA TRH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3144"/>
          </a:xfrm>
        </p:spPr>
        <p:txBody>
          <a:bodyPr>
            <a:normAutofit fontScale="92500" lnSpcReduction="10000"/>
          </a:bodyPr>
          <a:lstStyle/>
          <a:p>
            <a:r>
              <a:rPr lang="cs-CZ" b="1" u="sng" dirty="0"/>
              <a:t>Způsobilé výdaje:</a:t>
            </a:r>
          </a:p>
          <a:p>
            <a:pPr marL="514350" indent="-514350" algn="just">
              <a:buAutoNum type="alphaLcParenR"/>
            </a:pPr>
            <a:r>
              <a:rPr lang="cs-CZ" u="sng" dirty="0"/>
              <a:t>Zemědělské podnikání, včetně precizního a udržitelného zemědělství </a:t>
            </a:r>
          </a:p>
          <a:p>
            <a:pPr marL="0" indent="0" algn="just">
              <a:buNone/>
            </a:pPr>
            <a:r>
              <a:rPr lang="cs-CZ" dirty="0"/>
              <a:t>Investice do staveb, strojů, technologií a dalšího vybavení pro zemědělské podnikání. </a:t>
            </a:r>
          </a:p>
          <a:p>
            <a:pPr marL="0" indent="0" algn="just">
              <a:buNone/>
            </a:pPr>
            <a:r>
              <a:rPr lang="cs-CZ" dirty="0"/>
              <a:t>Jedná se např. o investice pro živočišnou výrobu jako výstavba a rekonstrukce ustájovacích prostor a chovatelských zařízení, skladovacích prostor pro krmiva a druhotné produkty živočišné výroby, nebo investice pro rostlinnou výrobu jako posklizňová úprava, skladování a expedice rostlinné produkce, výstavba a rekonstrukce nosných konstrukcí sadů a chmelnic, výstavba a rekonstrukce skleníků, fóliovníků, nákup mobilních strojů, mobilní oplocení pro pastevní areál. </a:t>
            </a:r>
          </a:p>
        </p:txBody>
      </p:sp>
    </p:spTree>
    <p:extLst>
      <p:ext uri="{BB962C8B-B14F-4D97-AF65-F5344CB8AC3E}">
        <p14:creationId xmlns:p14="http://schemas.microsoft.com/office/powerpoint/2010/main" val="2607263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5644" y="884254"/>
            <a:ext cx="10515600" cy="676785"/>
          </a:xfrm>
        </p:spPr>
        <p:txBody>
          <a:bodyPr>
            <a:noAutofit/>
          </a:bodyPr>
          <a:lstStyle/>
          <a:p>
            <a:pPr fontAlgn="ctr"/>
            <a:r>
              <a:rPr lang="cs-CZ" sz="3200" b="1" dirty="0"/>
              <a:t>FICHE 1 – ZEMĚDĚLSKÉ PODNIKÁNÍ, ZPRACOVÁNÍ A UVÁDĚNÍ ZEMĚDĚLSKÝCH PRODUKTŮ NA TRH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60849"/>
            <a:ext cx="10515600" cy="4839382"/>
          </a:xfrm>
        </p:spPr>
        <p:txBody>
          <a:bodyPr>
            <a:normAutofit lnSpcReduction="10000"/>
          </a:bodyPr>
          <a:lstStyle/>
          <a:p>
            <a:endParaRPr lang="cs-CZ" sz="2600" b="1" u="sng" dirty="0"/>
          </a:p>
          <a:p>
            <a:r>
              <a:rPr lang="cs-CZ" sz="2600" b="1" u="sng" dirty="0"/>
              <a:t>Způsobilé výdaje:</a:t>
            </a:r>
          </a:p>
          <a:p>
            <a:pPr marL="0" indent="0" algn="just">
              <a:buNone/>
            </a:pPr>
            <a:r>
              <a:rPr lang="cs-CZ" sz="2600" u="sng" dirty="0"/>
              <a:t>b) Zpracování a uvádění na trh zemědělských produktů (včetně zkrácení dodavatelského řetězce) </a:t>
            </a:r>
          </a:p>
          <a:p>
            <a:pPr marL="0" indent="0" algn="just">
              <a:buNone/>
            </a:pPr>
            <a:r>
              <a:rPr lang="cs-CZ" sz="2600" dirty="0"/>
              <a:t>Investice do staveb, strojů, technologií a dalšího vybavení pro podnikání v oblasti zpracování zemědělských produktů a jejich uvádění na trh.</a:t>
            </a:r>
          </a:p>
          <a:p>
            <a:pPr marL="0" indent="0" algn="just">
              <a:buNone/>
            </a:pPr>
            <a:r>
              <a:rPr lang="cs-CZ" sz="2600" dirty="0"/>
              <a:t>Jedná se např. o investice související s finální úpravou, balením a značením výrobků, investice do staveb zpracovatelských provozů (moštárny, bourárny masa, sušárny, mlýnice apod.), investice související se skladováním nejen surovin a výrobků, ale i druhotných surovin, investice související s uváděním zemědělských produktů na trh (pojízdná prodejna a automaty), zázemí pro zaměstnance. </a:t>
            </a:r>
          </a:p>
        </p:txBody>
      </p:sp>
    </p:spTree>
    <p:extLst>
      <p:ext uri="{BB962C8B-B14F-4D97-AF65-F5344CB8AC3E}">
        <p14:creationId xmlns:p14="http://schemas.microsoft.com/office/powerpoint/2010/main" val="1419510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636" y="776134"/>
            <a:ext cx="10515600" cy="741167"/>
          </a:xfrm>
        </p:spPr>
        <p:txBody>
          <a:bodyPr>
            <a:noAutofit/>
          </a:bodyPr>
          <a:lstStyle/>
          <a:p>
            <a:pPr fontAlgn="ctr"/>
            <a:r>
              <a:rPr lang="cs-CZ" sz="3200" b="1" dirty="0"/>
              <a:t>FICHE 1 – ZEMĚDĚLSKÉ PODNIKÁNÍ, ZPRACOVÁNÍ A UVÁDĚNÍ ZEMĚDĚLSKÝCH PRODUKTŮ NA TRH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70180"/>
            <a:ext cx="10515600" cy="4728447"/>
          </a:xfrm>
        </p:spPr>
        <p:txBody>
          <a:bodyPr>
            <a:normAutofit lnSpcReduction="10000"/>
          </a:bodyPr>
          <a:lstStyle/>
          <a:p>
            <a:r>
              <a:rPr lang="cs-CZ" sz="2600" b="1" u="sng" dirty="0"/>
              <a:t>Způsobilé výdaje:</a:t>
            </a:r>
          </a:p>
          <a:p>
            <a:pPr marL="0" indent="0" algn="just">
              <a:buNone/>
            </a:pPr>
            <a:r>
              <a:rPr lang="cs-CZ" sz="2600" u="sng" dirty="0"/>
              <a:t>c) </a:t>
            </a:r>
            <a:r>
              <a:rPr lang="cs-CZ" sz="2600" u="sng" dirty="0" err="1"/>
              <a:t>Peletovací</a:t>
            </a:r>
            <a:r>
              <a:rPr lang="cs-CZ" sz="2600" u="sng" dirty="0"/>
              <a:t> zařízení pro vlastní spotřebu v podniku</a:t>
            </a:r>
          </a:p>
          <a:p>
            <a:pPr marL="0" indent="0" algn="just">
              <a:buNone/>
            </a:pPr>
            <a:r>
              <a:rPr lang="cs-CZ" sz="2600" dirty="0"/>
              <a:t>Investice do zařízení na výrobu pelet pro vlastní spotřebu v podniku. 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cs-CZ" sz="2600" dirty="0"/>
              <a:t>(Pro účely posouzení tohoto výdaje se za podnik považují všechny provozovny a zařízení spravované v rámci jednoho IČO.)</a:t>
            </a:r>
          </a:p>
          <a:p>
            <a:pPr marL="0" indent="0" algn="just">
              <a:buNone/>
            </a:pPr>
            <a:r>
              <a:rPr lang="cs-CZ" sz="2600" u="sng" dirty="0"/>
              <a:t>d) Školkařská produkce a pěstování okrasných rostlin </a:t>
            </a:r>
          </a:p>
          <a:p>
            <a:pPr marL="0" indent="0" algn="just">
              <a:buNone/>
            </a:pPr>
            <a:r>
              <a:rPr lang="cs-CZ" sz="2600" dirty="0"/>
              <a:t>Investice do staveb, strojů, technologií a dalšího vybavení pro podnikání v oblasti školkařské produkce a pěstování okrasných rostlin.</a:t>
            </a:r>
          </a:p>
          <a:p>
            <a:pPr marL="0" indent="0" algn="just">
              <a:buNone/>
            </a:pPr>
            <a:r>
              <a:rPr lang="cs-CZ" sz="2600" dirty="0"/>
              <a:t>Jedná se např. o investice do výstavby a rekonstrukce skleníků, fóliovníků, skladů, nákup mobilních strojů pro pěstování okrasných rostlin nebo pro školky.</a:t>
            </a:r>
          </a:p>
          <a:p>
            <a:pPr marL="0" indent="0" algn="just">
              <a:buNone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845490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28286" y="981686"/>
            <a:ext cx="9376558" cy="827018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FICHE 1 – ZEMĚDĚLSKÉ PODNIKÁNÍ, ZPRACOVÁNÍ A UVÁDĚNÍ ZEMĚDĚLSKÝCH PRODUKTŮ NA TRH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0909" y="1949381"/>
            <a:ext cx="9673389" cy="358514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b="1" dirty="0"/>
              <a:t>Přílohy ŽOD:</a:t>
            </a:r>
          </a:p>
          <a:p>
            <a:pPr algn="just"/>
            <a:r>
              <a:rPr lang="cs-CZ" dirty="0"/>
              <a:t>- </a:t>
            </a:r>
            <a:r>
              <a:rPr lang="cs-CZ" b="1" dirty="0"/>
              <a:t>Mimo povinných příloh </a:t>
            </a:r>
            <a:r>
              <a:rPr lang="cs-CZ" dirty="0"/>
              <a:t>stanovených pro všechny </a:t>
            </a:r>
            <a:r>
              <a:rPr lang="cs-CZ" dirty="0" err="1"/>
              <a:t>Fiche</a:t>
            </a:r>
            <a:r>
              <a:rPr lang="cs-CZ" dirty="0"/>
              <a:t> pak </a:t>
            </a:r>
            <a:r>
              <a:rPr lang="cs-CZ" b="1" dirty="0"/>
              <a:t>ještě</a:t>
            </a:r>
            <a:r>
              <a:rPr lang="cs-CZ" dirty="0"/>
              <a:t>:</a:t>
            </a:r>
          </a:p>
          <a:p>
            <a:pPr marL="457200" indent="-457200" algn="just">
              <a:buAutoNum type="arabicPeriod"/>
            </a:pPr>
            <a:r>
              <a:rPr lang="cs-CZ" b="1" dirty="0"/>
              <a:t>Přílohy požadované dle jednotlivých PK </a:t>
            </a:r>
            <a:r>
              <a:rPr lang="cs-CZ" b="1" dirty="0" err="1"/>
              <a:t>Fiche</a:t>
            </a:r>
            <a:r>
              <a:rPr lang="cs-CZ" b="1" dirty="0"/>
              <a:t> </a:t>
            </a:r>
            <a:r>
              <a:rPr lang="cs-CZ" dirty="0"/>
              <a:t>: </a:t>
            </a:r>
          </a:p>
          <a:p>
            <a:pPr algn="just"/>
            <a:r>
              <a:rPr lang="cs-CZ" dirty="0"/>
              <a:t>      - v případě, že žadatel žádá body za hospodaření v režimu ekologického zemědělství - doložit platný Výpisu údajů z certifikátu z Registru ekologických podnikatelů</a:t>
            </a:r>
          </a:p>
          <a:p>
            <a:pPr algn="just"/>
            <a:r>
              <a:rPr lang="cs-CZ" dirty="0"/>
              <a:t>      - v případě požadavku přidělení bodů za dosažení podílu příjmů ze zemědělské prvovýroby na celkových příjmech žadatele více jak  65 %, předloží žadatel povinnou přílohu Výpočet podílu příjmů ze zemědělské prvovýroby"- tabulka je součástí zveřejněné Výzvy MAS</a:t>
            </a:r>
          </a:p>
          <a:p>
            <a:pPr algn="just">
              <a:spcBef>
                <a:spcPts val="1200"/>
              </a:spcBef>
            </a:pPr>
            <a:r>
              <a:rPr lang="cs-CZ" b="1" dirty="0"/>
              <a:t>2.     </a:t>
            </a:r>
            <a:r>
              <a:rPr lang="cs-CZ" dirty="0"/>
              <a:t>V případě zpracovatelského provozu a prodejny nutno předložit doklad o tom, že místo realizace naplňuje odpovídající účel užívání stavby</a:t>
            </a:r>
          </a:p>
        </p:txBody>
      </p:sp>
    </p:spTree>
    <p:extLst>
      <p:ext uri="{BB962C8B-B14F-4D97-AF65-F5344CB8AC3E}">
        <p14:creationId xmlns:p14="http://schemas.microsoft.com/office/powerpoint/2010/main" val="3912194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42108"/>
            <a:ext cx="10515600" cy="575193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FICHE 3 – NEZEMĚDĚLSKÉ PODNIKÁNÍ</a:t>
            </a:r>
            <a:br>
              <a:rPr lang="cs-CZ" sz="8000" b="1" dirty="0"/>
            </a:br>
            <a:r>
              <a:rPr lang="cs-CZ" sz="1800" b="1" dirty="0"/>
              <a:t> </a:t>
            </a:r>
            <a:endParaRPr lang="cs-CZ" sz="1800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657978"/>
            <a:ext cx="10596824" cy="4518985"/>
          </a:xfrm>
        </p:spPr>
        <p:txBody>
          <a:bodyPr>
            <a:normAutofit lnSpcReduction="10000"/>
          </a:bodyPr>
          <a:lstStyle/>
          <a:p>
            <a:r>
              <a:rPr lang="cs-CZ" b="1" u="sng" dirty="0"/>
              <a:t>Oblasti podpory</a:t>
            </a:r>
            <a:r>
              <a:rPr lang="cs-CZ" dirty="0"/>
              <a:t>: Budou podporovány výdaje na založení a rozvoj nezemědělských činností, včetně řemeslné výroby  a cestovního ruchu.</a:t>
            </a:r>
          </a:p>
          <a:p>
            <a:r>
              <a:rPr lang="cs-CZ" b="1" u="sng" dirty="0"/>
              <a:t>Aktivity:</a:t>
            </a:r>
          </a:p>
          <a:p>
            <a:pPr marL="514350" indent="-514350">
              <a:buAutoNum type="alphaLcParenR"/>
            </a:pPr>
            <a:r>
              <a:rPr lang="cs-CZ" dirty="0"/>
              <a:t>Nezemědělské podnikání jako diverzifikace zemědělského podnikatele </a:t>
            </a:r>
          </a:p>
          <a:p>
            <a:pPr marL="514350" indent="-514350">
              <a:buAutoNum type="alphaLcParenR"/>
            </a:pPr>
            <a:r>
              <a:rPr lang="cs-CZ" dirty="0"/>
              <a:t>Nezemědělské podnikání zaměřené na cestovní ruch </a:t>
            </a:r>
          </a:p>
          <a:p>
            <a:pPr marL="514350" indent="-514350">
              <a:buAutoNum type="alphaLcParenR"/>
            </a:pPr>
            <a:r>
              <a:rPr lang="cs-CZ" dirty="0"/>
              <a:t>Nezemědělské podnikání zaměřené na zpracování a uvádění produktů na trh</a:t>
            </a:r>
          </a:p>
          <a:p>
            <a:pPr marL="514350" indent="-514350">
              <a:buAutoNum type="alphaLcParenR"/>
            </a:pPr>
            <a:r>
              <a:rPr lang="cs-CZ" dirty="0"/>
              <a:t>Nezemědělské podnikání zaměřené na ostatní nezemědělské činnosti</a:t>
            </a:r>
          </a:p>
        </p:txBody>
      </p:sp>
    </p:spTree>
    <p:extLst>
      <p:ext uri="{BB962C8B-B14F-4D97-AF65-F5344CB8AC3E}">
        <p14:creationId xmlns:p14="http://schemas.microsoft.com/office/powerpoint/2010/main" val="1032955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31272"/>
            <a:ext cx="10515600" cy="505159"/>
          </a:xfrm>
        </p:spPr>
        <p:txBody>
          <a:bodyPr>
            <a:noAutofit/>
          </a:bodyPr>
          <a:lstStyle/>
          <a:p>
            <a:r>
              <a:rPr lang="cs-CZ" sz="3200" b="1" dirty="0"/>
              <a:t>FICHE 3 – NEZEMĚDĚLSKÉ PODNIKÁNÍ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87156"/>
            <a:ext cx="10515600" cy="4689807"/>
          </a:xfrm>
        </p:spPr>
        <p:txBody>
          <a:bodyPr>
            <a:normAutofit fontScale="92500" lnSpcReduction="10000"/>
          </a:bodyPr>
          <a:lstStyle/>
          <a:p>
            <a:r>
              <a:rPr lang="cs-CZ" sz="2400" b="1" u="sng" dirty="0"/>
              <a:t>Definice žadatele:</a:t>
            </a:r>
            <a:r>
              <a:rPr lang="cs-CZ" sz="2400" b="1" dirty="0"/>
              <a:t> </a:t>
            </a:r>
            <a:r>
              <a:rPr lang="cs-CZ" b="1" dirty="0"/>
              <a:t> </a:t>
            </a:r>
            <a:r>
              <a:rPr lang="cs-CZ" sz="2000" b="1" dirty="0"/>
              <a:t>Podnikatelské subjekty</a:t>
            </a:r>
            <a:r>
              <a:rPr lang="cs-CZ" sz="2000" dirty="0"/>
              <a:t> – jsou to fyzické nebo právnické osoby, které se věnují podnikání, tedy soustavné a samostatné činnosti prováděné za účelem zisku.</a:t>
            </a:r>
          </a:p>
          <a:p>
            <a:pPr marL="0" indent="0" algn="just">
              <a:buNone/>
            </a:pPr>
            <a:endParaRPr lang="cs-CZ" sz="800" b="1" u="sng" dirty="0"/>
          </a:p>
          <a:p>
            <a:pPr algn="just"/>
            <a:r>
              <a:rPr lang="cs-CZ" sz="2400" b="1" u="sng" dirty="0"/>
              <a:t>Výše dotace:</a:t>
            </a:r>
            <a:r>
              <a:rPr lang="cs-CZ" sz="2400" b="1" dirty="0"/>
              <a:t>  50 % </a:t>
            </a:r>
            <a:r>
              <a:rPr lang="cs-CZ" sz="2400" dirty="0"/>
              <a:t>výdajů ze kterých je stanovena dotace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Maximální výše výdajů, ze kterých je stanovena dotace, na jeden projekt činí 2 mil. Kč</a:t>
            </a:r>
          </a:p>
          <a:p>
            <a:pPr marL="0" indent="0" algn="just">
              <a:buNone/>
            </a:pPr>
            <a:r>
              <a:rPr lang="cs-CZ" sz="2000" dirty="0"/>
              <a:t>Podpora je poskytována na v souladu s čl. 107 a 108 Smlouvy o fungování EU na podporu de minimis </a:t>
            </a:r>
          </a:p>
          <a:p>
            <a:pPr marL="0" indent="0" algn="just">
              <a:buNone/>
            </a:pPr>
            <a:r>
              <a:rPr lang="cs-CZ" sz="1800" dirty="0"/>
              <a:t>(celková výše podpory de minimis poskytnutá jednomu subjektu nesmí v žádném tříletém období přesáhnout částku 300 000 EUR) </a:t>
            </a:r>
          </a:p>
          <a:p>
            <a:pPr marL="0" indent="0" algn="just">
              <a:buNone/>
            </a:pPr>
            <a:endParaRPr lang="cs-CZ" sz="800" dirty="0"/>
          </a:p>
          <a:p>
            <a:pPr algn="just"/>
            <a:r>
              <a:rPr lang="cs-CZ" sz="2400" b="1" u="sng" dirty="0"/>
              <a:t>Způsobilé výdaje </a:t>
            </a:r>
            <a:r>
              <a:rPr lang="cs-CZ" sz="2000" dirty="0"/>
              <a:t>= investice do staveb, strojů a technologií a dalšího vybavení pro nezemědělské podnikání</a:t>
            </a:r>
            <a:endParaRPr lang="cs-CZ" sz="2000" b="1" u="sng" dirty="0"/>
          </a:p>
          <a:p>
            <a:pPr marL="342900" indent="-342900" algn="just">
              <a:buAutoNum type="alphaLcParenR"/>
            </a:pPr>
            <a:r>
              <a:rPr lang="cs-CZ" sz="1800" dirty="0"/>
              <a:t>Nezemědělské podnikání jako diverzifikace zemědělského podnikatele – zde je žadatelem zemědělský podnikatel</a:t>
            </a:r>
          </a:p>
          <a:p>
            <a:pPr marL="342900" indent="-342900" algn="just">
              <a:buFont typeface="Arial" panose="020B0604020202020204" pitchFamily="34" charset="0"/>
              <a:buAutoNum type="alphaLcParenR"/>
            </a:pPr>
            <a:r>
              <a:rPr lang="cs-CZ" sz="1800" dirty="0"/>
              <a:t>Nezemědělské podnikání zaměřené na cestovní ruch – jedná se o investice zaměřené dle CZ-NACE Sekce I –Ubytování stravování a pohostinství + Sekce R – Kulturní, zábavní a rekreační činnost s výjimkou odd. 92-herny, kasina, sázková kancelář, provoz herních automatů  + Sekce N, Odd. 79 – Činnosti cestovních kanceláří a agentur </a:t>
            </a:r>
          </a:p>
          <a:p>
            <a:pPr marL="342900" indent="-342900" algn="just">
              <a:buAutoNum type="alphaLcParenR"/>
            </a:pPr>
            <a:endParaRPr lang="cs-CZ" sz="1800" dirty="0"/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endParaRPr lang="cs-CZ" sz="2400" b="1" u="sng" dirty="0"/>
          </a:p>
        </p:txBody>
      </p:sp>
    </p:spTree>
    <p:extLst>
      <p:ext uri="{BB962C8B-B14F-4D97-AF65-F5344CB8AC3E}">
        <p14:creationId xmlns:p14="http://schemas.microsoft.com/office/powerpoint/2010/main" val="228788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725" y="365007"/>
            <a:ext cx="8171814" cy="1325563"/>
          </a:xfrm>
        </p:spPr>
        <p:txBody>
          <a:bodyPr/>
          <a:lstStyle/>
          <a:p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17550" y="1998243"/>
            <a:ext cx="9504680" cy="3146413"/>
          </a:xfrm>
        </p:spPr>
        <p:txBody>
          <a:bodyPr>
            <a:normAutofit/>
          </a:bodyPr>
          <a:lstStyle/>
          <a:p>
            <a:pPr algn="just"/>
            <a:r>
              <a:rPr lang="cs-CZ" sz="3200" dirty="0"/>
              <a:t>Základní informace o podávání Žádostí o dotaci na MAS přes Portál farmáře</a:t>
            </a:r>
          </a:p>
          <a:p>
            <a:pPr lvl="0"/>
            <a:r>
              <a:rPr lang="cs-CZ" sz="3200" dirty="0"/>
              <a:t>Představení </a:t>
            </a:r>
            <a:r>
              <a:rPr lang="cs-CZ" sz="3200" dirty="0" err="1"/>
              <a:t>Fiche</a:t>
            </a:r>
            <a:r>
              <a:rPr lang="cs-CZ" sz="3200" dirty="0"/>
              <a:t> 1, </a:t>
            </a:r>
            <a:r>
              <a:rPr lang="cs-CZ" sz="3200" dirty="0" err="1"/>
              <a:t>Fiche</a:t>
            </a:r>
            <a:r>
              <a:rPr lang="cs-CZ" sz="3200" dirty="0"/>
              <a:t> 3, </a:t>
            </a:r>
            <a:r>
              <a:rPr lang="cs-CZ" sz="3200" dirty="0" err="1"/>
              <a:t>Fiche</a:t>
            </a:r>
            <a:r>
              <a:rPr lang="cs-CZ" sz="3200" dirty="0"/>
              <a:t> 4 a </a:t>
            </a:r>
            <a:r>
              <a:rPr lang="cs-CZ" sz="3200" dirty="0" err="1"/>
              <a:t>Fiche</a:t>
            </a:r>
            <a:r>
              <a:rPr lang="cs-CZ" sz="3200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594335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44063"/>
            <a:ext cx="10515600" cy="411982"/>
          </a:xfrm>
        </p:spPr>
        <p:txBody>
          <a:bodyPr>
            <a:noAutofit/>
          </a:bodyPr>
          <a:lstStyle/>
          <a:p>
            <a:r>
              <a:rPr lang="cs-CZ" sz="3200" b="1" dirty="0"/>
              <a:t>FICHE 3 – NEZEMĚDĚLSKÉ PODNIKÁNÍ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58462"/>
            <a:ext cx="10335567" cy="4747846"/>
          </a:xfrm>
        </p:spPr>
        <p:txBody>
          <a:bodyPr>
            <a:normAutofit fontScale="25000" lnSpcReduction="20000"/>
          </a:bodyPr>
          <a:lstStyle/>
          <a:p>
            <a:r>
              <a:rPr lang="cs-CZ" sz="7200" b="1" u="sng" dirty="0"/>
              <a:t>Způsobilé výdaje:</a:t>
            </a:r>
          </a:p>
          <a:p>
            <a:pPr marL="457200" indent="-457200" algn="just">
              <a:buAutoNum type="alphaLcParenR" startAt="3"/>
            </a:pPr>
            <a:r>
              <a:rPr lang="cs-CZ" sz="7200" dirty="0"/>
              <a:t>Nezemědělské podnikání zaměřené na zpracování a uvádění (především nezemědělských) produktů na trh –  jen pro CZ-NACE Sekce C – Zpracovatelský průmysl s výjimkou tř. 12.00 Výroba tabákových výrobků a tř. 25.40 Výroba zbraní a střeliva</a:t>
            </a:r>
          </a:p>
          <a:p>
            <a:pPr marL="457200" indent="-457200" algn="just">
              <a:buFont typeface="Arial" panose="020B0604020202020204" pitchFamily="34" charset="0"/>
              <a:buAutoNum type="alphaLcParenR" startAt="3"/>
            </a:pPr>
            <a:r>
              <a:rPr lang="cs-CZ" sz="7200" dirty="0"/>
              <a:t>Nezemědělské podnikání zaměřené na ostatní nezemědělské činnosti – neuvedené v ostatních aktivitách</a:t>
            </a:r>
          </a:p>
          <a:p>
            <a:pPr marL="0" indent="0" algn="just">
              <a:buNone/>
            </a:pPr>
            <a:endParaRPr lang="cs-CZ" sz="3200" dirty="0"/>
          </a:p>
          <a:p>
            <a:pPr marL="0" indent="0" algn="just">
              <a:buNone/>
            </a:pPr>
            <a:r>
              <a:rPr lang="cs-CZ" sz="7200" b="1" dirty="0"/>
              <a:t>Upozornění:</a:t>
            </a:r>
          </a:p>
          <a:p>
            <a:pPr algn="just">
              <a:buFontTx/>
              <a:buChar char="-"/>
            </a:pPr>
            <a:r>
              <a:rPr lang="cs-CZ" sz="7200" dirty="0"/>
              <a:t>V případě zpracování produktů jsou výstupem produkty, které nejsou uvedeny v příloze I Smlouvy o fungování EU</a:t>
            </a:r>
          </a:p>
          <a:p>
            <a:pPr algn="just">
              <a:buFontTx/>
              <a:buChar char="-"/>
            </a:pPr>
            <a:r>
              <a:rPr lang="cs-CZ" sz="7200" dirty="0"/>
              <a:t>V případě výstavby a modernizace za řízení na výrobu tvarovaných biopaliv, musí většina paliva vyrobeného žadatelem (více jak 50 %) sloužit k prodeji nebo být využita pro nezemědělskou činnost </a:t>
            </a:r>
          </a:p>
          <a:p>
            <a:pPr algn="just">
              <a:buFontTx/>
              <a:buChar char="-"/>
            </a:pPr>
            <a:r>
              <a:rPr lang="cs-CZ" sz="7200" dirty="0"/>
              <a:t>Dotaci nelze poskytnout na podnikání v oblasti dotačního poradenství, silniční nákladní dopravu pro cizí potřebu a provozování herních automatů</a:t>
            </a:r>
          </a:p>
          <a:p>
            <a:pPr algn="just">
              <a:buFontTx/>
              <a:buChar char="-"/>
            </a:pPr>
            <a:r>
              <a:rPr lang="cs-CZ" sz="7200" dirty="0"/>
              <a:t>V případě pořízení vozidla musí mít žadatel/příjemce dotace sídlo/trvalé bydliště nebo provozovnu na území příslušné MAS, a to po celou dobu lhůty vázanosti projektu na účel</a:t>
            </a:r>
          </a:p>
          <a:p>
            <a:pPr algn="just">
              <a:buFontTx/>
              <a:buChar char="-"/>
            </a:pPr>
            <a:r>
              <a:rPr lang="cs-CZ" sz="7200" dirty="0"/>
              <a:t>V případě, že se na území obce, ve které je realizován projekt týkající se ubytování, vybírají poplatky z cestovního ruchu (poplatek za ubytovací kapacity, rekreační poplatek), se žadatel/příjemce dotace přihlásí k poplatkové povinnosti u příslušné obce, a to nejpozději k datu podání Žádosti o platbu</a:t>
            </a:r>
          </a:p>
          <a:p>
            <a:pPr algn="just">
              <a:buFontTx/>
              <a:buChar char="-"/>
            </a:pPr>
            <a:endParaRPr lang="cs-CZ" sz="2100" dirty="0"/>
          </a:p>
          <a:p>
            <a:pPr marL="0" indent="0" algn="just">
              <a:buNone/>
            </a:pPr>
            <a:endParaRPr lang="cs-CZ" sz="3200" b="1" u="sng" dirty="0"/>
          </a:p>
          <a:p>
            <a:pPr marL="0" indent="0" algn="just">
              <a:buNone/>
            </a:pPr>
            <a:endParaRPr lang="cs-CZ" sz="2100" dirty="0"/>
          </a:p>
          <a:p>
            <a:pPr marL="0" indent="0" algn="just">
              <a:buNone/>
            </a:pPr>
            <a:endParaRPr lang="cs-CZ" sz="2100" dirty="0"/>
          </a:p>
          <a:p>
            <a:pPr marL="0" indent="0" algn="just">
              <a:buNone/>
            </a:pPr>
            <a:r>
              <a:rPr lang="cs-CZ" sz="2100" dirty="0"/>
              <a:t> </a:t>
            </a:r>
          </a:p>
          <a:p>
            <a:pPr marL="457200" indent="-457200" algn="just">
              <a:buAutoNum type="alphaLcParenR" startAt="3"/>
            </a:pPr>
            <a:endParaRPr lang="cs-CZ" sz="1900" dirty="0"/>
          </a:p>
          <a:p>
            <a:pPr marL="0" indent="0" algn="just">
              <a:buNone/>
            </a:pP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4158537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5644" y="884255"/>
            <a:ext cx="10515600" cy="482322"/>
          </a:xfrm>
        </p:spPr>
        <p:txBody>
          <a:bodyPr>
            <a:noAutofit/>
          </a:bodyPr>
          <a:lstStyle/>
          <a:p>
            <a:pPr fontAlgn="ctr"/>
            <a:r>
              <a:rPr lang="cs-CZ" sz="3200" b="1" dirty="0"/>
              <a:t>FICHE 3 – NEZEMĚDĚLSKÉ PODNIKÁNÍ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8171"/>
            <a:ext cx="10515600" cy="4802059"/>
          </a:xfrm>
        </p:spPr>
        <p:txBody>
          <a:bodyPr>
            <a:normAutofit/>
          </a:bodyPr>
          <a:lstStyle/>
          <a:p>
            <a:r>
              <a:rPr lang="cs-CZ" sz="2600" b="1" u="sng" dirty="0"/>
              <a:t>Předkládané přílohy:</a:t>
            </a:r>
          </a:p>
          <a:p>
            <a:pPr marL="0" indent="0" algn="just">
              <a:buNone/>
            </a:pPr>
            <a:r>
              <a:rPr lang="cs-CZ" sz="2000" b="1" dirty="0"/>
              <a:t>Mimo povinných </a:t>
            </a:r>
            <a:r>
              <a:rPr lang="cs-CZ" sz="2000" dirty="0"/>
              <a:t>příloh k ŽOD </a:t>
            </a:r>
            <a:r>
              <a:rPr lang="cs-CZ" sz="2000" b="1" dirty="0"/>
              <a:t>ještě</a:t>
            </a:r>
            <a:r>
              <a:rPr lang="cs-CZ" sz="2000" dirty="0"/>
              <a:t>:</a:t>
            </a:r>
          </a:p>
          <a:p>
            <a:pPr marL="0" indent="0" algn="just">
              <a:buNone/>
            </a:pPr>
            <a:r>
              <a:rPr lang="cs-CZ" sz="2000" dirty="0"/>
              <a:t>1.  </a:t>
            </a:r>
            <a:r>
              <a:rPr lang="cs-CZ" sz="2000" b="1" dirty="0"/>
              <a:t>Požadované přílohy MAS </a:t>
            </a:r>
            <a:r>
              <a:rPr lang="cs-CZ" sz="2000" dirty="0"/>
              <a:t>– dle jednotlivých preferenčních kritérií (PK):</a:t>
            </a:r>
          </a:p>
          <a:p>
            <a:pPr marL="0" indent="0" algn="just">
              <a:buNone/>
            </a:pPr>
            <a:r>
              <a:rPr lang="cs-CZ" sz="2000" dirty="0"/>
              <a:t>     -  v případě, že žadatel žádá body za Využití stávající stavby pro realizaci projektu, nutno předložit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    výpis z katastru nemovitostí ne starší než jeden měsíc od podání ŽOD (dostačující je náhled do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    elektronické verze KN s vyznačením lokalizace předmětu projektu v odpovídajícím měřítku, ze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    které bude patrné číslo popisné/evidenční).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2. </a:t>
            </a:r>
            <a:r>
              <a:rPr lang="cs-CZ" sz="2000" b="1" dirty="0"/>
              <a:t>Přílohy předkládané k ŽOP</a:t>
            </a:r>
            <a:r>
              <a:rPr lang="cs-CZ" sz="2000" dirty="0"/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2000" dirty="0"/>
              <a:t>Potvrzení příslušné obce prokazující, že příjemce dotace ohlásil vznik poplatkové povinnosti, nebo potvrzení obce o tom, že místní poplatky z cestovního ruchu nevybírá – pouze pro ubytování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2000" dirty="0"/>
              <a:t>Protokol o vyráběném tvarovaném biopalivu vydaný VÚZT – pouze pro výstavbu a modernizaci zařízení na výrobu tvarovaných biopaliv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2000" dirty="0"/>
              <a:t>Doklad o tom, že místo realizace naplňuje odpovídající účel užívání stavby – pouze pro ubytování a prodejny pro potraviny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884330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31272"/>
            <a:ext cx="10515600" cy="706125"/>
          </a:xfrm>
        </p:spPr>
        <p:txBody>
          <a:bodyPr>
            <a:normAutofit/>
          </a:bodyPr>
          <a:lstStyle/>
          <a:p>
            <a:r>
              <a:rPr lang="cs-CZ" sz="3200" b="1" dirty="0"/>
              <a:t>FICHE 4 – PODNIKÁNÍ MALÝCH A STŘEDNÍCH PODNIKŮ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08703"/>
            <a:ext cx="10515600" cy="4368260"/>
          </a:xfrm>
        </p:spPr>
        <p:txBody>
          <a:bodyPr>
            <a:normAutofit/>
          </a:bodyPr>
          <a:lstStyle/>
          <a:p>
            <a:pPr algn="just"/>
            <a:r>
              <a:rPr lang="cs-CZ" b="1" u="sng" dirty="0"/>
              <a:t>Definice žadatele:</a:t>
            </a:r>
            <a:r>
              <a:rPr lang="cs-CZ" b="1" dirty="0"/>
              <a:t> </a:t>
            </a:r>
          </a:p>
          <a:p>
            <a:pPr marL="0" indent="0" algn="just">
              <a:buNone/>
            </a:pPr>
            <a:r>
              <a:rPr lang="cs-CZ" sz="2400" dirty="0"/>
              <a:t>Podnikatelské subjekty splňující definici malého a středního podniku. Bližší definice jsou stanoveny v části B. Specifické podmínky společné pro všechny </a:t>
            </a:r>
            <a:r>
              <a:rPr lang="cs-CZ" sz="2400" dirty="0" err="1"/>
              <a:t>Fiche</a:t>
            </a:r>
            <a:r>
              <a:rPr lang="cs-CZ" sz="2400" dirty="0"/>
              <a:t>, kapitola 2. Definice žadatele/příjemce dotace.</a:t>
            </a:r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b="1" u="sng" dirty="0"/>
              <a:t>Výše dotace: </a:t>
            </a:r>
            <a:r>
              <a:rPr lang="cs-CZ" dirty="0"/>
              <a:t>60 % způsobilých výdajů, ze kterých je stanovena dotace</a:t>
            </a:r>
          </a:p>
          <a:p>
            <a:pPr marL="0" indent="0" algn="just">
              <a:buNone/>
            </a:pPr>
            <a:r>
              <a:rPr lang="cs-CZ" sz="2400" dirty="0"/>
              <a:t>Max. výše výdajů, ze kterých je stanovena dotace, na jeden projekt činí 2 mil. Kč</a:t>
            </a:r>
          </a:p>
          <a:p>
            <a:pPr marL="0" indent="0" algn="just">
              <a:buNone/>
            </a:pPr>
            <a:r>
              <a:rPr lang="cs-CZ" sz="2400" dirty="0"/>
              <a:t>Podpora je poskytována v souladu s čl. 61 ABER – tzn.: pro MSP, u lesnického podnikání mohou žádat i obce, svazky obcí a jejich příspěvkové organizace; dále podpora nesmí přesáhnout výši 200 000 EUR na projekt</a:t>
            </a:r>
          </a:p>
        </p:txBody>
      </p:sp>
    </p:spTree>
    <p:extLst>
      <p:ext uri="{BB962C8B-B14F-4D97-AF65-F5344CB8AC3E}">
        <p14:creationId xmlns:p14="http://schemas.microsoft.com/office/powerpoint/2010/main" val="3954324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42108"/>
            <a:ext cx="10515600" cy="748147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FICHE 4 – PODNIKÁNÍ MALÝCH A STŘEDNÍCH PODNIKŮ</a:t>
            </a:r>
            <a:br>
              <a:rPr lang="cs-CZ" sz="8000" b="1" dirty="0"/>
            </a:br>
            <a:r>
              <a:rPr lang="cs-CZ" sz="1800" b="1" dirty="0"/>
              <a:t> </a:t>
            </a:r>
            <a:endParaRPr lang="cs-CZ" sz="1800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b="1" u="sng" dirty="0"/>
              <a:t>Oblasti podpory</a:t>
            </a:r>
            <a:r>
              <a:rPr lang="cs-CZ" dirty="0"/>
              <a:t>: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Podpora zahrnuje podnikání malých a středních podniků a zahrnuje výdaje, které se týkají zemědělského, lesnického i nezemědělského podnikání, včetně zpracování produktů a jejich uvádění na trh, a je určena zejména na investice do staveb, strojů, technologií a vybavení pro založení a rozvoj podnikatelských činností. </a:t>
            </a:r>
            <a:endParaRPr lang="cs-CZ" sz="2400" dirty="0"/>
          </a:p>
          <a:p>
            <a:r>
              <a:rPr lang="cs-CZ" b="1" u="sng" dirty="0"/>
              <a:t>Aktivity:</a:t>
            </a:r>
          </a:p>
          <a:p>
            <a:pPr marL="514350" indent="-514350">
              <a:buAutoNum type="alphaLcParenR"/>
            </a:pPr>
            <a:r>
              <a:rPr lang="cs-CZ" dirty="0"/>
              <a:t>Zemědělské podnikání</a:t>
            </a:r>
          </a:p>
          <a:p>
            <a:pPr marL="514350" indent="-514350">
              <a:buAutoNum type="alphaLcParenR"/>
            </a:pPr>
            <a:r>
              <a:rPr lang="cs-CZ" dirty="0"/>
              <a:t>Zpracování a uvádění na trh produktů</a:t>
            </a:r>
          </a:p>
          <a:p>
            <a:pPr marL="514350" indent="-514350">
              <a:buAutoNum type="alphaLcParenR"/>
            </a:pPr>
            <a:r>
              <a:rPr lang="cs-CZ" dirty="0"/>
              <a:t>Lesnické podnikání</a:t>
            </a:r>
          </a:p>
          <a:p>
            <a:pPr marL="514350" indent="-514350">
              <a:buAutoNum type="alphaLcParenR"/>
            </a:pPr>
            <a:r>
              <a:rPr lang="cs-CZ" dirty="0"/>
              <a:t>Nezemědělské podnikání</a:t>
            </a:r>
          </a:p>
        </p:txBody>
      </p:sp>
    </p:spTree>
    <p:extLst>
      <p:ext uri="{BB962C8B-B14F-4D97-AF65-F5344CB8AC3E}">
        <p14:creationId xmlns:p14="http://schemas.microsoft.com/office/powerpoint/2010/main" val="1561319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44062"/>
            <a:ext cx="10515600" cy="612949"/>
          </a:xfrm>
        </p:spPr>
        <p:txBody>
          <a:bodyPr>
            <a:normAutofit/>
          </a:bodyPr>
          <a:lstStyle/>
          <a:p>
            <a:r>
              <a:rPr lang="cs-CZ" sz="3200" b="1" dirty="0"/>
              <a:t>FICHE 4 – PODNIKÁNÍ MALÝCH A STŘEDNÍCH PODNIKŮ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3144"/>
          </a:xfrm>
        </p:spPr>
        <p:txBody>
          <a:bodyPr>
            <a:normAutofit fontScale="92500" lnSpcReduction="10000"/>
          </a:bodyPr>
          <a:lstStyle/>
          <a:p>
            <a:r>
              <a:rPr lang="cs-CZ" b="1" u="sng" dirty="0"/>
              <a:t>Způsobilé výdaje:</a:t>
            </a:r>
          </a:p>
          <a:p>
            <a:pPr marL="514350" indent="-514350" algn="just">
              <a:buAutoNum type="alphaLcParenR"/>
            </a:pPr>
            <a:r>
              <a:rPr lang="cs-CZ" u="sng" dirty="0"/>
              <a:t>Zemědělské podnikání</a:t>
            </a:r>
          </a:p>
          <a:p>
            <a:pPr marL="0" indent="0" algn="just">
              <a:buNone/>
            </a:pPr>
            <a:r>
              <a:rPr lang="cs-CZ" dirty="0"/>
              <a:t>Investice do staveb, strojů, technologií a dalšího vybavení pro zemědělské podnikání.</a:t>
            </a:r>
          </a:p>
          <a:p>
            <a:pPr marL="0" indent="0" algn="just">
              <a:buNone/>
            </a:pPr>
            <a:r>
              <a:rPr lang="cs-CZ" dirty="0"/>
              <a:t>Jedná se např. o </a:t>
            </a:r>
            <a:r>
              <a:rPr lang="cs-CZ" i="0" u="none" strike="noStrike" baseline="0" dirty="0"/>
              <a:t>investice pro živočišnou výrobu jako výstavba a rekonstrukce ustájovacích prostor a chovatelských zařízení, skladovacích prostor pro krmiva a druhotné produkty živočišné výroby, nebo investice pro rostlinnou výrobu jako posklizňová úprava, skladování a expedice rostlinné produkce, výstavba a rekonstrukce nosných konstrukcí sadů a chmelnic, výstavba a rekonstrukce skleníků, fóliovníků, nákup mobilních strojů či mobilní oplocení pro pastevní areál.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67699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5644" y="884254"/>
            <a:ext cx="10515600" cy="676785"/>
          </a:xfrm>
        </p:spPr>
        <p:txBody>
          <a:bodyPr>
            <a:noAutofit/>
          </a:bodyPr>
          <a:lstStyle/>
          <a:p>
            <a:pPr fontAlgn="ctr"/>
            <a:r>
              <a:rPr lang="cs-CZ" sz="3200" b="1" dirty="0"/>
              <a:t>FICHE 4 – PODNIKÁNÍ MALÝCH A STŘEDNÍCH PODNIKŮ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60849"/>
            <a:ext cx="10515600" cy="4839382"/>
          </a:xfrm>
        </p:spPr>
        <p:txBody>
          <a:bodyPr>
            <a:normAutofit/>
          </a:bodyPr>
          <a:lstStyle/>
          <a:p>
            <a:endParaRPr lang="cs-CZ" sz="2600" b="1" u="sng" dirty="0"/>
          </a:p>
          <a:p>
            <a:r>
              <a:rPr lang="cs-CZ" sz="2600" b="1" u="sng" dirty="0"/>
              <a:t>Způsobilé výdaje:</a:t>
            </a:r>
          </a:p>
          <a:p>
            <a:pPr marL="0" indent="0" algn="just">
              <a:buNone/>
            </a:pPr>
            <a:r>
              <a:rPr lang="cs-CZ" sz="2600" dirty="0"/>
              <a:t>b) </a:t>
            </a:r>
            <a:r>
              <a:rPr lang="cs-CZ" sz="2600" u="sng" dirty="0"/>
              <a:t>Zpracování a uvádění na trh produktů</a:t>
            </a:r>
          </a:p>
          <a:p>
            <a:pPr marL="0" indent="0" algn="just">
              <a:buNone/>
            </a:pPr>
            <a:r>
              <a:rPr lang="cs-CZ" sz="2600" dirty="0"/>
              <a:t>Investice do staveb, strojů, technologií a dalšího vybavení pro zpracování a uvádění produktů na trh.</a:t>
            </a:r>
          </a:p>
          <a:p>
            <a:pPr marL="0" indent="0" algn="just">
              <a:buNone/>
            </a:pPr>
            <a:r>
              <a:rPr lang="cs-CZ" sz="2600" b="0" i="0" u="none" strike="noStrike" baseline="0" dirty="0">
                <a:solidFill>
                  <a:srgbClr val="000000"/>
                </a:solidFill>
              </a:rPr>
              <a:t>Jedná se např. o investice související s finální úpravou, balením a značením výrobků, investice do staveb, investice související se skladováním nejen surovin a výrobků, ale i druhotných surovin, investice související s uváděním produktů na trh.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118524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636" y="776134"/>
            <a:ext cx="10515600" cy="741167"/>
          </a:xfrm>
        </p:spPr>
        <p:txBody>
          <a:bodyPr>
            <a:noAutofit/>
          </a:bodyPr>
          <a:lstStyle/>
          <a:p>
            <a:pPr fontAlgn="ctr"/>
            <a:r>
              <a:rPr lang="cs-CZ" sz="2900" b="1" dirty="0"/>
              <a:t>FICHE </a:t>
            </a:r>
            <a:r>
              <a:rPr lang="cs-CZ" sz="3200" b="1" dirty="0"/>
              <a:t>4 – PODNIKÁNÍ MALÝCH A STŘEDNÍCH PODNIKŮ</a:t>
            </a:r>
            <a:endParaRPr lang="cs-CZ" sz="29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70180"/>
            <a:ext cx="10515600" cy="4728447"/>
          </a:xfrm>
        </p:spPr>
        <p:txBody>
          <a:bodyPr>
            <a:normAutofit/>
          </a:bodyPr>
          <a:lstStyle/>
          <a:p>
            <a:r>
              <a:rPr lang="cs-CZ" sz="2600" b="1" u="sng" dirty="0"/>
              <a:t>Způsobilé výdaje:</a:t>
            </a:r>
          </a:p>
          <a:p>
            <a:pPr marL="0" indent="0" algn="just">
              <a:buNone/>
            </a:pPr>
            <a:r>
              <a:rPr lang="cs-CZ" sz="2600" dirty="0"/>
              <a:t>c) </a:t>
            </a:r>
            <a:r>
              <a:rPr lang="cs-CZ" sz="2600" u="sng" dirty="0"/>
              <a:t>Lesnické podnikání</a:t>
            </a:r>
          </a:p>
          <a:p>
            <a:pPr marL="0" indent="0" algn="just">
              <a:buNone/>
            </a:pPr>
            <a:r>
              <a:rPr lang="cs-CZ" sz="2600" dirty="0"/>
              <a:t>Investice do staveb, strojů, technologií a dalšího vybavení pro lesnické podnikání i pro hospodaření v lese.</a:t>
            </a:r>
          </a:p>
          <a:p>
            <a:pPr marL="0" indent="0" algn="just">
              <a:buNone/>
            </a:pPr>
            <a:r>
              <a:rPr lang="cs-CZ" sz="2600" b="0" i="0" u="none" strike="noStrike" baseline="0" dirty="0">
                <a:solidFill>
                  <a:srgbClr val="000000"/>
                </a:solidFill>
              </a:rPr>
              <a:t>Jedná se např. o stroje a technologie (včetně koně a vleku za koně k vyvážení dříví) pro obnovu, výchovu a těžbu lesních porostů včetně dopravy dříví, stroje ke zpracování potěžebních zbytků, stroje pro přípravu půdy před zalesněním, stroje a zařízení pro údržbu a opravy lesních cest, stroje pro výrobu palivového dříví a pro pořez dříví.</a:t>
            </a:r>
          </a:p>
          <a:p>
            <a:pPr marL="0" indent="0" algn="just">
              <a:buNone/>
            </a:pPr>
            <a:r>
              <a:rPr lang="cs-CZ" sz="2600" dirty="0">
                <a:solidFill>
                  <a:srgbClr val="000000"/>
                </a:solidFill>
              </a:rPr>
              <a:t> 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2806311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BE40E5-7A87-AED9-DF01-843D867F3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/>
          </a:bodyPr>
          <a:lstStyle/>
          <a:p>
            <a:r>
              <a:rPr lang="cs-CZ" sz="3200" b="1" dirty="0"/>
              <a:t>FICHE 4 – PODNIKÁNÍ MALÝCH A STŘEDNÍCH PODNIKŮ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B39AA3-DC73-51AE-648E-9C73528FA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194873"/>
          </a:xfrm>
        </p:spPr>
        <p:txBody>
          <a:bodyPr/>
          <a:lstStyle/>
          <a:p>
            <a:r>
              <a:rPr lang="cs-CZ" sz="2800" b="1" u="sng" dirty="0"/>
              <a:t>Způsobilé výdaje:</a:t>
            </a:r>
          </a:p>
          <a:p>
            <a:pPr marL="0" indent="0" algn="just">
              <a:buNone/>
            </a:pPr>
            <a:r>
              <a:rPr lang="cs-CZ" dirty="0"/>
              <a:t>d</a:t>
            </a:r>
            <a:r>
              <a:rPr lang="cs-CZ" sz="2800" dirty="0"/>
              <a:t>) </a:t>
            </a:r>
            <a:r>
              <a:rPr lang="cs-CZ" u="sng" dirty="0"/>
              <a:t>Nezemědělské</a:t>
            </a:r>
            <a:r>
              <a:rPr lang="cs-CZ" sz="2800" u="sng" dirty="0"/>
              <a:t> podnikání</a:t>
            </a:r>
          </a:p>
          <a:p>
            <a:pPr marL="0" indent="0" algn="just">
              <a:buNone/>
            </a:pPr>
            <a:r>
              <a:rPr lang="cs-CZ" sz="2800" dirty="0"/>
              <a:t>Investice do staveb, strojů, technologií a dalšího vybavení pro nezemědělské podnikání.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sz="2800" b="1" dirty="0"/>
              <a:t>Omezení:</a:t>
            </a:r>
          </a:p>
          <a:p>
            <a:pPr marL="0" indent="0" algn="just">
              <a:buNone/>
            </a:pPr>
            <a:r>
              <a:rPr lang="cs-CZ" dirty="0"/>
              <a:t>Předmět projektu se nemůže týkat CZ-NACE: tř. 12.00 Výroba tabákových výrobků a tř. 25.40 Výroba zbraní a střeliva, a sekci C, oddíl 92 Činnost heren, kasin a sázkových kanceláří</a:t>
            </a:r>
            <a:endParaRPr lang="cs-CZ" sz="28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3315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051808-73F9-28A8-6350-6980C0FD4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5127"/>
            <a:ext cx="10515600" cy="845561"/>
          </a:xfrm>
        </p:spPr>
        <p:txBody>
          <a:bodyPr>
            <a:normAutofit/>
          </a:bodyPr>
          <a:lstStyle/>
          <a:p>
            <a:r>
              <a:rPr lang="cs-CZ" sz="3200" b="1" dirty="0"/>
              <a:t>FICHE 4 – PODNIKÁNÍ MALÝCH A STŘEDNÍCH PODNIKŮ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C43864-70EE-6C14-B6B2-4BB2FC518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89030"/>
          </a:xfrm>
        </p:spPr>
        <p:txBody>
          <a:bodyPr>
            <a:normAutofit fontScale="55000" lnSpcReduction="20000"/>
          </a:bodyPr>
          <a:lstStyle/>
          <a:p>
            <a:r>
              <a:rPr lang="cs-CZ" sz="4700" b="1" u="sng" dirty="0"/>
              <a:t>Další podmínky:</a:t>
            </a:r>
          </a:p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cs-CZ" sz="4400" b="0" i="0" u="none" strike="noStrike" baseline="0" dirty="0">
                <a:solidFill>
                  <a:srgbClr val="000000"/>
                </a:solidFill>
              </a:rPr>
              <a:t>Skleník s technologií pro úpravu intenzity osvětlení, který je předmětem dotace, musí mít stínění na svislých i svrchních částech skleníkové konstrukce proti nadměrnému úniku světla do okolí (světelnému znečištění) </a:t>
            </a:r>
            <a:endParaRPr lang="cs-CZ" sz="4400" dirty="0"/>
          </a:p>
          <a:p>
            <a:pPr algn="just"/>
            <a:r>
              <a:rPr lang="cs-CZ" sz="4400" dirty="0"/>
              <a:t>V případě pořízení traktoru pro práci v lese se podpora vztahuje pouze na traktor s ochrannou konstrukcí (</a:t>
            </a:r>
            <a:r>
              <a:rPr lang="cs-CZ" sz="4400" dirty="0" err="1"/>
              <a:t>ochr</a:t>
            </a:r>
            <a:r>
              <a:rPr lang="cs-CZ" sz="4400" dirty="0"/>
              <a:t>. kabinou nebo </a:t>
            </a:r>
            <a:r>
              <a:rPr lang="cs-CZ" sz="4400" dirty="0" err="1"/>
              <a:t>ochr</a:t>
            </a:r>
            <a:r>
              <a:rPr lang="cs-CZ" sz="4400" dirty="0"/>
              <a:t>. rámem) chránící obsluhu traktoru před padajícími předměty a pronikajícími předměty vyhovující požadavkům ISO 8083 a 8084.</a:t>
            </a:r>
          </a:p>
          <a:p>
            <a:pPr algn="just"/>
            <a:r>
              <a:rPr lang="cs-CZ" sz="4400" dirty="0"/>
              <a:t>V případě investic do pořízení koně se jedná o koně s výkonnostní zkouškou zapsanou v on-line vedené plemenné knize (pouze plemeno norický kůň, slezský norický kůň nebo českomoravský belgický kůň).</a:t>
            </a:r>
            <a:endParaRPr lang="cs-CZ" sz="4400" b="0" i="0" u="none" strike="noStrike" baseline="0" dirty="0">
              <a:solidFill>
                <a:srgbClr val="000000"/>
              </a:solidFill>
            </a:endParaRPr>
          </a:p>
          <a:p>
            <a:pPr algn="just"/>
            <a:r>
              <a:rPr lang="cs-CZ" sz="4400" b="0" i="0" u="none" strike="noStrike" baseline="0" dirty="0">
                <a:solidFill>
                  <a:srgbClr val="000000"/>
                </a:solidFill>
              </a:rPr>
              <a:t>V případě pořízení vozidla musí mít žadatel/příjemce dotace sídlo/trvalé bydliště nebo provozovnu na území příslušné MAS, a to po celou dobu </a:t>
            </a:r>
            <a:r>
              <a:rPr lang="pl-PL" sz="4400" b="0" i="0" u="none" strike="noStrike" baseline="0" dirty="0">
                <a:solidFill>
                  <a:srgbClr val="000000"/>
                </a:solidFill>
              </a:rPr>
              <a:t>lhůty vázanosti projektu na</a:t>
            </a:r>
            <a:r>
              <a:rPr lang="pl-PL" sz="4400" b="0" i="0" u="none" strike="noStrike" dirty="0">
                <a:solidFill>
                  <a:srgbClr val="000000"/>
                </a:solidFill>
              </a:rPr>
              <a:t> </a:t>
            </a:r>
            <a:r>
              <a:rPr lang="pl-PL" sz="4400" b="0" i="0" u="none" strike="noStrike" baseline="0" dirty="0">
                <a:solidFill>
                  <a:srgbClr val="000000"/>
                </a:solidFill>
              </a:rPr>
              <a:t>účel.</a:t>
            </a:r>
            <a:endParaRPr lang="cs-CZ" sz="44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287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6532" y="837399"/>
            <a:ext cx="9529010" cy="625642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/>
              <a:t>FICHE 4 – PODNIKÁNÍ MALÝCH A STŘEDNÍCH PODNIKŮ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5237" y="1848051"/>
            <a:ext cx="10571018" cy="43449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b="1" dirty="0"/>
              <a:t>Přílohy ŽOD:</a:t>
            </a:r>
          </a:p>
          <a:p>
            <a:pPr algn="just"/>
            <a:r>
              <a:rPr lang="cs-CZ" b="1" i="1" dirty="0"/>
              <a:t>Mimo</a:t>
            </a:r>
            <a:r>
              <a:rPr lang="cs-CZ" i="1" dirty="0"/>
              <a:t> povinných příloh stanovených pro všechny </a:t>
            </a:r>
            <a:r>
              <a:rPr lang="cs-CZ" i="1" dirty="0" err="1"/>
              <a:t>Fiche</a:t>
            </a:r>
            <a:r>
              <a:rPr lang="cs-CZ" i="1" dirty="0"/>
              <a:t> </a:t>
            </a:r>
            <a:r>
              <a:rPr lang="cs-CZ" b="1" i="1" dirty="0"/>
              <a:t>pak ještě</a:t>
            </a:r>
            <a:r>
              <a:rPr lang="cs-CZ" i="1" dirty="0"/>
              <a:t>:</a:t>
            </a:r>
          </a:p>
          <a:p>
            <a:pPr algn="just"/>
            <a:r>
              <a:rPr lang="cs-CZ" sz="2600" b="0" i="1" u="none" strike="noStrike" baseline="0" dirty="0">
                <a:solidFill>
                  <a:srgbClr val="000000"/>
                </a:solidFill>
              </a:rPr>
              <a:t>-</a:t>
            </a:r>
            <a:r>
              <a:rPr lang="cs-CZ" sz="2600" b="0" i="1" u="none" strike="noStrike" dirty="0">
                <a:solidFill>
                  <a:srgbClr val="000000"/>
                </a:solidFill>
              </a:rPr>
              <a:t>   </a:t>
            </a:r>
            <a:r>
              <a:rPr lang="cs-CZ" sz="2600" b="0" i="0" u="none" strike="noStrike" baseline="0" dirty="0">
                <a:solidFill>
                  <a:srgbClr val="000000"/>
                </a:solidFill>
              </a:rPr>
              <a:t> V případě, že žadatel pořizuje traktor pro práci v lese, čestné prohlášení výrobce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sz="2600" dirty="0">
                <a:solidFill>
                  <a:srgbClr val="000000"/>
                </a:solidFill>
              </a:rPr>
              <a:t>     </a:t>
            </a:r>
            <a:r>
              <a:rPr lang="cs-CZ" sz="2600" b="0" i="0" u="none" strike="noStrike" baseline="0" dirty="0">
                <a:solidFill>
                  <a:srgbClr val="000000"/>
                </a:solidFill>
              </a:rPr>
              <a:t> nebo autorizovaného zástupce výrobce pro ČR, že model traktoru uvedený v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sz="2600" dirty="0">
                <a:solidFill>
                  <a:srgbClr val="000000"/>
                </a:solidFill>
              </a:rPr>
              <a:t>   </a:t>
            </a:r>
            <a:r>
              <a:rPr lang="cs-CZ" sz="2600" b="0" i="0" u="none" strike="noStrike" baseline="0" dirty="0">
                <a:solidFill>
                  <a:srgbClr val="000000"/>
                </a:solidFill>
              </a:rPr>
              <a:t>   nabídce bude v případě naplnění smlouvy dodán s ochrannou konstrukcí proti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sz="2600" dirty="0">
                <a:solidFill>
                  <a:srgbClr val="000000"/>
                </a:solidFill>
              </a:rPr>
              <a:t>     </a:t>
            </a:r>
            <a:r>
              <a:rPr lang="cs-CZ" sz="2600" b="0" i="0" u="none" strike="noStrike" baseline="0" dirty="0">
                <a:solidFill>
                  <a:srgbClr val="000000"/>
                </a:solidFill>
              </a:rPr>
              <a:t> padajícím předmětům (FOPS) pro použití v lesnictví a proti pronikajícím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sz="2600" dirty="0"/>
              <a:t>     </a:t>
            </a:r>
            <a:r>
              <a:rPr lang="cs-CZ" sz="2600" b="0" i="0" u="none" strike="noStrike" baseline="0" dirty="0"/>
              <a:t> předmětům (OPS) pro použití v lesnictví vyhovující požadavkům ISO 8083 a 8084</a:t>
            </a:r>
          </a:p>
          <a:p>
            <a:pPr marL="457200" indent="-457200" algn="just">
              <a:buFontTx/>
              <a:buChar char="-"/>
            </a:pPr>
            <a:r>
              <a:rPr lang="cs-CZ" sz="2600" dirty="0"/>
              <a:t>V případě projektu na ubytování žadatel předkládá potvrzení příslušné obce prokazující, že příjemce dotace ohlásil vznik poplatkové povinnosti nebo potvrzení obce o tom, že místní poplatky z cestovního ruchu nevybírá</a:t>
            </a:r>
          </a:p>
          <a:p>
            <a:pPr marL="457200" indent="-457200" algn="just">
              <a:buFontTx/>
              <a:buChar char="-"/>
            </a:pPr>
            <a:r>
              <a:rPr lang="cs-CZ" sz="2600" dirty="0"/>
              <a:t>V případě ubytování a prodejny pro potraviny dokládá žadatel doklad o tom, že místo realizace naplňuje odpovídající účel užívání stavby</a:t>
            </a:r>
          </a:p>
          <a:p>
            <a:pPr marL="457200" indent="-457200" algn="just">
              <a:buFontTx/>
              <a:buChar char="-"/>
            </a:pPr>
            <a:endParaRPr lang="cs-CZ" sz="2600" b="0" i="0" u="none" strike="noStrike" baseline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006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777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Pravidla SP SZP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76873"/>
            <a:ext cx="10515600" cy="46000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Ministerstvo zemědělství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Č.J.: MZE-24226/2025-14113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PRAVIDLA, kterými se stanovují podmínky pro poskytování dotace na projekty rozvoje venkova v rámci Strategického plánu SZP na období 2023 – 2027 (dále jen „Pravidla pro konečné žadatele“)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2400" dirty="0"/>
              <a:t>Platná a účinná od 08.04.2025</a:t>
            </a:r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Obsah: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Obecné podmínky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Společné podmínky společné pro všechny </a:t>
            </a:r>
            <a:r>
              <a:rPr lang="cs-CZ" sz="2000" dirty="0" err="1"/>
              <a:t>Fiche</a:t>
            </a:r>
            <a:endParaRPr lang="cs-CZ" sz="2000" dirty="0"/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Specifické podmínky pro jednotlivé </a:t>
            </a:r>
            <a:r>
              <a:rPr lang="cs-CZ" sz="2000" dirty="0" err="1"/>
              <a:t>Fiche</a:t>
            </a:r>
            <a:endParaRPr lang="cs-CZ" sz="2000" dirty="0"/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Přechodná a závěrečná ustanovení</a:t>
            </a:r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200" b="1" dirty="0">
                <a:hlinkClick r:id="rId2"/>
              </a:rPr>
              <a:t>www.szif.cz</a:t>
            </a:r>
            <a:r>
              <a:rPr lang="cs-CZ" sz="2200" b="1" dirty="0"/>
              <a:t> → SZIF POSKYTUJE → Strategický plán 2023 – 2027 → Rozvoj venkova → Projektové intervence → Intervence →  LEADER (52.77) → Ke stažení</a:t>
            </a:r>
          </a:p>
        </p:txBody>
      </p:sp>
    </p:spTree>
    <p:extLst>
      <p:ext uri="{BB962C8B-B14F-4D97-AF65-F5344CB8AC3E}">
        <p14:creationId xmlns:p14="http://schemas.microsoft.com/office/powerpoint/2010/main" val="1896935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31272"/>
            <a:ext cx="10515600" cy="505159"/>
          </a:xfrm>
        </p:spPr>
        <p:txBody>
          <a:bodyPr>
            <a:noAutofit/>
          </a:bodyPr>
          <a:lstStyle/>
          <a:p>
            <a:r>
              <a:rPr lang="cs-CZ" sz="3200" b="1" dirty="0"/>
              <a:t>FICHE 5 – ZÁKLADNÍ SLUŽBY A OBNOVA OBCÍ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6432"/>
            <a:ext cx="10515600" cy="4840532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400" b="1" u="sng" dirty="0"/>
              <a:t>Definice žadatele:</a:t>
            </a:r>
            <a:r>
              <a:rPr lang="cs-CZ" sz="2400" b="1" dirty="0"/>
              <a:t> </a:t>
            </a:r>
            <a:r>
              <a:rPr lang="cs-CZ" b="1" dirty="0"/>
              <a:t> </a:t>
            </a:r>
            <a:r>
              <a:rPr lang="cs-CZ" sz="2000" b="1" dirty="0"/>
              <a:t>Obce, svazky obcí, jejich příspěvkové organizace a nestátní neziskové organizace </a:t>
            </a:r>
            <a:r>
              <a:rPr lang="cs-CZ" sz="1600" dirty="0"/>
              <a:t>(spolky, nadace, církve, o.p.s., školské právnické osoby vykonávající činnost škol a zapsané ve školském rejstříku, které nejsou zřízeny krajem či organizační složkou státu). </a:t>
            </a:r>
            <a:r>
              <a:rPr lang="cs-CZ" sz="2000" dirty="0"/>
              <a:t>Žadatel musí mít právní subjektivitu a splňovat definici žadatele</a:t>
            </a:r>
            <a:r>
              <a:rPr lang="cs-CZ" sz="1600" dirty="0"/>
              <a:t> </a:t>
            </a:r>
            <a:r>
              <a:rPr lang="cs-CZ" sz="1600" b="1" dirty="0"/>
              <a:t> </a:t>
            </a:r>
            <a:r>
              <a:rPr lang="cs-CZ" sz="2000" dirty="0"/>
              <a:t>– Bližší definice jsou stanoveny v části B. Specifické podmínky společné pro všechny </a:t>
            </a:r>
            <a:r>
              <a:rPr lang="cs-CZ" sz="2000" dirty="0" err="1"/>
              <a:t>Fiche</a:t>
            </a:r>
            <a:r>
              <a:rPr lang="cs-CZ" sz="2000" dirty="0"/>
              <a:t>, kapitola 2. Definice žadatele/příjemce dotace.</a:t>
            </a:r>
          </a:p>
          <a:p>
            <a:pPr marL="0" indent="0" algn="just">
              <a:buNone/>
            </a:pPr>
            <a:endParaRPr lang="cs-CZ" sz="800" b="1" u="sng" dirty="0"/>
          </a:p>
          <a:p>
            <a:pPr algn="just"/>
            <a:r>
              <a:rPr lang="cs-CZ" sz="2400" b="1" u="sng" dirty="0"/>
              <a:t>Výše dotace:</a:t>
            </a:r>
            <a:r>
              <a:rPr lang="cs-CZ" sz="2400" b="1" dirty="0"/>
              <a:t>  90 % </a:t>
            </a:r>
            <a:r>
              <a:rPr lang="cs-CZ" sz="2400" dirty="0"/>
              <a:t>výdajů, ze kterých je stanovena dotace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</a:t>
            </a:r>
            <a:r>
              <a:rPr lang="cs-CZ" sz="2000" b="1" dirty="0"/>
              <a:t>Maximální</a:t>
            </a:r>
            <a:r>
              <a:rPr lang="cs-CZ" sz="2000" dirty="0"/>
              <a:t> výše výdajů, ze kterých je stanovena dotace, na jeden projekt činí </a:t>
            </a:r>
            <a:r>
              <a:rPr lang="cs-CZ" sz="2000" b="1" dirty="0"/>
              <a:t>5 mil</a:t>
            </a:r>
            <a:r>
              <a:rPr lang="cs-CZ" sz="2000" dirty="0"/>
              <a:t>. Kč</a:t>
            </a:r>
          </a:p>
          <a:p>
            <a:pPr marL="0" indent="0" algn="just">
              <a:buNone/>
            </a:pPr>
            <a:r>
              <a:rPr lang="cs-CZ" sz="2000" dirty="0"/>
              <a:t>Podpora je poskytována ve třech režimech dle typu projektu nebo výběru žadatele – Režim nezakládající veřejnou podporu, Režim ABER – soulad s čl. 60 a 61, Režim de minimis. Podrobnosti jsou uvedeny v části B. Specifické podmínky společné pro všechny </a:t>
            </a:r>
            <a:r>
              <a:rPr lang="cs-CZ" sz="2000" dirty="0" err="1"/>
              <a:t>Fiche</a:t>
            </a:r>
            <a:r>
              <a:rPr lang="cs-CZ" sz="2000" dirty="0"/>
              <a:t>, kapitola 3. Druh a výše dotace.</a:t>
            </a:r>
          </a:p>
          <a:p>
            <a:pPr marL="0" indent="0" algn="just">
              <a:buNone/>
            </a:pPr>
            <a:endParaRPr lang="cs-CZ" sz="800" dirty="0"/>
          </a:p>
          <a:p>
            <a:pPr algn="just"/>
            <a:r>
              <a:rPr lang="cs-CZ" sz="2400" b="1" u="sng" dirty="0"/>
              <a:t>Způsobilé výdaje </a:t>
            </a:r>
            <a:r>
              <a:rPr lang="cs-CZ" sz="2200" dirty="0"/>
              <a:t>– jedná se o </a:t>
            </a:r>
            <a:r>
              <a:rPr lang="cs-CZ" sz="2000" dirty="0"/>
              <a:t>investice do staveb, strojů, technologií a dalšího vybavení pro vyjmenovaná zařízení, + také o drobný dlouhodobý hmotný majetek a + lze podpořit i neinvestiční výdaje – to znamená, že můžeme činit i drobné opravy</a:t>
            </a:r>
            <a:endParaRPr lang="cs-CZ" sz="2000" b="1" u="sng" dirty="0"/>
          </a:p>
          <a:p>
            <a:pPr marL="0" indent="0" algn="just">
              <a:buNone/>
            </a:pPr>
            <a:endParaRPr lang="cs-CZ" sz="1800" dirty="0"/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endParaRPr lang="cs-CZ" sz="2400" b="1" u="sng" dirty="0"/>
          </a:p>
        </p:txBody>
      </p:sp>
    </p:spTree>
    <p:extLst>
      <p:ext uri="{BB962C8B-B14F-4D97-AF65-F5344CB8AC3E}">
        <p14:creationId xmlns:p14="http://schemas.microsoft.com/office/powerpoint/2010/main" val="2520349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2097" y="811480"/>
            <a:ext cx="10515600" cy="735966"/>
          </a:xfrm>
        </p:spPr>
        <p:txBody>
          <a:bodyPr>
            <a:noAutofit/>
          </a:bodyPr>
          <a:lstStyle/>
          <a:p>
            <a:br>
              <a:rPr lang="cs-CZ" sz="2800" b="1" dirty="0"/>
            </a:br>
            <a:r>
              <a:rPr lang="cs-CZ" sz="3200" b="1" dirty="0"/>
              <a:t>FICHE 5 – ZÁKLADNÍ SLUŽBY A OBNOVA OBCÍ</a:t>
            </a:r>
            <a:br>
              <a:rPr lang="cs-CZ" sz="2800" b="1" dirty="0"/>
            </a:br>
            <a:r>
              <a:rPr lang="cs-CZ" sz="2800" b="1" dirty="0"/>
              <a:t> 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657978"/>
            <a:ext cx="10596824" cy="4518985"/>
          </a:xfrm>
        </p:spPr>
        <p:txBody>
          <a:bodyPr>
            <a:normAutofit/>
          </a:bodyPr>
          <a:lstStyle/>
          <a:p>
            <a:r>
              <a:rPr lang="cs-CZ" b="1" u="sng" dirty="0"/>
              <a:t>Oblasti podpory</a:t>
            </a:r>
            <a:r>
              <a:rPr lang="cs-CZ" dirty="0"/>
              <a:t>: </a:t>
            </a:r>
            <a:r>
              <a:rPr lang="cs-CZ" sz="2400" dirty="0"/>
              <a:t>Budou podporovány výdaje na vybudování, zlepšování nebo rozšiřování drobné infrastruktury na venkově.</a:t>
            </a:r>
          </a:p>
          <a:p>
            <a:r>
              <a:rPr lang="cs-CZ" b="1" u="sng" dirty="0"/>
              <a:t>Aktivity:</a:t>
            </a:r>
          </a:p>
          <a:p>
            <a:pPr marL="514350" indent="-514350">
              <a:buAutoNum type="alphaLcParenR"/>
            </a:pPr>
            <a:r>
              <a:rPr lang="cs-CZ" dirty="0"/>
              <a:t>Kulturní, spolková a společenská zařízení, včetně komunitních center, center vzdělávání a knihoven</a:t>
            </a:r>
          </a:p>
          <a:p>
            <a:pPr marL="514350" indent="-514350">
              <a:buAutoNum type="alphaLcParenR"/>
            </a:pPr>
            <a:r>
              <a:rPr lang="cs-CZ" dirty="0"/>
              <a:t>Drobná infrastruktura a základní služby </a:t>
            </a:r>
            <a:r>
              <a:rPr lang="cs-CZ" sz="2000" dirty="0"/>
              <a:t>(zastávky veřejné dopravy, hřbitovy, dětská hřiště a sportoviště, prostory pro separaci odpadů, komunální technika včetně zázemí)</a:t>
            </a:r>
            <a:endParaRPr lang="cs-CZ" dirty="0"/>
          </a:p>
          <a:p>
            <a:pPr marL="514350" indent="-514350">
              <a:buAutoNum type="alphaLcParenR"/>
            </a:pPr>
            <a:r>
              <a:rPr lang="cs-CZ" dirty="0"/>
              <a:t>Drobné památky místního významu</a:t>
            </a:r>
          </a:p>
          <a:p>
            <a:pPr marL="514350" indent="-514350">
              <a:buAutoNum type="alphaLcParenR"/>
            </a:pPr>
            <a:r>
              <a:rPr lang="cs-CZ" dirty="0"/>
              <a:t>Školská zařízení </a:t>
            </a:r>
            <a:r>
              <a:rPr lang="cs-CZ" sz="2000" dirty="0"/>
              <a:t>(zařízení školního stravování, školní sportoviště/tělocvičny a venkovní prostory)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6761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44063"/>
            <a:ext cx="10515600" cy="411982"/>
          </a:xfrm>
        </p:spPr>
        <p:txBody>
          <a:bodyPr>
            <a:noAutofit/>
          </a:bodyPr>
          <a:lstStyle/>
          <a:p>
            <a:r>
              <a:rPr lang="cs-CZ" sz="3200" b="1" dirty="0"/>
              <a:t>FICHE 5 – ZÁKLADNÍ SLUŽBY A OBNOVA OBCÍ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6866"/>
            <a:ext cx="10335567" cy="4551903"/>
          </a:xfrm>
        </p:spPr>
        <p:txBody>
          <a:bodyPr>
            <a:normAutofit fontScale="25000" lnSpcReduction="20000"/>
          </a:bodyPr>
          <a:lstStyle/>
          <a:p>
            <a:r>
              <a:rPr lang="cs-CZ" sz="9600" b="1" u="sng" dirty="0"/>
              <a:t>Způsobilé výdaje dle jednotlivých aktivit:</a:t>
            </a:r>
          </a:p>
          <a:p>
            <a:pPr marL="0" indent="0">
              <a:buNone/>
            </a:pPr>
            <a:r>
              <a:rPr lang="cs-CZ" sz="7200" dirty="0"/>
              <a:t>Aktivita a) </a:t>
            </a:r>
            <a:r>
              <a:rPr lang="cs-CZ" sz="8000" u="sng" dirty="0"/>
              <a:t>Kulturní, spolková a společenská zařízení, včetně komunitních center, center vzdělávání a knihoven</a:t>
            </a:r>
          </a:p>
          <a:p>
            <a:pPr marL="0" indent="0" algn="just">
              <a:buNone/>
            </a:pPr>
            <a:r>
              <a:rPr lang="cs-CZ" sz="7200" u="sng" dirty="0"/>
              <a:t> </a:t>
            </a:r>
            <a:r>
              <a:rPr lang="cs-CZ" sz="7200" dirty="0"/>
              <a:t>– jedná se o výstavbu či rekonstrukci kulturního centra, spolkového a společenského zařízení, komunitního centra,  centra vzdělávání, obecní knihovny, včetně příslušného zázemí (šatny umývárny, toalety, sklady, kuchyňky, technické místnosti apod.) </a:t>
            </a:r>
          </a:p>
          <a:p>
            <a:pPr marL="0" indent="0" algn="just">
              <a:buNone/>
            </a:pPr>
            <a:r>
              <a:rPr lang="cs-CZ" sz="7200" dirty="0"/>
              <a:t>-  Pořízení technologií a dalšího vybavení pro výše uvedená zařízení či kulturní a spolkovou činnost vč. mobilního zařízení pro kulturní či spolkové akce pro veřejnost – např. mobilní přístřešky (velkokapacitní stany, party stany, nůžkové stany apod.), mobilní stánky, pódia včetně zastřešení, pivní sety, mobilní toalety, venkovní topidla, ozvučovací, osvětlovací a projekční vybavení. </a:t>
            </a:r>
          </a:p>
          <a:p>
            <a:pPr marL="0" indent="0">
              <a:buNone/>
            </a:pPr>
            <a:endParaRPr lang="cs-CZ" sz="3200" b="1" u="sng" dirty="0"/>
          </a:p>
          <a:p>
            <a:pPr marL="0" indent="0" algn="just">
              <a:buNone/>
            </a:pPr>
            <a:r>
              <a:rPr lang="cs-CZ" sz="7200" u="sng" dirty="0"/>
              <a:t>Vysvětlivka:</a:t>
            </a:r>
            <a:r>
              <a:rPr lang="cs-CZ" sz="7200" dirty="0"/>
              <a:t> </a:t>
            </a:r>
            <a:r>
              <a:rPr lang="cs-CZ" sz="7200" i="1" dirty="0"/>
              <a:t>Centra vzdělávání </a:t>
            </a:r>
            <a:r>
              <a:rPr lang="cs-CZ" sz="7200" dirty="0"/>
              <a:t>– jsou centra pro zájmové, neformální a celoživotní vzdělávání, a to domy dětí a mládeže, střediska volného času, základní umělecké školy, vzdělávací a školící centra. Jedná se o organizované vzdělávací aktivity, které jsou dobrovolné, mimo rámec zavedeného oficiálního vzdělávacího systému.</a:t>
            </a:r>
          </a:p>
          <a:p>
            <a:pPr marL="0" indent="0" algn="just">
              <a:buNone/>
            </a:pPr>
            <a:r>
              <a:rPr lang="cs-CZ" sz="7200" i="1" dirty="0"/>
              <a:t>Poznámka k ZUŠ </a:t>
            </a:r>
            <a:r>
              <a:rPr lang="cs-CZ" sz="7200" dirty="0"/>
              <a:t>- ZUŠ, která je </a:t>
            </a:r>
            <a:r>
              <a:rPr lang="cs-CZ" sz="7200" i="1" u="sng" dirty="0"/>
              <a:t>příspěvkovou organizací kraje</a:t>
            </a:r>
            <a:r>
              <a:rPr lang="cs-CZ" sz="7200" dirty="0"/>
              <a:t>, </a:t>
            </a:r>
            <a:r>
              <a:rPr lang="cs-CZ" sz="7200" u="sng" dirty="0"/>
              <a:t>nemůže být žadatelem</a:t>
            </a:r>
            <a:r>
              <a:rPr lang="cs-CZ" sz="7200" dirty="0"/>
              <a:t>. </a:t>
            </a:r>
            <a:r>
              <a:rPr lang="cs-CZ" sz="7200" b="1" dirty="0"/>
              <a:t>Způsobilým žadatelem jsou pouze příspěvkové organizace obcí či svazku obcí</a:t>
            </a:r>
            <a:r>
              <a:rPr lang="cs-CZ" sz="7200" dirty="0"/>
              <a:t>, případně i školské právnické osoby, jejichž zřizovatelem není kraj nebo organizační složka státu.</a:t>
            </a:r>
          </a:p>
          <a:p>
            <a:pPr marL="0" indent="0" algn="just">
              <a:buNone/>
            </a:pPr>
            <a:endParaRPr lang="cs-CZ" sz="6400" dirty="0"/>
          </a:p>
          <a:p>
            <a:pPr algn="just">
              <a:buFontTx/>
              <a:buChar char="-"/>
            </a:pPr>
            <a:endParaRPr lang="cs-CZ" sz="2100" dirty="0"/>
          </a:p>
          <a:p>
            <a:pPr marL="0" indent="0" algn="just">
              <a:buNone/>
            </a:pPr>
            <a:endParaRPr lang="cs-CZ" sz="3200" b="1" u="sng" dirty="0"/>
          </a:p>
          <a:p>
            <a:pPr marL="0" indent="0" algn="just">
              <a:buNone/>
            </a:pPr>
            <a:endParaRPr lang="cs-CZ" sz="2100" dirty="0"/>
          </a:p>
          <a:p>
            <a:pPr marL="0" indent="0" algn="just">
              <a:buNone/>
            </a:pPr>
            <a:endParaRPr lang="cs-CZ" sz="2100" dirty="0"/>
          </a:p>
          <a:p>
            <a:pPr marL="0" indent="0" algn="just">
              <a:buNone/>
            </a:pPr>
            <a:r>
              <a:rPr lang="cs-CZ" sz="2100" dirty="0"/>
              <a:t> </a:t>
            </a:r>
          </a:p>
          <a:p>
            <a:pPr marL="457200" indent="-457200" algn="just">
              <a:buAutoNum type="alphaLcParenR" startAt="3"/>
            </a:pPr>
            <a:endParaRPr lang="cs-CZ" sz="1900" dirty="0"/>
          </a:p>
          <a:p>
            <a:pPr marL="0" indent="0" algn="just">
              <a:buNone/>
            </a:pP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15294533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44063"/>
            <a:ext cx="10515600" cy="411982"/>
          </a:xfrm>
        </p:spPr>
        <p:txBody>
          <a:bodyPr>
            <a:noAutofit/>
          </a:bodyPr>
          <a:lstStyle/>
          <a:p>
            <a:r>
              <a:rPr lang="cs-CZ" sz="3200" b="1" dirty="0"/>
              <a:t>FICHE 5 – ZÁKLADNÍ SLUŽBY A OBNOVA OBCÍ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6431"/>
            <a:ext cx="10335567" cy="4896417"/>
          </a:xfrm>
        </p:spPr>
        <p:txBody>
          <a:bodyPr>
            <a:normAutofit fontScale="25000" lnSpcReduction="20000"/>
          </a:bodyPr>
          <a:lstStyle/>
          <a:p>
            <a:r>
              <a:rPr lang="cs-CZ" sz="9600" b="1" u="sng" dirty="0"/>
              <a:t>Způsobilé výdaje:</a:t>
            </a:r>
          </a:p>
          <a:p>
            <a:pPr marL="0" indent="0">
              <a:buNone/>
            </a:pPr>
            <a:r>
              <a:rPr lang="cs-CZ" sz="7200" dirty="0"/>
              <a:t>Aktivita b) </a:t>
            </a:r>
            <a:r>
              <a:rPr lang="cs-CZ" sz="8000" u="sng" dirty="0"/>
              <a:t>Drobná infrastruktura a základní služby </a:t>
            </a:r>
            <a:r>
              <a:rPr lang="cs-CZ" sz="8000" dirty="0"/>
              <a:t>– </a:t>
            </a:r>
            <a:r>
              <a:rPr lang="cs-CZ" sz="8000" i="1" dirty="0"/>
              <a:t>zde jsou umožněny pouze na investice</a:t>
            </a:r>
          </a:p>
          <a:p>
            <a:pPr marL="0" indent="0" algn="just">
              <a:buNone/>
            </a:pPr>
            <a:r>
              <a:rPr lang="cs-CZ" sz="7200" u="sng" dirty="0"/>
              <a:t> </a:t>
            </a:r>
            <a:r>
              <a:rPr lang="cs-CZ" sz="7200" dirty="0"/>
              <a:t>– </a:t>
            </a:r>
            <a:r>
              <a:rPr lang="cs-CZ" sz="7200" b="1" dirty="0"/>
              <a:t>Z</a:t>
            </a:r>
            <a:r>
              <a:rPr lang="cs-CZ" sz="7200" b="1" i="1" dirty="0"/>
              <a:t>astávky veřejné dopravy </a:t>
            </a:r>
            <a:r>
              <a:rPr lang="cs-CZ" sz="7200" dirty="0"/>
              <a:t>– je to označené místo, které je určeno pro zastavování autobusů/vlaků a pro nástup a výstup nebo přestup cestujících. Mimo investice do staveb je způsobilé i vybavení zastávky – </a:t>
            </a:r>
            <a:r>
              <a:rPr lang="cs-CZ" sz="6400" dirty="0"/>
              <a:t>označení zastávky, informace o provozu, odpadkové nádoby, lavičky, apod</a:t>
            </a:r>
            <a:r>
              <a:rPr lang="cs-CZ" sz="7200" dirty="0"/>
              <a:t>.</a:t>
            </a:r>
          </a:p>
          <a:p>
            <a:pPr marL="0" indent="0" algn="just">
              <a:buNone/>
            </a:pPr>
            <a:r>
              <a:rPr lang="cs-CZ" sz="7200" dirty="0"/>
              <a:t> - </a:t>
            </a:r>
            <a:r>
              <a:rPr lang="cs-CZ" sz="7200" b="1" i="1" dirty="0"/>
              <a:t>Hřbitov</a:t>
            </a:r>
            <a:r>
              <a:rPr lang="cs-CZ" sz="7200" dirty="0"/>
              <a:t> – veřejnosti přístupný prostor, který slouží k uchovávání ostatků zesnulých, včetně rozptylové loučky. Lze podpořit cesty, kolumbária, ohrazení/oplocení, osvětlení, terénní úpravy, zeleň, márnice a drobné památky </a:t>
            </a:r>
            <a:r>
              <a:rPr lang="cs-CZ" sz="6400" dirty="0"/>
              <a:t>(sochy, kříže, apod.), </a:t>
            </a:r>
            <a:r>
              <a:rPr lang="cs-CZ" sz="7200" dirty="0"/>
              <a:t>nádoby na odpad a lavičky. I vodovod na vlastním území hřbitova maximálně po přípojku na hlavní vodní řad.</a:t>
            </a:r>
          </a:p>
          <a:p>
            <a:pPr marL="0" indent="0" algn="just">
              <a:buNone/>
            </a:pPr>
            <a:r>
              <a:rPr lang="cs-CZ" sz="7200" dirty="0"/>
              <a:t> - </a:t>
            </a:r>
            <a:r>
              <a:rPr lang="cs-CZ" sz="7200" b="1" i="1" dirty="0"/>
              <a:t>Dětská hřiště a sportoviště </a:t>
            </a:r>
            <a:r>
              <a:rPr lang="cs-CZ" sz="7200" dirty="0"/>
              <a:t>– jedná se o veřejné prostory nebo zařízení volnočasového a oddechového areálu. Jedná se nejen o dětská hřiště </a:t>
            </a:r>
            <a:r>
              <a:rPr lang="cs-CZ" sz="6400" dirty="0"/>
              <a:t>(se skluzavkami, hracími domky, věžovými sestavami, houpačkami, prolézačkami, kolotoči, pískovišti, apod.) </a:t>
            </a:r>
            <a:r>
              <a:rPr lang="cs-CZ" sz="7200" dirty="0"/>
              <a:t>či sportovní hřiště pro různé druhy sportů</a:t>
            </a:r>
            <a:r>
              <a:rPr lang="cs-CZ" sz="6400" dirty="0"/>
              <a:t>. </a:t>
            </a:r>
            <a:r>
              <a:rPr lang="cs-CZ" sz="7200" dirty="0"/>
              <a:t>Ale i </a:t>
            </a:r>
            <a:r>
              <a:rPr lang="cs-CZ" sz="7200" dirty="0" err="1"/>
              <a:t>workoutová</a:t>
            </a:r>
            <a:r>
              <a:rPr lang="cs-CZ" sz="7200" dirty="0"/>
              <a:t> hřiště nebo samostatné herní a sportovní prvky pro volnočasové aktivity široké veřejnosti. Jedná se i o související zázemí a sociální zařízení </a:t>
            </a:r>
            <a:r>
              <a:rPr lang="cs-CZ" sz="6400" dirty="0"/>
              <a:t>(např. šatny, sprchy, toalety, vč. zřizovacích předmětů atp.) </a:t>
            </a:r>
            <a:r>
              <a:rPr lang="cs-CZ" sz="7200" dirty="0"/>
              <a:t>tribuny, střídačky-pevně zabudované, oplocení osvětlení, mobiliář</a:t>
            </a:r>
            <a:r>
              <a:rPr lang="cs-CZ" sz="6400" dirty="0"/>
              <a:t> (např. lavičky, odpadkové koše).</a:t>
            </a:r>
          </a:p>
          <a:p>
            <a:pPr marL="0" indent="0" algn="just">
              <a:buNone/>
            </a:pPr>
            <a:r>
              <a:rPr lang="cs-CZ" sz="7200" b="1" i="1" dirty="0"/>
              <a:t> - Prostor pro separaci odpadu </a:t>
            </a:r>
            <a:r>
              <a:rPr lang="cs-CZ" sz="7200" dirty="0"/>
              <a:t>– je to zpevněná plocha sběrného místa odpadu, součástí jsou i odpadní nádoby na separaci komunálního odpadu či přístřešky, konstrukce a jiné ohraničení/oplocení tohoto prostoru. Prostor se může nacházet i na sběrném dvoře.</a:t>
            </a:r>
          </a:p>
          <a:p>
            <a:pPr marL="0" indent="0" algn="just">
              <a:buNone/>
            </a:pPr>
            <a:r>
              <a:rPr lang="cs-CZ" sz="7200" dirty="0"/>
              <a:t> - </a:t>
            </a:r>
            <a:r>
              <a:rPr lang="cs-CZ" sz="7200" b="1" i="1" dirty="0"/>
              <a:t>Komunální technika </a:t>
            </a:r>
            <a:r>
              <a:rPr lang="cs-CZ" sz="7200" dirty="0"/>
              <a:t>– technika využívaná pro péči a úpravu komunálních ploch, silnic a chodníků, technika pro zimní údržbu, např. malotraktory s různými nástavbami, </a:t>
            </a:r>
            <a:r>
              <a:rPr lang="cs-CZ" sz="7200" dirty="0" err="1"/>
              <a:t>štěpkovače</a:t>
            </a:r>
            <a:r>
              <a:rPr lang="cs-CZ" sz="7200" dirty="0"/>
              <a:t>, sekačky, křovinořezy, sypače, frézy.</a:t>
            </a:r>
          </a:p>
          <a:p>
            <a:pPr>
              <a:buFontTx/>
              <a:buChar char="-"/>
            </a:pPr>
            <a:endParaRPr lang="cs-CZ" sz="3200" dirty="0"/>
          </a:p>
          <a:p>
            <a:pPr algn="just">
              <a:buFontTx/>
              <a:buChar char="-"/>
            </a:pPr>
            <a:endParaRPr lang="cs-CZ" sz="2100" dirty="0"/>
          </a:p>
          <a:p>
            <a:pPr marL="0" indent="0" algn="just">
              <a:buNone/>
            </a:pPr>
            <a:endParaRPr lang="cs-CZ" sz="3200" b="1" u="sng" dirty="0"/>
          </a:p>
          <a:p>
            <a:pPr marL="0" indent="0" algn="just">
              <a:buNone/>
            </a:pPr>
            <a:endParaRPr lang="cs-CZ" sz="2100" dirty="0"/>
          </a:p>
          <a:p>
            <a:pPr marL="0" indent="0" algn="just">
              <a:buNone/>
            </a:pPr>
            <a:endParaRPr lang="cs-CZ" sz="2100" dirty="0"/>
          </a:p>
          <a:p>
            <a:pPr marL="0" indent="0" algn="just">
              <a:buNone/>
            </a:pPr>
            <a:r>
              <a:rPr lang="cs-CZ" sz="2100" dirty="0"/>
              <a:t> </a:t>
            </a:r>
          </a:p>
          <a:p>
            <a:pPr marL="457200" indent="-457200" algn="just">
              <a:buAutoNum type="alphaLcParenR" startAt="3"/>
            </a:pPr>
            <a:endParaRPr lang="cs-CZ" sz="1900" dirty="0"/>
          </a:p>
          <a:p>
            <a:pPr marL="0" indent="0" algn="just">
              <a:buNone/>
            </a:pP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24879341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44063"/>
            <a:ext cx="10515600" cy="411982"/>
          </a:xfrm>
        </p:spPr>
        <p:txBody>
          <a:bodyPr>
            <a:noAutofit/>
          </a:bodyPr>
          <a:lstStyle/>
          <a:p>
            <a:r>
              <a:rPr lang="cs-CZ" sz="3200" b="1" dirty="0"/>
              <a:t>FICHE 5 – ZÁKLADNÍ SLUŽBY A OBNOVA OBCÍ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2664"/>
            <a:ext cx="10335567" cy="4506105"/>
          </a:xfrm>
        </p:spPr>
        <p:txBody>
          <a:bodyPr>
            <a:normAutofit lnSpcReduction="10000"/>
          </a:bodyPr>
          <a:lstStyle/>
          <a:p>
            <a:r>
              <a:rPr lang="cs-CZ" b="1" u="sng" dirty="0"/>
              <a:t>Způsobilé výdaje:</a:t>
            </a:r>
          </a:p>
          <a:p>
            <a:pPr marL="0" indent="0">
              <a:buNone/>
            </a:pPr>
            <a:r>
              <a:rPr lang="cs-CZ" dirty="0"/>
              <a:t>Aktivita c) </a:t>
            </a:r>
            <a:r>
              <a:rPr lang="cs-CZ" u="sng" dirty="0"/>
              <a:t>Drobné památky místního významu</a:t>
            </a:r>
          </a:p>
          <a:p>
            <a:pPr marL="0" indent="0">
              <a:buNone/>
            </a:pPr>
            <a:r>
              <a:rPr lang="cs-CZ" sz="2400" dirty="0"/>
              <a:t>  - </a:t>
            </a:r>
            <a:r>
              <a:rPr lang="cs-CZ" sz="2100" dirty="0"/>
              <a:t> jedná se o rekonstrukce a </a:t>
            </a:r>
            <a:r>
              <a:rPr lang="cs-CZ" sz="2100" b="1" dirty="0"/>
              <a:t>opravy </a:t>
            </a:r>
            <a:r>
              <a:rPr lang="cs-CZ" sz="2100" dirty="0"/>
              <a:t>včetně </a:t>
            </a:r>
            <a:r>
              <a:rPr lang="cs-CZ" sz="2100" i="1" dirty="0"/>
              <a:t>restaurování</a:t>
            </a:r>
            <a:r>
              <a:rPr lang="cs-CZ" sz="2100" dirty="0"/>
              <a:t> drobných památek místního významu</a:t>
            </a:r>
          </a:p>
          <a:p>
            <a:pPr marL="0" indent="0" algn="just">
              <a:buNone/>
            </a:pPr>
            <a:r>
              <a:rPr lang="cs-CZ" sz="2100" i="1" dirty="0"/>
              <a:t>Které to jsou? </a:t>
            </a:r>
            <a:r>
              <a:rPr lang="cs-CZ" sz="2100" dirty="0"/>
              <a:t>– např. boží muka, smírčí kříže, křížky, pomníky padlým, historické pamětní desky, význačné náhrobky či hrobky, morové sloupy, milníky, kapličky, zvoničky, kašny, sochy a sousoší, plastiky, popř. skalní reliéfy či pamětní nápisy a jiné veřejně přístupné drobné památky.</a:t>
            </a:r>
          </a:p>
          <a:p>
            <a:pPr marL="0" indent="0" algn="just">
              <a:buNone/>
            </a:pPr>
            <a:r>
              <a:rPr lang="cs-CZ" sz="2100" dirty="0"/>
              <a:t> Aktivita </a:t>
            </a:r>
            <a:r>
              <a:rPr lang="cs-CZ" dirty="0"/>
              <a:t>d) </a:t>
            </a:r>
            <a:r>
              <a:rPr lang="cs-CZ" u="sng" dirty="0"/>
              <a:t>Školská zařízení</a:t>
            </a:r>
            <a:r>
              <a:rPr lang="cs-CZ" sz="2100" u="sng" dirty="0"/>
              <a:t> </a:t>
            </a:r>
            <a:r>
              <a:rPr lang="cs-CZ" sz="2100" dirty="0"/>
              <a:t>(zařízení školního stravování, školní sportoviště/tělocvičny a venkovní prostory)</a:t>
            </a:r>
          </a:p>
          <a:p>
            <a:pPr algn="just">
              <a:buFontTx/>
              <a:buChar char="-"/>
            </a:pPr>
            <a:r>
              <a:rPr lang="cs-CZ" sz="2100" dirty="0"/>
              <a:t>Jedná se o výstavbu či rekonstrukci stravovacího zařízení (kuchyně, jídelny, výdejny), školního sportoviště, tělocvičny, školní zahrady, altánu a pořízení vybavení stravovacího zařízení, sportovního náčiní, venkovní mobiliář a herní prvky.</a:t>
            </a:r>
            <a:endParaRPr lang="cs-CZ" sz="1900" dirty="0"/>
          </a:p>
          <a:p>
            <a:pPr marL="0" indent="0" algn="just">
              <a:buNone/>
            </a:pP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12231945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8936" y="879231"/>
            <a:ext cx="9946105" cy="411982"/>
          </a:xfrm>
        </p:spPr>
        <p:txBody>
          <a:bodyPr>
            <a:noAutofit/>
          </a:bodyPr>
          <a:lstStyle/>
          <a:p>
            <a:r>
              <a:rPr lang="cs-CZ" sz="3200" b="1" dirty="0"/>
              <a:t>FICHE 5 – ZÁKLADNÍ SLUŽBY A OBNOVA OBCÍ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30416"/>
            <a:ext cx="10335567" cy="444835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9600" b="1" u="sng" dirty="0"/>
          </a:p>
          <a:p>
            <a:r>
              <a:rPr lang="cs-CZ" sz="9600" b="1" u="sng" dirty="0"/>
              <a:t>Další podmínky</a:t>
            </a:r>
          </a:p>
          <a:p>
            <a:pPr algn="just">
              <a:buFontTx/>
              <a:buChar char="-"/>
            </a:pPr>
            <a:r>
              <a:rPr lang="cs-CZ" sz="7200" dirty="0"/>
              <a:t>dotaci nelze poskytnout na střední a vysoké školy, profesionální knihovny, nákup knih, časopisů a tiskovin 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7200" dirty="0"/>
              <a:t>    (vč. digitálních forem) na kaple uvedené v Ústředním seznamu kulturních památek České republiky</a:t>
            </a:r>
          </a:p>
          <a:p>
            <a:pPr algn="just">
              <a:buFontTx/>
              <a:buChar char="-"/>
            </a:pPr>
            <a:r>
              <a:rPr lang="cs-CZ" sz="7200" dirty="0"/>
              <a:t>V případě dětských hřišť a sportovišť realizovaných v rámci aktivity b)Drobná infrastruktura a základní, služby budou podporovány projekty sloužící široké veřejnosti, jejich užívání není zpoplatněno a jsou veřejně přístupné</a:t>
            </a:r>
          </a:p>
          <a:p>
            <a:pPr algn="just">
              <a:buFontTx/>
              <a:buChar char="-"/>
            </a:pPr>
            <a:r>
              <a:rPr lang="cs-CZ" sz="7200" b="1" dirty="0"/>
              <a:t>Školská zařízení </a:t>
            </a:r>
            <a:r>
              <a:rPr lang="cs-CZ" sz="7200" dirty="0"/>
              <a:t>se týkají </a:t>
            </a:r>
            <a:r>
              <a:rPr lang="cs-CZ" sz="7200" u="sng" dirty="0"/>
              <a:t>pouze základních a mateřských škol </a:t>
            </a:r>
            <a:r>
              <a:rPr lang="cs-CZ" sz="7200" dirty="0"/>
              <a:t>– nebudou podporovány aktivity ve školách zřízených dle § 16, odst. 9 zákona č. 561/2004 Sb., školský zákon (děti se speciálními vzdělávacími potřebami a děti nadané) a ve školách zřízených při zařízeních pro výkon ústavní a ochranné výchovy</a:t>
            </a:r>
          </a:p>
          <a:p>
            <a:pPr algn="just">
              <a:buFontTx/>
              <a:buChar char="-"/>
            </a:pPr>
            <a:r>
              <a:rPr lang="cs-CZ" sz="7200" dirty="0"/>
              <a:t>V případě, že žadatelem je nestátní nezisková organizace, musí se jednat o subjekt s historií alespoň 2 roky přes podáním ŽOD na SZIF v oblasti, která je předmětem dotace</a:t>
            </a:r>
          </a:p>
          <a:p>
            <a:pPr algn="just">
              <a:buFontTx/>
              <a:buChar char="-"/>
            </a:pPr>
            <a:endParaRPr lang="cs-CZ" sz="2100" dirty="0"/>
          </a:p>
          <a:p>
            <a:pPr marL="0" indent="0" algn="just">
              <a:buNone/>
            </a:pPr>
            <a:endParaRPr lang="cs-CZ" sz="3200" b="1" u="sng" dirty="0"/>
          </a:p>
          <a:p>
            <a:pPr marL="0" indent="0" algn="just">
              <a:buNone/>
            </a:pPr>
            <a:endParaRPr lang="cs-CZ" sz="2100" dirty="0"/>
          </a:p>
          <a:p>
            <a:pPr marL="0" indent="0" algn="just">
              <a:buNone/>
            </a:pPr>
            <a:endParaRPr lang="cs-CZ" sz="2100" dirty="0"/>
          </a:p>
          <a:p>
            <a:pPr marL="0" indent="0" algn="just">
              <a:buNone/>
            </a:pPr>
            <a:r>
              <a:rPr lang="cs-CZ" sz="2100" dirty="0"/>
              <a:t> </a:t>
            </a:r>
          </a:p>
          <a:p>
            <a:pPr marL="457200" indent="-457200" algn="just">
              <a:buAutoNum type="alphaLcParenR" startAt="3"/>
            </a:pPr>
            <a:endParaRPr lang="cs-CZ" sz="1900" dirty="0"/>
          </a:p>
          <a:p>
            <a:pPr marL="0" indent="0" algn="just">
              <a:buNone/>
            </a:pP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4183500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14400"/>
            <a:ext cx="10693382" cy="808522"/>
          </a:xfrm>
        </p:spPr>
        <p:txBody>
          <a:bodyPr>
            <a:noAutofit/>
          </a:bodyPr>
          <a:lstStyle/>
          <a:p>
            <a:pPr fontAlgn="ctr"/>
            <a:r>
              <a:rPr lang="cs-CZ" sz="3200" b="1" dirty="0"/>
              <a:t>FICHE 5 – ZÁKLADNÍ SLUŽBY A OBNOVA OBCÍ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86551"/>
            <a:ext cx="10515600" cy="4613679"/>
          </a:xfrm>
        </p:spPr>
        <p:txBody>
          <a:bodyPr>
            <a:normAutofit/>
          </a:bodyPr>
          <a:lstStyle/>
          <a:p>
            <a:r>
              <a:rPr lang="cs-CZ" sz="2600" b="1" u="sng" dirty="0"/>
              <a:t>Předkládané přílohy:</a:t>
            </a:r>
          </a:p>
          <a:p>
            <a:pPr marL="0" indent="0" algn="just">
              <a:buNone/>
            </a:pPr>
            <a:r>
              <a:rPr lang="cs-CZ" sz="2000" b="1" i="1" dirty="0"/>
              <a:t>Mimo povinných</a:t>
            </a:r>
            <a:r>
              <a:rPr lang="cs-CZ" sz="2000" i="1" dirty="0"/>
              <a:t> příloh k ŽOD </a:t>
            </a:r>
            <a:r>
              <a:rPr lang="cs-CZ" sz="2000" b="1" i="1" dirty="0"/>
              <a:t>ještě</a:t>
            </a:r>
            <a:r>
              <a:rPr lang="cs-CZ" sz="2000" i="1" dirty="0"/>
              <a:t>: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cs-CZ" sz="2000" dirty="0"/>
              <a:t>1.  </a:t>
            </a:r>
            <a:r>
              <a:rPr lang="cs-CZ" sz="2000" b="1" i="1" dirty="0"/>
              <a:t>Požadované přílohy MAS </a:t>
            </a:r>
            <a:r>
              <a:rPr lang="cs-CZ" sz="2000" i="1" dirty="0"/>
              <a:t>– dle jednotlivých preferenčních kritérií (PK):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-  V případě, že žadatel žádá body za Využití stávající stavby pro realizaci projektu, nutno předložit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   výpis z katastru nemovitostí ne starší než jeden měsíc od podání ŽOD (dostačující je náhled do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   elektronické KN s vyznačením lokalizace předmětu projektu v odpovídajícím měřítku, ze které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dirty="0"/>
              <a:t>        bude patrné číslo popisné/evidenční).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-  V případě, že žadatel žádá body za uzavřené smlouvy v souvislosti s realizací projektu v rámci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  místního partnerství, dokládá při podání ŽOD uzavřené partnerské smlouvy a při ŽOP pak i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  dokument o skutečném naplnění partnerství.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900" dirty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64369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28255"/>
            <a:ext cx="10515600" cy="897370"/>
          </a:xfrm>
        </p:spPr>
        <p:txBody>
          <a:bodyPr>
            <a:normAutofit/>
          </a:bodyPr>
          <a:lstStyle/>
          <a:p>
            <a:r>
              <a:rPr lang="cs-CZ" sz="4000" b="1" dirty="0"/>
              <a:t>Postup přípravy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Zabezpečení přístupu na Portál farmáře (požádat na eAgri.cz nebo na místním pracovišti SZIF o zřízení přístupu - na požádání bude přístup vygenerován tzn. žadatel obdrží jméno + heslo)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Přihlásit se na Portál farmáře SZIF (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www.szif.cz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portály SZIF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PORTÁL FARMÁŘE → zadat Přihlašovací jméno → zadat heslo)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Vytvoření nové žádosti (v nabídce klik na hnědý obdélník s názvem Žádosti PRV → pak vybrat obdélník s názvem Žádosti o dotaci přes MAS (Intervence 52.77-LEADER) → v nabídce vybrat černý obdélník s názvem MAS Český les, výzva č. 3)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Vyplnění podmínek pro tvorbu nové žádosti (z nabídky vybereme příslušnou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Fichi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do které budeme podávat žádost → zadáme název projektu → generovat žádost → </a:t>
            </a:r>
            <a:r>
              <a:rPr lang="cs-CZ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vygenerovanou žádost si uložíme na svůj PC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kde s ní dále pracujeme = vyplňujeme ve všech zde předepsaných položkách → z Portálu farmáře se odhlásíme a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dále pracujeme jen na svém PC)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3214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87927"/>
            <a:ext cx="10515600" cy="795980"/>
          </a:xfrm>
        </p:spPr>
        <p:txBody>
          <a:bodyPr>
            <a:normAutofit/>
          </a:bodyPr>
          <a:lstStyle/>
          <a:p>
            <a:r>
              <a:rPr lang="cs-CZ" b="1" dirty="0"/>
              <a:t>Postup přípravy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09036"/>
            <a:ext cx="10515600" cy="486792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po vygenerování ŽOD z Portálu farmáře tuto uloží na svůj PC a vyplňuje ve všech požadovaných parametrech (kolonkách) dle Instruktážního listu, který je uložen v MENU každé ŽOD. S tvorbou a vyplňováním žádosti mu budou pomáhat pracovníci MAS v rámci vzájemných konzultací. Po vyplnění ŽOD tuto žadatel vč. všech stanovených příloh vloží do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své rozpracované ŽOD na Portále farmáře a odešle na RO SZIF.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základě tohoto podání, bude ŽOD zaregistrována na RO SZIF a bude rovněž zpřístupněna pracovníkům MAS.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 provede kontrolu této žádosti vč. příloh a vyzve žadatele  písemnou formou = e-mailem k doplnění chybějících dokladů  či informací.  UPOZORNĚNÍ – veškeré tyto probíhající procesy mezi MAS a žadatelem jsou prováděny POUZE </a:t>
            </a:r>
            <a:r>
              <a:rPr lang="cs-CZ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prostřednictvím e-mailu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nic se neodesílá přes Portál farmáře na SZIF.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tomto doplnění ŽOD provede MAS výběr projektů v souladu s předem stanovenými postupy. Všichni žadatelé budou informováni ze strany MAS o výsledku výběru projektů.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dalším postupu MAS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nahraje finální verzi všech dokumentů vč.  elektronicky podepsané ŽOD do rozpracované ŽOD na Portálu farmáře žadatele a takto vše předá žadateli pomocí Portálu farmáře k finálnímu podání na RO SZIF – tedy do 26. 06. 2026.  Žadatel takto přijatou žádost zasílá na RO SZIF bez jakéhokoliv jiného doplňování .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UPOZORNĚNÍ - již se tedy ŽOD nepředává přes Portál farmáře MAS ke kontrole a MAS ji nezasílá žadateli zpět k doplnění. Toto vše odpadá, ale vše proběhne v rámci osobních konzultací s MAS nebo vzájemnou konzultací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e-mailem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9925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1784" y="2602373"/>
            <a:ext cx="4048432" cy="661936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62145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348344"/>
            <a:ext cx="10515600" cy="1584961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br>
              <a:rPr lang="cs-CZ" b="1" dirty="0"/>
            </a:br>
            <a:r>
              <a:rPr lang="cs-CZ" sz="3600" b="1" dirty="0"/>
              <a:t>A. Obecné 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6431"/>
            <a:ext cx="10657114" cy="48292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Obecná ustanovení:</a:t>
            </a:r>
          </a:p>
          <a:p>
            <a:pPr algn="just"/>
            <a:r>
              <a:rPr lang="cs-CZ" sz="2900" dirty="0"/>
              <a:t>Žadatel/příjemce dotace musí splňovat definici žadatele/příjemce dotace od data podání Žádosti o dotaci na    RO SZIF do konce lhůty vázanosti projektu na účel</a:t>
            </a:r>
          </a:p>
          <a:p>
            <a:pPr algn="just"/>
            <a:r>
              <a:rPr lang="cs-CZ" dirty="0"/>
              <a:t>Projekt musí být funkčním celkem </a:t>
            </a:r>
            <a:r>
              <a:rPr lang="cs-CZ" sz="1900" dirty="0"/>
              <a:t>(</a:t>
            </a:r>
            <a:r>
              <a:rPr lang="cs-CZ" sz="1900" dirty="0">
                <a:solidFill>
                  <a:srgbClr val="FF0000"/>
                </a:solidFill>
              </a:rPr>
              <a:t>plně</a:t>
            </a:r>
            <a:r>
              <a:rPr lang="cs-CZ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sz="1900" dirty="0"/>
              <a:t>provozuschopný, účinný a účelný celek ve smyslu plnění cílů intervence/</a:t>
            </a:r>
            <a:r>
              <a:rPr lang="cs-CZ" sz="1900" dirty="0" err="1"/>
              <a:t>Fiche</a:t>
            </a:r>
            <a:r>
              <a:rPr lang="cs-CZ" sz="1900" dirty="0"/>
              <a:t>/projektu, a to bez realizace dalších projektů)</a:t>
            </a:r>
          </a:p>
          <a:p>
            <a:pPr algn="just"/>
            <a:r>
              <a:rPr lang="cs-CZ" dirty="0"/>
              <a:t>Výdaje financované ze SP SZP nesmí být předmětem žádného jiného financování z rozpočtu Unie </a:t>
            </a:r>
          </a:p>
          <a:p>
            <a:pPr algn="just"/>
            <a:r>
              <a:rPr lang="cs-CZ" dirty="0"/>
              <a:t>Financování </a:t>
            </a:r>
            <a:r>
              <a:rPr lang="cs-CZ" u="sng" dirty="0"/>
              <a:t>EX – POST,</a:t>
            </a:r>
            <a:r>
              <a:rPr lang="cs-CZ" dirty="0"/>
              <a:t> realizace projektu si žadatel zabezpečuje z vlastních zdrojů – podpora následuje po realizaci projektu.</a:t>
            </a:r>
          </a:p>
          <a:p>
            <a:pPr algn="just"/>
            <a:r>
              <a:rPr lang="cs-CZ" dirty="0"/>
              <a:t>Délka realizace projektu je max. 24 měsíců od podpisu Dohody.</a:t>
            </a:r>
          </a:p>
          <a:p>
            <a:pPr algn="just"/>
            <a:r>
              <a:rPr lang="cs-CZ" dirty="0"/>
              <a:t>Výdaje na projekt nesmí vzniknout před datem podání ŽOD na  MAS.  </a:t>
            </a:r>
          </a:p>
          <a:p>
            <a:pPr algn="just"/>
            <a:r>
              <a:rPr lang="cs-CZ" dirty="0"/>
              <a:t>V případě, že projekt/část projektu podléhá řízení stavebního úřadu, musí být odpovídající správní akt stavebního úřadu na jehož základě lze projekt/část projektu realizovat v souladu se stavebním zákonem </a:t>
            </a:r>
            <a:r>
              <a:rPr lang="cs-CZ" b="1" dirty="0"/>
              <a:t>platný a  pravomocný </a:t>
            </a:r>
            <a:r>
              <a:rPr lang="cs-CZ" dirty="0"/>
              <a:t>(v případě veřejnoprávní smlouvy platný a účinný) ke dni podání Žádosti o dotaci na RO SZIF</a:t>
            </a:r>
          </a:p>
          <a:p>
            <a:pPr algn="just"/>
            <a:r>
              <a:rPr lang="cs-CZ" dirty="0"/>
              <a:t>Žadatel může za danou </a:t>
            </a:r>
            <a:r>
              <a:rPr lang="cs-CZ" dirty="0" err="1"/>
              <a:t>Fichi</a:t>
            </a:r>
            <a:r>
              <a:rPr lang="cs-CZ" dirty="0"/>
              <a:t> v dané výzvě MAS odeslat pouze </a:t>
            </a:r>
            <a:r>
              <a:rPr lang="cs-CZ" b="1" dirty="0"/>
              <a:t>jednu</a:t>
            </a:r>
            <a:r>
              <a:rPr lang="cs-CZ" dirty="0"/>
              <a:t> ŽOD na stejný předmět podnikání </a:t>
            </a:r>
          </a:p>
          <a:p>
            <a:r>
              <a:rPr lang="cs-CZ" dirty="0"/>
              <a:t>10 let uchovávat veškeré dokumenty týkající se poskytnuté dotace (od proplacení dotace)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688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3772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r>
              <a:rPr lang="cs-CZ" sz="3600" b="1" dirty="0"/>
              <a:t>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9871" y="1524000"/>
            <a:ext cx="10504055" cy="4979437"/>
          </a:xfrm>
        </p:spPr>
        <p:txBody>
          <a:bodyPr anchor="ctr">
            <a:noAutofit/>
          </a:bodyPr>
          <a:lstStyle/>
          <a:p>
            <a:pPr algn="just"/>
            <a:r>
              <a:rPr lang="cs-CZ" sz="2400" dirty="0"/>
              <a:t>Výdaje uvedené v Pravidlech platných v den vyhlášení příslušné výzvy MAS</a:t>
            </a:r>
          </a:p>
          <a:p>
            <a:pPr algn="just"/>
            <a:r>
              <a:rPr lang="cs-CZ" sz="2400" dirty="0"/>
              <a:t>Musí být vynaloženy formou: </a:t>
            </a:r>
            <a:r>
              <a:rPr lang="cs-CZ" sz="2000" dirty="0"/>
              <a:t>a) bezhotovostní - prostřednictvím </a:t>
            </a:r>
            <a:r>
              <a:rPr lang="cs-CZ" sz="2000" dirty="0" err="1"/>
              <a:t>b.ú</a:t>
            </a:r>
            <a:r>
              <a:rPr lang="cs-CZ" sz="2000" dirty="0"/>
              <a:t>. žadatele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                                                               b) hotovostní – max. 100 tis. Kč</a:t>
            </a:r>
          </a:p>
          <a:p>
            <a:pPr algn="just"/>
            <a:r>
              <a:rPr lang="cs-CZ" sz="2400" dirty="0"/>
              <a:t>Dotace se stanovuje na základě faktury nebo jiného účetního dokladu však do výše: </a:t>
            </a:r>
          </a:p>
          <a:p>
            <a:pPr marL="1257300" lvl="2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Sazby dle katalogu stavebních prací(ÚRS CZ a.s., RTS, a.s., </a:t>
            </a:r>
            <a:r>
              <a:rPr lang="cs-CZ" dirty="0" err="1"/>
              <a:t>Callida</a:t>
            </a:r>
            <a:r>
              <a:rPr lang="cs-CZ" dirty="0"/>
              <a:t>, s.r.o.)</a:t>
            </a:r>
          </a:p>
          <a:p>
            <a:pPr marL="1257300" lvl="2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Částky stanovené ve znaleckém posudku </a:t>
            </a:r>
          </a:p>
          <a:p>
            <a:pPr marL="1257300" lvl="2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Limitů (pokud jsou stanoveny)</a:t>
            </a:r>
          </a:p>
          <a:p>
            <a:pPr algn="just"/>
            <a:r>
              <a:rPr lang="cs-CZ" sz="2400" dirty="0"/>
              <a:t>Výdaje, které vznikly nejdříve ke dni zaregistrování ŽOD na MAS a byly skutečně uhrazeny nejpozději do data podání Žádosti o platbu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6446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013" y="1667561"/>
            <a:ext cx="10481441" cy="4821129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Pořízení použitého movitého majetku </a:t>
            </a:r>
            <a:r>
              <a:rPr lang="cs-CZ" sz="2000" dirty="0"/>
              <a:t>(stroj musí být vyroben v období 3 let před rokem registrace ŽOD na MAS a nebyl používán)</a:t>
            </a:r>
          </a:p>
          <a:p>
            <a:r>
              <a:rPr lang="cs-CZ" dirty="0"/>
              <a:t>Nákup zvířat, jednoletých rostlin a jejich vysazování, zemědělských produkčních práv, platebních nároků.. </a:t>
            </a:r>
          </a:p>
          <a:p>
            <a:r>
              <a:rPr lang="cs-CZ" dirty="0"/>
              <a:t>Daň z přidané hodnoty u plátců DPH za předpokladu, že si mohou DPH nárokovat u finančního úřadu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(</a:t>
            </a:r>
            <a:r>
              <a:rPr lang="cs-CZ" sz="2600" dirty="0"/>
              <a:t>V případě, že se příjemce dotace označí jako neplátce DPH vůči projektu, může nárokovat jako způsobilé výdaje, ze kterých je stanovena dotace, taktéž DPH v případě, že dodavatelem je plátce DPH. V tomto případě k Žádosti o platbu taktéž předloží doklad o odvodu DPH a čestné prohlášení, že toto DPH nebude nárokovat zpět u Finančního úřadu.)</a:t>
            </a:r>
          </a:p>
          <a:p>
            <a:r>
              <a:rPr lang="cs-CZ" dirty="0"/>
              <a:t>Prosté nahrazení investice - </a:t>
            </a:r>
            <a:r>
              <a:rPr lang="cs-CZ" sz="2400" dirty="0"/>
              <a:t>projekt vždy musí přinášet určitou přidanou hodnotu a přispět k plnění cílů programu</a:t>
            </a:r>
          </a:p>
          <a:p>
            <a:r>
              <a:rPr lang="cs-CZ" dirty="0"/>
              <a:t>Pořízení technologie sloužící k výrobě el. energie </a:t>
            </a:r>
          </a:p>
          <a:p>
            <a:r>
              <a:rPr lang="cs-CZ" dirty="0"/>
              <a:t>Investice do zalesňování, chovu včel, do klecových chovů</a:t>
            </a:r>
          </a:p>
          <a:p>
            <a:r>
              <a:rPr lang="cs-CZ" dirty="0"/>
              <a:t>Bioplynové stanice a stavby s ní provozně spjaté</a:t>
            </a:r>
          </a:p>
          <a:p>
            <a:r>
              <a:rPr lang="pl-PL" dirty="0"/>
              <a:t>Závlahové systémy a studny vč. </a:t>
            </a:r>
            <a:r>
              <a:rPr lang="pl-PL" dirty="0" err="1"/>
              <a:t>průzkumných</a:t>
            </a:r>
            <a:r>
              <a:rPr lang="pl-PL" dirty="0"/>
              <a:t> </a:t>
            </a:r>
            <a:r>
              <a:rPr lang="pl-PL" dirty="0" err="1"/>
              <a:t>vrtů</a:t>
            </a:r>
            <a:endParaRPr lang="pl-PL" dirty="0"/>
          </a:p>
          <a:p>
            <a:r>
              <a:rPr lang="cs-CZ" dirty="0"/>
              <a:t>Nákup dopravních prostředků určených zejména pro osobní přepravu (vozidla kategorie M)</a:t>
            </a:r>
          </a:p>
          <a:p>
            <a:r>
              <a:rPr lang="cs-CZ" dirty="0"/>
              <a:t>Zpracování produktů rybolovu a akvakultury, medu a vinných hroznů</a:t>
            </a:r>
          </a:p>
          <a:p>
            <a:r>
              <a:rPr lang="cs-CZ" dirty="0"/>
              <a:t>Nákup nemovitostí</a:t>
            </a:r>
            <a:endParaRPr lang="pt-BR" sz="1600" dirty="0"/>
          </a:p>
          <a:p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1047172" y="748145"/>
            <a:ext cx="10515600" cy="7096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3600" b="1" dirty="0"/>
          </a:p>
          <a:p>
            <a:r>
              <a:rPr lang="cs-CZ" sz="4100" b="1" dirty="0"/>
              <a:t>Kdy nelze poskytnout dotaci: </a:t>
            </a:r>
            <a:r>
              <a:rPr lang="cs-CZ" sz="2000" b="1" dirty="0"/>
              <a:t>např.:</a:t>
            </a:r>
            <a:endParaRPr lang="cs-CZ" sz="4100" b="1" dirty="0"/>
          </a:p>
        </p:txBody>
      </p:sp>
    </p:spTree>
    <p:extLst>
      <p:ext uri="{BB962C8B-B14F-4D97-AF65-F5344CB8AC3E}">
        <p14:creationId xmlns:p14="http://schemas.microsoft.com/office/powerpoint/2010/main" val="3744891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73241"/>
            <a:ext cx="10515600" cy="502416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Provádění změn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86189"/>
            <a:ext cx="10515600" cy="489077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sz="2400" dirty="0"/>
              <a:t>Příjemce dotace má povinnost oznamovat změny Žádosti o dotaci od podpisu Dohody po dobu lhůty vázanosti projektu na účel prostřednictvím Portálu farmáře.</a:t>
            </a:r>
          </a:p>
          <a:p>
            <a:pPr algn="just"/>
            <a:r>
              <a:rPr lang="cs-CZ" sz="2400" dirty="0"/>
              <a:t>Po provedení změny musí projekt stále plnit cíle a účel projektu, podmínky Pravidel pro konečné žadatele a podmínky stanovené Výzvou MAS. </a:t>
            </a:r>
          </a:p>
          <a:p>
            <a:pPr algn="just"/>
            <a:r>
              <a:rPr lang="cs-CZ" sz="2400" dirty="0"/>
              <a:t>Změny vyžadující předchozí souhlas SZIF: změna příjemce dotace/vlastnictví majetku, který je předmětem projektu; změna místa realizace projektu; změna dodavatele  zakázky </a:t>
            </a:r>
            <a:r>
              <a:rPr lang="cs-CZ" sz="1300" dirty="0"/>
              <a:t>(jen zcela výjimečně-smrt, odstoupení dodavatele od smlouvy, fúze) </a:t>
            </a:r>
            <a:r>
              <a:rPr lang="cs-CZ" sz="2400" dirty="0"/>
              <a:t>- příjemce dotace je povinen před provedením takové změny požádat Hlášením o souhlas SZIF a nesmí změnu provést, dokud souhlas SZIF nezíská.</a:t>
            </a:r>
          </a:p>
          <a:p>
            <a:pPr algn="just"/>
            <a:r>
              <a:rPr lang="cs-CZ" sz="2400" dirty="0"/>
              <a:t>V případě úmrtí žadatele/příjemce dotace – fyzické osoby, je účastník dědického řízení, příp. správce dědictví, povinen písemně oznámit úmrtí žadatele/příjemce dotace a je povinen se vyjádřit k další realizaci projektu uvedeného v Žádosti o dotaci příslušnému RO SZIF do 30 kalendářních dnů ode dne, kdy je tak s to učinit, nejpozději do 30 dnů od nabytí právní moci Usnesení o dědictví.</a:t>
            </a:r>
          </a:p>
          <a:p>
            <a:pPr algn="just"/>
            <a:r>
              <a:rPr lang="cs-CZ" sz="2400" dirty="0"/>
              <a:t>Změny Žádosti o dotaci, které vznikly ve lhůtě vázanosti projektu na účel, je příjemce dotace povinen oznámit do 30 kalendářních dnů ode dne změny.</a:t>
            </a:r>
          </a:p>
          <a:p>
            <a:pPr algn="just"/>
            <a:r>
              <a:rPr lang="cs-CZ" sz="2400" dirty="0"/>
              <a:t>Postup oznámení změny: (</a:t>
            </a:r>
            <a:r>
              <a:rPr lang="cs-CZ" sz="1900" dirty="0"/>
              <a:t>1. Příjemce dotace nejdříve oznámí změnu Žádosti o dotaci pracovníkům MAS, se kterými prověří nutnost podání Hlášení o změnách a zkonzultuje dopady změny na podmínky Pravidel pro konečné žadatele; 2. Příjemce dotace připraví Hlášení o změnách, které dokončí ve spolupráci s MAS; 3. MAS vyplní souhlasné/nesouhlasné stanovisko MAS k Hlášení o změnách; 4. příjemce dotace podává formulář Hlášení o změnách včetně příloh prostřednictvím Portálu farmáře)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80331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63029"/>
            <a:ext cx="10515600" cy="678095"/>
          </a:xfrm>
        </p:spPr>
        <p:txBody>
          <a:bodyPr anchor="b">
            <a:normAutofit fontScale="90000"/>
          </a:bodyPr>
          <a:lstStyle/>
          <a:p>
            <a:r>
              <a:rPr lang="cs-CZ" b="1" dirty="0"/>
              <a:t> </a:t>
            </a:r>
            <a:br>
              <a:rPr lang="cs-CZ" b="1" dirty="0"/>
            </a:br>
            <a:r>
              <a:rPr lang="cs-CZ" sz="3600" b="1" dirty="0"/>
              <a:t>Kontrola dodržování podmínek SP SZP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4910" y="1993187"/>
            <a:ext cx="10428890" cy="4307748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Žadatel/příjemce dotace je povinen umožnit vstup kontrolou pověřeným osobám (např. orgány státní správy, SZIF, </a:t>
            </a:r>
            <a:r>
              <a:rPr lang="cs-CZ" sz="2400" dirty="0" err="1"/>
              <a:t>MZe</a:t>
            </a:r>
            <a:r>
              <a:rPr lang="cs-CZ" sz="2400" dirty="0"/>
              <a:t>, MAS, Evropská komise, Certifikační subjekt, Evropský účetní dvůr apod.) k ověřování plnění podmínek Pravidel pro konečné žadatele, příp. Dohody, od data registrace ŽOD na MAS po dobu 10 let od proplacení dotace, </a:t>
            </a:r>
          </a:p>
          <a:p>
            <a:pPr algn="just"/>
            <a:r>
              <a:rPr lang="cs-CZ" sz="2400" dirty="0"/>
              <a:t>kontroly prováděné podle jiných právních předpisů nejsou Pravidly pro konečné žadatele dotčeny, </a:t>
            </a:r>
          </a:p>
          <a:p>
            <a:pPr algn="just"/>
            <a:r>
              <a:rPr lang="cs-CZ" sz="2400" dirty="0"/>
              <a:t>žadatel/příjemce dotace je povinen respektovat opatření stanovená k nápravě, která vzejdou z kontrolní činnosti pověřených pracovníků uvedených v písmenu a) a dodržet stanovené termíny pro odstranění nedostatků. </a:t>
            </a:r>
          </a:p>
        </p:txBody>
      </p:sp>
    </p:spTree>
    <p:extLst>
      <p:ext uri="{BB962C8B-B14F-4D97-AF65-F5344CB8AC3E}">
        <p14:creationId xmlns:p14="http://schemas.microsoft.com/office/powerpoint/2010/main" val="3675021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83227"/>
            <a:ext cx="10515600" cy="511819"/>
          </a:xfrm>
        </p:spPr>
        <p:txBody>
          <a:bodyPr>
            <a:normAutofit fontScale="90000"/>
          </a:bodyPr>
          <a:lstStyle/>
          <a:p>
            <a:br>
              <a:rPr lang="cs-CZ" sz="4000" b="1" dirty="0"/>
            </a:br>
            <a:r>
              <a:rPr lang="cs-CZ" sz="4000" b="1" dirty="0"/>
              <a:t>B. Specifické podmínky společné pro všechny </a:t>
            </a:r>
            <a:r>
              <a:rPr lang="cs-CZ" sz="4000" b="1" dirty="0" err="1"/>
              <a:t>Fiche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59973"/>
            <a:ext cx="10515600" cy="431699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sz="2400" dirty="0"/>
              <a:t>Kritéria přijatelnosti projektu – </a:t>
            </a:r>
            <a:r>
              <a:rPr lang="cs-CZ" sz="2000" b="1" dirty="0"/>
              <a:t>realizace na území MAS </a:t>
            </a:r>
            <a:r>
              <a:rPr lang="cs-CZ" sz="2000" dirty="0"/>
              <a:t>+ soulad s SCLLD MAS + splňuje účel, rozsah intervence/vyhlášené </a:t>
            </a:r>
            <a:r>
              <a:rPr lang="cs-CZ" sz="2000" dirty="0" err="1"/>
              <a:t>Fiche</a:t>
            </a:r>
            <a:r>
              <a:rPr lang="cs-CZ" sz="2000" dirty="0"/>
              <a:t> a podmínky stanovené Výzvou MAS</a:t>
            </a:r>
          </a:p>
          <a:p>
            <a:pPr algn="just">
              <a:spcAft>
                <a:spcPts val="600"/>
              </a:spcAft>
            </a:pPr>
            <a:r>
              <a:rPr lang="cs-CZ" sz="2400" dirty="0"/>
              <a:t>Další podmínky: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b="1" dirty="0"/>
              <a:t>Min. </a:t>
            </a:r>
            <a:r>
              <a:rPr lang="cs-CZ" sz="2000" dirty="0"/>
              <a:t>výše projektu = </a:t>
            </a:r>
            <a:r>
              <a:rPr lang="cs-CZ" sz="2000" b="1" dirty="0"/>
              <a:t>100 tis</a:t>
            </a:r>
            <a:r>
              <a:rPr lang="cs-CZ" sz="2000" dirty="0"/>
              <a:t>. Kč; </a:t>
            </a:r>
            <a:r>
              <a:rPr lang="cs-CZ" sz="2000" b="1" dirty="0"/>
              <a:t>Max.</a:t>
            </a:r>
            <a:r>
              <a:rPr lang="cs-CZ" sz="2000" dirty="0"/>
              <a:t> výše projektu = </a:t>
            </a:r>
            <a:r>
              <a:rPr lang="cs-CZ" sz="2000" b="1" dirty="0"/>
              <a:t>2 mil. Kč/pro F5 a F6 = 5 mil. Kč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dirty="0"/>
              <a:t>U projektů </a:t>
            </a:r>
            <a:r>
              <a:rPr lang="cs-CZ" sz="2000" b="1" dirty="0"/>
              <a:t>nad 2 mil. Kč způsobilých výdajů, </a:t>
            </a:r>
            <a:r>
              <a:rPr lang="cs-CZ" sz="2000" dirty="0"/>
              <a:t>se dokládá </a:t>
            </a:r>
            <a:r>
              <a:rPr lang="cs-CZ" sz="2000" b="1" dirty="0"/>
              <a:t>finanční zdraví </a:t>
            </a:r>
            <a:r>
              <a:rPr lang="cs-CZ" sz="2000" dirty="0"/>
              <a:t>žadatele (vyjma obce, svazky obcí, spolky, příspěvkové organizace, nadace, církevní organizace, veřejné VŠ, atd.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dirty="0"/>
              <a:t>Vázanost projektu na účel je </a:t>
            </a:r>
            <a:r>
              <a:rPr lang="cs-CZ" sz="2000" b="1" dirty="0"/>
              <a:t>5 let od převedení dotace na účet</a:t>
            </a:r>
            <a:r>
              <a:rPr lang="cs-CZ" sz="2000" dirty="0"/>
              <a:t> </a:t>
            </a:r>
            <a:r>
              <a:rPr lang="cs-CZ" sz="1800" dirty="0"/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100" dirty="0"/>
              <a:t>Po podání ŽOD na RO SZIF jsou preferenční kritéria závazná a jakékoliv jejich nesplnění je sankce „C“ (100%)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dirty="0"/>
              <a:t>Přípustné způsoby uspořádání právních vztahů k nemovitostem, na kterých jsou realizovány stavební výdaje, jsou: vlastnictví, spoluvlastnictví s min. 50 % podílem, věcné břemeno a právo stavby. V případě pozemku pod stavbou je přípustný také nájem. V případě zemědělského podnikaní lze akceptovat i nájem nebo pacht. Přípustné způsoby uspořádání právních vztahů k nemovitostem, do kterých/na kterých budou umístěny podpořené stroje, technologie nebo vybavení, jsou: vlastnictví, spoluvlastnictví s min. 50% podílem, nájem, pacht, výpůjčka, věcné břemeno a právo stavby.</a:t>
            </a:r>
            <a:r>
              <a:rPr lang="cs-CZ" sz="1800" dirty="0"/>
              <a:t>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cs-CZ" sz="2000" dirty="0"/>
              <a:t>Místo realizace projektu – místo, kde jsou umístěny všechny předměty projektu (v případě nákupu movitého  majetku se místem realizace rozumí místo, kde je majetek umístěn v době, kdy nevykonává svou funkci)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cs-CZ" sz="2000" dirty="0"/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3481162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33615</TotalTime>
  <Words>5834</Words>
  <Application>Microsoft Office PowerPoint</Application>
  <PresentationFormat>Širokoúhlá obrazovka</PresentationFormat>
  <Paragraphs>339</Paragraphs>
  <Slides>39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Motiv Office</vt:lpstr>
      <vt:lpstr>Seminář pro žadatele v rámci realizace SCLLD MAS Český les</vt:lpstr>
      <vt:lpstr>Program semináře</vt:lpstr>
      <vt:lpstr> Pravidla SP SZP</vt:lpstr>
      <vt:lpstr>  A. Obecné podmínky</vt:lpstr>
      <vt:lpstr> Způsobilé výdaje</vt:lpstr>
      <vt:lpstr>Prezentace aplikace PowerPoint</vt:lpstr>
      <vt:lpstr>Provádění změn</vt:lpstr>
      <vt:lpstr>  Kontrola dodržování podmínek SP SZP</vt:lpstr>
      <vt:lpstr> B. Specifické podmínky společné pro všechny Fiche</vt:lpstr>
      <vt:lpstr> B. Povinné přílohy – podání ŽOD na RO SZIF</vt:lpstr>
      <vt:lpstr>B. Povinné přílohy – po podání ŽOD na RO SZIF</vt:lpstr>
      <vt:lpstr>FICHE 1 – ZEMĚDĚLSKÉ PODNIKÁNÍ, ZPRACOVÁNÍ A UVÁDĚNÍ ZEMĚDĚLSKÝCH PRODUKTŮ NA TRH   </vt:lpstr>
      <vt:lpstr>FICHE 1 – ZEMĚDĚLSKÉ PODNIKÁNÍ, ZPRACOVÁNÍ A UVÁDĚNÍ ZEMĚDĚLSKÝCH PRODUKTŮ NA TRH</vt:lpstr>
      <vt:lpstr>FICHE 1 – ZEMĚDĚLSKÉ PODNIKÁNÍ, ZPRACOVÁNÍ A UVÁDĚNÍ ZEMĚDĚLSKÝCH PRODUKTŮ NA TRH</vt:lpstr>
      <vt:lpstr>FICHE 1 – ZEMĚDĚLSKÉ PODNIKÁNÍ, ZPRACOVÁNÍ A UVÁDĚNÍ ZEMĚDĚLSKÝCH PRODUKTŮ NA TRH</vt:lpstr>
      <vt:lpstr>FICHE 1 – ZEMĚDĚLSKÉ PODNIKÁNÍ, ZPRACOVÁNÍ A UVÁDĚNÍ ZEMĚDĚLSKÝCH PRODUKTŮ NA TRH</vt:lpstr>
      <vt:lpstr>FICHE 1 – ZEMĚDĚLSKÉ PODNIKÁNÍ, ZPRACOVÁNÍ A UVÁDĚNÍ ZEMĚDĚLSKÝCH PRODUKTŮ NA TRH</vt:lpstr>
      <vt:lpstr>FICHE 3 – NEZEMĚDĚLSKÉ PODNIKÁNÍ  </vt:lpstr>
      <vt:lpstr>FICHE 3 – NEZEMĚDĚLSKÉ PODNIKÁNÍ</vt:lpstr>
      <vt:lpstr>FICHE 3 – NEZEMĚDĚLSKÉ PODNIKÁNÍ</vt:lpstr>
      <vt:lpstr>FICHE 3 – NEZEMĚDĚLSKÉ PODNIKÁNÍ</vt:lpstr>
      <vt:lpstr>FICHE 4 – PODNIKÁNÍ MALÝCH A STŘEDNÍCH PODNIKŮ</vt:lpstr>
      <vt:lpstr>FICHE 4 – PODNIKÁNÍ MALÝCH A STŘEDNÍCH PODNIKŮ  </vt:lpstr>
      <vt:lpstr>FICHE 4 – PODNIKÁNÍ MALÝCH A STŘEDNÍCH PODNIKŮ</vt:lpstr>
      <vt:lpstr>FICHE 4 – PODNIKÁNÍ MALÝCH A STŘEDNÍCH PODNIKŮ</vt:lpstr>
      <vt:lpstr>FICHE 4 – PODNIKÁNÍ MALÝCH A STŘEDNÍCH PODNIKŮ</vt:lpstr>
      <vt:lpstr>FICHE 4 – PODNIKÁNÍ MALÝCH A STŘEDNÍCH PODNIKŮ</vt:lpstr>
      <vt:lpstr>FICHE 4 – PODNIKÁNÍ MALÝCH A STŘEDNÍCH PODNIKŮ</vt:lpstr>
      <vt:lpstr>FICHE 4 – PODNIKÁNÍ MALÝCH A STŘEDNÍCH PODNIKŮ</vt:lpstr>
      <vt:lpstr>FICHE 5 – ZÁKLADNÍ SLUŽBY A OBNOVA OBCÍ</vt:lpstr>
      <vt:lpstr> FICHE 5 – ZÁKLADNÍ SLUŽBY A OBNOVA OBCÍ  </vt:lpstr>
      <vt:lpstr>FICHE 5 – ZÁKLADNÍ SLUŽBY A OBNOVA OBCÍ</vt:lpstr>
      <vt:lpstr>FICHE 5 – ZÁKLADNÍ SLUŽBY A OBNOVA OBCÍ</vt:lpstr>
      <vt:lpstr>FICHE 5 – ZÁKLADNÍ SLUŽBY A OBNOVA OBCÍ</vt:lpstr>
      <vt:lpstr>FICHE 5 – ZÁKLADNÍ SLUŽBY A OBNOVA OBCÍ</vt:lpstr>
      <vt:lpstr>FICHE 5 – ZÁKLADNÍ SLUŽBY A OBNOVA OBCÍ</vt:lpstr>
      <vt:lpstr>Postup přípravy projektu</vt:lpstr>
      <vt:lpstr>Postup přípravy projektu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Filip Unzeitig</dc:creator>
  <cp:lastModifiedBy>Vlastimil Hálek Vlastimil Hálek</cp:lastModifiedBy>
  <cp:revision>707</cp:revision>
  <cp:lastPrinted>2022-01-03T06:59:43Z</cp:lastPrinted>
  <dcterms:created xsi:type="dcterms:W3CDTF">2017-03-27T08:52:12Z</dcterms:created>
  <dcterms:modified xsi:type="dcterms:W3CDTF">2026-01-14T08:23:04Z</dcterms:modified>
</cp:coreProperties>
</file>