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7" r:id="rId2"/>
    <p:sldId id="262" r:id="rId3"/>
    <p:sldId id="261" r:id="rId4"/>
    <p:sldId id="260" r:id="rId5"/>
    <p:sldId id="348" r:id="rId6"/>
    <p:sldId id="367" r:id="rId7"/>
    <p:sldId id="374" r:id="rId8"/>
    <p:sldId id="369" r:id="rId9"/>
    <p:sldId id="368" r:id="rId10"/>
    <p:sldId id="371" r:id="rId11"/>
    <p:sldId id="372" r:id="rId12"/>
    <p:sldId id="355" r:id="rId13"/>
    <p:sldId id="356" r:id="rId14"/>
    <p:sldId id="357" r:id="rId15"/>
    <p:sldId id="373" r:id="rId16"/>
    <p:sldId id="360" r:id="rId17"/>
    <p:sldId id="375" r:id="rId18"/>
    <p:sldId id="376" r:id="rId19"/>
    <p:sldId id="362" r:id="rId20"/>
    <p:sldId id="383" r:id="rId21"/>
    <p:sldId id="364" r:id="rId22"/>
    <p:sldId id="265" r:id="rId23"/>
    <p:sldId id="266" r:id="rId24"/>
    <p:sldId id="281" r:id="rId25"/>
    <p:sldId id="282" r:id="rId26"/>
    <p:sldId id="256" r:id="rId27"/>
  </p:sldIdLst>
  <p:sldSz cx="12192000" cy="6858000"/>
  <p:notesSz cx="6797675" cy="987425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6102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-126" y="-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xmlns="" id="{D7D52AF5-747F-4706-8FFD-D50B63EEC66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xmlns="" id="{A43DD938-FDB9-4E54-97EF-DF2F9998253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AC2A4A-3517-48E7-9981-7A61C2108C0C}" type="datetimeFigureOut">
              <a:rPr lang="cs-CZ" smtClean="0"/>
              <a:pPr/>
              <a:t>24. 3. 2020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xmlns="" id="{287F0563-779F-4149-ABEB-A8BC2674882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xmlns="" id="{4782C1A8-729C-4852-85A4-6A3583AFF90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37895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4BCD1A-6FC8-429D-AB5F-7E4FDE9601A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4586757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8B59F8-47A2-49DF-B987-87E91BE552AA}" type="datetimeFigureOut">
              <a:rPr lang="cs-CZ" smtClean="0"/>
              <a:pPr/>
              <a:t>24. 3. 2020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5075"/>
            <a:ext cx="5921375" cy="3332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50" y="4751388"/>
            <a:ext cx="5438775" cy="38893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36A647-A97E-439E-991C-B5E3F76CCE2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757776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2.wdp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2.wdp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56E10F6-4AD4-4C4D-98C2-004AB43D83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BB7938BB-C77E-4D34-A7C1-8DE0EEE27F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B5A4CE87-DF67-4BE7-8BCA-2D3646DD8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04F2F-A492-49A5-A3B5-8C4FB75DEE40}" type="datetimeFigureOut">
              <a:rPr lang="cs-CZ" smtClean="0"/>
              <a:pPr/>
              <a:t>24. 3. 2020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6C80A915-B453-4DA2-BF7A-2D8710F83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E8FEAE48-A98E-486D-8D15-B2ACE4D23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971FC-DD08-4823-BC7D-02FFD5FF1340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39938" name="obrázek 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1096" y="0"/>
            <a:ext cx="4219575" cy="695325"/>
          </a:xfrm>
          <a:prstGeom prst="rect">
            <a:avLst/>
          </a:prstGeom>
          <a:noFill/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xmlns="" xmlns:lc="http://schemas.openxmlformats.org/drawingml/2006/lockedCanvas" id="{6408C328-B365-4DAF-B5DC-B76D1B13EB2F}"/>
              </a:ext>
            </a:extLst>
          </p:cNvPr>
          <p:cNvPicPr/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 xmlns:pic="http://schemas.openxmlformats.org/drawingml/2006/picture" xmlns:lc="http://schemas.openxmlformats.org/drawingml/2006/lockedCanvas">
                  <a14:imgLayer r:embed="rId4">
                    <a14:imgEffect>
                      <a14:sharpenSoften amount="-3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9899377" y="185530"/>
            <a:ext cx="870244" cy="524798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outerShdw blurRad="139700" dist="25400" dir="5400000" algn="ctr" rotWithShape="0">
              <a:schemeClr val="tx1"/>
            </a:outerShdw>
            <a:reflection endPos="0" dir="5400000" sy="-100000" algn="bl" rotWithShape="0"/>
            <a:softEdge rad="0"/>
          </a:effectLst>
        </p:spPr>
      </p:pic>
      <p:sp>
        <p:nvSpPr>
          <p:cNvPr id="39939" name="Rectangle 3"/>
          <p:cNvSpPr>
            <a:spLocks noChangeArrowheads="1"/>
          </p:cNvSpPr>
          <p:nvPr userDrawn="1"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46690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E8F05DEA-20CB-4A73-905F-175BBDD27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xmlns="" id="{C3D01AFE-21D7-43EA-9E94-CE27C1E35B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6437A5D7-9B37-4F4B-9959-CECC85597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04F2F-A492-49A5-A3B5-8C4FB75DEE40}" type="datetimeFigureOut">
              <a:rPr lang="cs-CZ" smtClean="0"/>
              <a:pPr/>
              <a:t>24. 3. 2020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5BE62970-9B88-44C8-A5B1-8F5C633BC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B9DE1E96-BF03-449C-8E17-F10FFE159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971FC-DD08-4823-BC7D-02FFD5FF134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101136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xmlns="" id="{263A1330-0EF4-48D9-9C62-7468B925E1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xmlns="" id="{D9D46084-4CCD-41DC-A5BB-01F9DA70DA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4F852AC7-8735-4CBB-B1A9-823648E08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04F2F-A492-49A5-A3B5-8C4FB75DEE40}" type="datetimeFigureOut">
              <a:rPr lang="cs-CZ" smtClean="0"/>
              <a:pPr/>
              <a:t>24. 3. 2020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B917D545-BCA3-4BB1-B6E3-1527AC97B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EC199F44-6BD5-4585-B1FF-B74EB10EE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971FC-DD08-4823-BC7D-02FFD5FF134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213615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FE2B7E2E-1043-4399-91CB-264B751A7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199EE504-0855-4B3F-A4BB-69D5BFD746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1C2CD5B0-55C3-4FD9-AC07-019DE56FF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04F2F-A492-49A5-A3B5-8C4FB75DEE40}" type="datetimeFigureOut">
              <a:rPr lang="cs-CZ" smtClean="0"/>
              <a:pPr/>
              <a:t>24. 3. 2020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B4DEA6FF-858A-4CED-B9FC-3BE01E4F7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58F651D8-E523-445D-B70F-2565C2756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971FC-DD08-4823-BC7D-02FFD5FF134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035942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FDA54EAE-AC08-468C-8130-CCC154A99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xmlns="" id="{91828BFA-D30F-4779-8389-409FE421D7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7E2AD497-62D0-4AFF-8589-2C9BF55B8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04F2F-A492-49A5-A3B5-8C4FB75DEE40}" type="datetimeFigureOut">
              <a:rPr lang="cs-CZ" smtClean="0"/>
              <a:pPr/>
              <a:t>24. 3. 2020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F28E610F-D558-4466-8CE8-EE7BCF860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DD3AEFC8-522E-4F9B-B7E2-7144F09C2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971FC-DD08-4823-BC7D-02FFD5FF134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256076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591AE784-EAFC-4C09-8917-D391F4C55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0EEA23DF-2553-423B-A1A3-6462AC6E30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xmlns="" id="{14CC840D-EE65-44A6-8450-A3A664A2C3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EC6FF790-7070-495B-AA0C-A0D0C9DA94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04F2F-A492-49A5-A3B5-8C4FB75DEE40}" type="datetimeFigureOut">
              <a:rPr lang="cs-CZ" smtClean="0"/>
              <a:pPr/>
              <a:t>24. 3. 2020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D00F37C4-6CB7-4707-AA34-9B6D19A87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865CBC80-DF8B-479A-B909-D843BF14C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971FC-DD08-4823-BC7D-02FFD5FF134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773378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CE8A670-00B3-46B5-BBBF-DCA327314E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xmlns="" id="{6B424EBF-13CA-438C-AC2B-C357F39D2A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xmlns="" id="{547DE518-F9A3-40CA-889C-E8BCE04CD5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xmlns="" id="{544B1AFA-4B27-47A9-A7E9-62C77A1A26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xmlns="" id="{73BABA32-707F-4E66-9F03-DEC7A461C6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xmlns="" id="{400111D4-A2A9-45A5-A7DB-BCCB2D07F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04F2F-A492-49A5-A3B5-8C4FB75DEE40}" type="datetimeFigureOut">
              <a:rPr lang="cs-CZ" smtClean="0"/>
              <a:pPr/>
              <a:t>24. 3. 2020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xmlns="" id="{AD7949A5-9B73-41B7-88DD-232311776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xmlns="" id="{87A12960-D529-4D9C-B495-21973BBD9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971FC-DD08-4823-BC7D-02FFD5FF134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624802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98CBB60-86B9-4F67-A51A-B3CA9C578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xmlns="" id="{E34489F9-6E11-422F-8E8D-47513E5E9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04F2F-A492-49A5-A3B5-8C4FB75DEE40}" type="datetimeFigureOut">
              <a:rPr lang="cs-CZ" smtClean="0"/>
              <a:pPr/>
              <a:t>24. 3. 2020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xmlns="" id="{914F9E48-114E-4AE7-9ACB-A6C7FA103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xmlns="" id="{46BEA274-6566-4D78-AC87-50AA37ED6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971FC-DD08-4823-BC7D-02FFD5FF1340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34818" name="obrázek 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0"/>
            <a:ext cx="4219575" cy="695325"/>
          </a:xfrm>
          <a:prstGeom prst="rect">
            <a:avLst/>
          </a:prstGeom>
          <a:noFill/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xmlns="" xmlns:lc="http://schemas.openxmlformats.org/drawingml/2006/lockedCanvas" id="{6408C328-B365-4DAF-B5DC-B76D1B13EB2F}"/>
              </a:ext>
            </a:extLst>
          </p:cNvPr>
          <p:cNvPicPr/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 xmlns:pic="http://schemas.openxmlformats.org/drawingml/2006/picture" xmlns:lc="http://schemas.openxmlformats.org/drawingml/2006/lockedCanvas">
                  <a14:imgLayer r:embed="rId4">
                    <a14:imgEffect>
                      <a14:sharpenSoften amount="-3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9939131" y="172278"/>
            <a:ext cx="870244" cy="524798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outerShdw blurRad="139700" dist="25400" dir="5400000" algn="ctr" rotWithShape="0">
              <a:schemeClr val="tx1"/>
            </a:outerShdw>
            <a:reflection endPos="0" dir="5400000" sy="-100000" algn="bl" rotWithShape="0"/>
            <a:softEdge rad="0"/>
          </a:effectLst>
        </p:spPr>
      </p:pic>
      <p:sp>
        <p:nvSpPr>
          <p:cNvPr id="34819" name="Rectangle 3"/>
          <p:cNvSpPr>
            <a:spLocks noChangeArrowheads="1"/>
          </p:cNvSpPr>
          <p:nvPr userDrawn="1"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257827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xmlns="" id="{5DD03299-FACC-4E32-9C0A-2CC8EAB2B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04F2F-A492-49A5-A3B5-8C4FB75DEE40}" type="datetimeFigureOut">
              <a:rPr lang="cs-CZ" smtClean="0"/>
              <a:pPr/>
              <a:t>24. 3. 2020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xmlns="" id="{02F3E680-5A36-434F-BBC7-F5747655F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90DC26D7-6FDA-4BDA-8F6B-8B36F7B3F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971FC-DD08-4823-BC7D-02FFD5FF134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193080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B2568CC-635D-4E8D-A119-089B21069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7A280DB2-4BD3-46B5-9587-CFAC9C6109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xmlns="" id="{546F73BF-0740-40CF-86E6-00FF89FC8C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FA5AE3A0-6A5F-498B-AB3C-2FE0BD60D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04F2F-A492-49A5-A3B5-8C4FB75DEE40}" type="datetimeFigureOut">
              <a:rPr lang="cs-CZ" smtClean="0"/>
              <a:pPr/>
              <a:t>24. 3. 2020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0316B531-7194-4454-B80D-93E2A60E9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BC50F52B-FCE7-4A56-9768-AC776D470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971FC-DD08-4823-BC7D-02FFD5FF134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301442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D55E24E-0FE4-4F71-AE7A-1F4FF29D4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xmlns="" id="{A782CF3F-9B32-4244-8A73-0F732F9738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xmlns="" id="{6A969B85-BABA-4777-8C54-D03E96F2C1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298CF909-7994-4FE3-90E8-F576F0590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04F2F-A492-49A5-A3B5-8C4FB75DEE40}" type="datetimeFigureOut">
              <a:rPr lang="cs-CZ" smtClean="0"/>
              <a:pPr/>
              <a:t>24. 3. 2020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1108792A-0689-4F5A-A438-F79C953C3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90475032-941D-404A-9079-9DD0DEC29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971FC-DD08-4823-BC7D-02FFD5FF134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597925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28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>
            <a:extLst>
              <a:ext uri="{FF2B5EF4-FFF2-40B4-BE49-F238E27FC236}">
                <a16:creationId xmlns:a16="http://schemas.microsoft.com/office/drawing/2014/main" xmlns="" id="{3A8D1AF4-2F62-46AB-8757-AD9BFFE90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xmlns="" id="{19749708-1DCD-470C-A52C-E9A0DCDFF2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F86C07B2-7C0E-47E1-9CAE-CF6C191FF5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904F2F-A492-49A5-A3B5-8C4FB75DEE40}" type="datetimeFigureOut">
              <a:rPr lang="cs-CZ" smtClean="0"/>
              <a:pPr/>
              <a:t>24. 3. 2020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6EEDF829-39B4-48B3-8E0C-EFA882D4CB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4EFC2F4F-7620-4190-8AE4-160796E957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9971FC-DD08-4823-BC7D-02FFD5FF134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473471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512606"/>
            <a:ext cx="9144000" cy="2387600"/>
          </a:xfrm>
        </p:spPr>
        <p:txBody>
          <a:bodyPr>
            <a:normAutofit/>
          </a:bodyPr>
          <a:lstStyle/>
          <a:p>
            <a:r>
              <a:rPr lang="cs-CZ" sz="5400" b="1" dirty="0"/>
              <a:t>Seminář pro žadatele v rámci realizace SCLLD MAS Český les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4192593"/>
            <a:ext cx="9144000" cy="688608"/>
          </a:xfrm>
        </p:spPr>
        <p:txBody>
          <a:bodyPr>
            <a:normAutofit fontScale="92500"/>
          </a:bodyPr>
          <a:lstStyle/>
          <a:p>
            <a:r>
              <a:rPr lang="cs-CZ" sz="3600" b="1" dirty="0"/>
              <a:t>Integrovaný regionální operační program (IROP)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1689188" y="1339400"/>
            <a:ext cx="8813623" cy="61555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600" b="1" dirty="0"/>
              <a:t>Název projektu: </a:t>
            </a:r>
            <a:r>
              <a:rPr lang="cs-CZ" dirty="0"/>
              <a:t>REŽIJNÍ VÝDAJE II MAS ČESKÝ LES, Z. S. </a:t>
            </a:r>
            <a:endParaRPr lang="cs-CZ" sz="1600" dirty="0"/>
          </a:p>
          <a:p>
            <a:pPr algn="ctr"/>
            <a:r>
              <a:rPr lang="cs-CZ" sz="1600" b="1" dirty="0"/>
              <a:t>Registrační číslo projektu: </a:t>
            </a:r>
            <a:r>
              <a:rPr lang="cs-CZ" sz="1600" dirty="0"/>
              <a:t>CZ.06.4.59/0.0/0.0/15_003/0011553</a:t>
            </a:r>
          </a:p>
        </p:txBody>
      </p:sp>
    </p:spTree>
    <p:extLst>
      <p:ext uri="{BB962C8B-B14F-4D97-AF65-F5344CB8AC3E}">
        <p14:creationId xmlns:p14="http://schemas.microsoft.com/office/powerpoint/2010/main" xmlns="" val="9669899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308884" y="663644"/>
            <a:ext cx="5574231" cy="732443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/>
              <a:t/>
            </a:r>
            <a:br>
              <a:rPr lang="cs-CZ" b="1" dirty="0"/>
            </a:br>
            <a:r>
              <a:rPr lang="cs-CZ" b="1" dirty="0"/>
              <a:t>Podporované aktivity</a:t>
            </a:r>
            <a:r>
              <a:rPr lang="cs-CZ" dirty="0"/>
              <a:t/>
            </a:r>
            <a:br>
              <a:rPr lang="cs-CZ" dirty="0"/>
            </a:br>
            <a:endParaRPr lang="cs-CZ" sz="60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1722474" y="1823713"/>
            <a:ext cx="897117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b="1" i="1" dirty="0"/>
          </a:p>
          <a:p>
            <a:r>
              <a:rPr lang="cs-CZ" sz="2400" dirty="0"/>
              <a:t>V aktivitě není možné pořídit pouze vybavení komunitních center bez dalších opatření typu rekonstrukce.</a:t>
            </a:r>
          </a:p>
          <a:p>
            <a:endParaRPr lang="cs-CZ" sz="2400" dirty="0"/>
          </a:p>
          <a:p>
            <a:r>
              <a:rPr lang="cs-CZ" sz="2400" dirty="0"/>
              <a:t>Nelze realizovat projekt komunitní centrum pod „širým nebem“ v parku/na louce, pouze investiční aktivity typu rekonstrukce.</a:t>
            </a:r>
          </a:p>
          <a:p>
            <a:endParaRPr lang="cs-CZ" b="1" i="1" dirty="0"/>
          </a:p>
        </p:txBody>
      </p:sp>
    </p:spTree>
    <p:extLst>
      <p:ext uri="{BB962C8B-B14F-4D97-AF65-F5344CB8AC3E}">
        <p14:creationId xmlns:p14="http://schemas.microsoft.com/office/powerpoint/2010/main" xmlns="" val="6509746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308884" y="663644"/>
            <a:ext cx="5574231" cy="732443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/>
              <a:t/>
            </a:r>
            <a:br>
              <a:rPr lang="cs-CZ" b="1" dirty="0"/>
            </a:br>
            <a:r>
              <a:rPr lang="cs-CZ" b="1" dirty="0"/>
              <a:t>Způsobilé výdaje</a:t>
            </a:r>
            <a:r>
              <a:rPr lang="cs-CZ" dirty="0"/>
              <a:t/>
            </a:r>
            <a:br>
              <a:rPr lang="cs-CZ" dirty="0"/>
            </a:br>
            <a:endParaRPr lang="cs-CZ" sz="60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2702828" y="1731596"/>
            <a:ext cx="7889359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u="sng" dirty="0"/>
              <a:t>Aktivita Rozvoj komunitních center</a:t>
            </a:r>
            <a:r>
              <a:rPr lang="cs-CZ" sz="2800" b="1" dirty="0"/>
              <a:t> </a:t>
            </a:r>
          </a:p>
          <a:p>
            <a:endParaRPr lang="cs-CZ" b="1" i="1" dirty="0"/>
          </a:p>
          <a:p>
            <a:r>
              <a:rPr lang="cs-CZ" sz="2400" b="1" dirty="0"/>
              <a:t>Hlavní aktivity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Stavby a stavební práce spojené s výstavbou infrastruktury KC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Rekonstrukce a stavební úpravy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Nákup pozemků a staveb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Vybavení pro zajištění provozu zařízení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Pořízení automobilu pro poskytování terénních a ambulantních služeb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DPH viz Specifická pravidla</a:t>
            </a:r>
          </a:p>
          <a:p>
            <a:r>
              <a:rPr lang="cs-CZ" sz="2400" b="1" dirty="0"/>
              <a:t>Vedlejší aktivity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Demolice staveb, úpravy venkovního prostranství,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projektová dokumentace, studie proveditelnosti </a:t>
            </a:r>
            <a:r>
              <a:rPr lang="cs-CZ" sz="2400" dirty="0" err="1"/>
              <a:t>atd</a:t>
            </a:r>
            <a:r>
              <a:rPr lang="cs-CZ" sz="2400" dirty="0"/>
              <a:t>… </a:t>
            </a:r>
          </a:p>
          <a:p>
            <a:endParaRPr lang="cs-CZ" sz="2400" dirty="0"/>
          </a:p>
          <a:p>
            <a:endParaRPr lang="cs-CZ" b="1" i="1" dirty="0"/>
          </a:p>
        </p:txBody>
      </p:sp>
    </p:spTree>
    <p:extLst>
      <p:ext uri="{BB962C8B-B14F-4D97-AF65-F5344CB8AC3E}">
        <p14:creationId xmlns:p14="http://schemas.microsoft.com/office/powerpoint/2010/main" xmlns="" val="12437387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176364" y="807985"/>
            <a:ext cx="6201552" cy="732443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/>
              <a:t/>
            </a:r>
            <a:br>
              <a:rPr lang="cs-CZ" b="1" dirty="0"/>
            </a:br>
            <a:r>
              <a:rPr lang="cs-CZ" b="1" dirty="0"/>
              <a:t>Povinné přílohy k žádosti</a:t>
            </a:r>
            <a:r>
              <a:rPr lang="cs-CZ" dirty="0"/>
              <a:t/>
            </a:r>
            <a:br>
              <a:rPr lang="cs-CZ" dirty="0"/>
            </a:br>
            <a:endParaRPr lang="cs-CZ" sz="60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987442" y="1579749"/>
            <a:ext cx="105793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/>
              <a:t>Pokud je některá povinná příloha pro žadatele nerelevantní, žadatel nahraje do MS2014+ dokument, ve kterém uvede zdůvodnění nedoložení přílohy.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xmlns="" id="{62B1C3FE-0E2C-4796-B091-390D4CD98F16}"/>
              </a:ext>
            </a:extLst>
          </p:cNvPr>
          <p:cNvSpPr txBox="1"/>
          <p:nvPr/>
        </p:nvSpPr>
        <p:spPr>
          <a:xfrm>
            <a:off x="987442" y="2585207"/>
            <a:ext cx="1057939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cs-CZ" b="1" dirty="0"/>
              <a:t>Plná moc – dokládá se v případě přenesení pravomocí na jinou osobu (podání žádosti, zastoupení po dobu realizace projektu atp.)</a:t>
            </a:r>
          </a:p>
          <a:p>
            <a:pPr marL="457200" indent="-457200">
              <a:buAutoNum type="arabicPeriod"/>
            </a:pPr>
            <a:r>
              <a:rPr lang="cs-CZ" b="1" dirty="0"/>
              <a:t>Zadávací a výběrová řízení – žadatel dokládá již uzavřenou smlouvu na plnění zakázky</a:t>
            </a:r>
          </a:p>
          <a:p>
            <a:pPr marL="457200" indent="-457200">
              <a:buAutoNum type="arabicPeriod"/>
            </a:pPr>
            <a:r>
              <a:rPr lang="cs-CZ" b="1" dirty="0"/>
              <a:t>Doklady o právní subjektivitě žadatele (ne starší než 3 měsíce)</a:t>
            </a:r>
          </a:p>
          <a:p>
            <a:pPr marL="457200" indent="-457200">
              <a:buAutoNum type="arabicPeriod" startAt="4"/>
            </a:pPr>
            <a:r>
              <a:rPr lang="cs-CZ" b="1" dirty="0"/>
              <a:t>Výpis z rejstříku trestů – příloha zrušena</a:t>
            </a:r>
          </a:p>
          <a:p>
            <a:pPr marL="457200" indent="-457200">
              <a:buAutoNum type="arabicPeriod" startAt="4"/>
            </a:pPr>
            <a:r>
              <a:rPr lang="cs-CZ" b="1" dirty="0"/>
              <a:t>Studie proveditelnosti</a:t>
            </a:r>
          </a:p>
          <a:p>
            <a:pPr marL="457200" indent="-457200">
              <a:buAutoNum type="arabicPeriod" startAt="4"/>
            </a:pP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xmlns="" val="24102183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176364" y="807985"/>
            <a:ext cx="6201552" cy="732443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/>
              <a:t/>
            </a:r>
            <a:br>
              <a:rPr lang="cs-CZ" b="1" dirty="0"/>
            </a:br>
            <a:r>
              <a:rPr lang="cs-CZ" b="1" dirty="0"/>
              <a:t>Povinné přílohy k žádosti</a:t>
            </a:r>
            <a:r>
              <a:rPr lang="cs-CZ" dirty="0"/>
              <a:t/>
            </a:r>
            <a:br>
              <a:rPr lang="cs-CZ" dirty="0"/>
            </a:br>
            <a:endParaRPr lang="cs-CZ" sz="60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987442" y="1703483"/>
            <a:ext cx="105793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/>
              <a:t>5. Studie proveditelnosti – osnova příloha č. 4C Specifických pravidel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xmlns="" id="{DB4657AE-A9AF-4F87-B04E-2D1F0A5BF8C4}"/>
              </a:ext>
            </a:extLst>
          </p:cNvPr>
          <p:cNvSpPr txBox="1"/>
          <p:nvPr/>
        </p:nvSpPr>
        <p:spPr>
          <a:xfrm>
            <a:off x="3869414" y="2356207"/>
            <a:ext cx="5742419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cs-CZ" sz="1500" i="1" dirty="0"/>
              <a:t>ÚVODNÍ INFORMACE O ZPRACOVATELI	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1500" i="1" dirty="0"/>
              <a:t>ZÁKLADNÍ INFORMACE O ŽADATELI	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1500" i="1" dirty="0"/>
              <a:t>CHARAKTERISTIKA PROJEKTU A JEHO SOULAD S PROGRAMEM	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1500" i="1" dirty="0"/>
              <a:t>PODROBNÝ POPIS PROJEKTU	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1500" i="1" dirty="0"/>
              <a:t>ZDŮVODNĚNÍ POTŘEBNOSTI REALIZACE PROJEKTU	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1500" i="1" dirty="0"/>
              <a:t>ANALÝZA ROZVOJE SOCIÁLNÍ SLUŽEB V MÍSTĚ REALIZACE PROJEKTU – BUDE LI PROJEKTEM POSKYTOVÁNA	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1500" i="1" dirty="0"/>
              <a:t>PŘIPRAVENOST PROJEKTU K REALIZACI	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1500" i="1" dirty="0"/>
              <a:t>MANAGEMENT PROJEKTU A ŘÍZENÍ LIDSKÝCH ZDROJŮ	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1500" i="1" dirty="0"/>
              <a:t>VÝSTUPY PROJEKTU	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1500" i="1" dirty="0"/>
              <a:t>FINANČNÍ ANALÝZA	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1500" i="1" dirty="0"/>
              <a:t>ANALÝZA A ŘÍZENÍ RIZIK	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1500" i="1" dirty="0"/>
              <a:t>VLIV PROJEKTU NA HORIZONTÁLNÍ KRITÉRIA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1500" i="1" dirty="0"/>
              <a:t>UDRŽITELNOST PROJEKTU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1500" i="1" dirty="0"/>
              <a:t>EXTERNÍ EFEKTY SOCIOEKONOMICKÉ ANALÝZY</a:t>
            </a:r>
            <a:endParaRPr lang="cs-CZ" sz="1500" dirty="0"/>
          </a:p>
        </p:txBody>
      </p:sp>
    </p:spTree>
    <p:extLst>
      <p:ext uri="{BB962C8B-B14F-4D97-AF65-F5344CB8AC3E}">
        <p14:creationId xmlns:p14="http://schemas.microsoft.com/office/powerpoint/2010/main" xmlns="" val="40005799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176364" y="807985"/>
            <a:ext cx="6201552" cy="732443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/>
              <a:t/>
            </a:r>
            <a:br>
              <a:rPr lang="cs-CZ" b="1" dirty="0"/>
            </a:br>
            <a:r>
              <a:rPr lang="cs-CZ" b="1" dirty="0"/>
              <a:t>Povinné přílohy k žádosti</a:t>
            </a:r>
            <a:r>
              <a:rPr lang="cs-CZ" dirty="0"/>
              <a:t/>
            </a:r>
            <a:br>
              <a:rPr lang="cs-CZ" dirty="0"/>
            </a:br>
            <a:endParaRPr lang="cs-CZ" sz="6000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xmlns="" id="{62B1C3FE-0E2C-4796-B091-390D4CD98F16}"/>
              </a:ext>
            </a:extLst>
          </p:cNvPr>
          <p:cNvSpPr txBox="1"/>
          <p:nvPr/>
        </p:nvSpPr>
        <p:spPr>
          <a:xfrm>
            <a:off x="987442" y="1734603"/>
            <a:ext cx="1057939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6. Doklad o prokázání právních vztahů k majetku, který je předmětem projektu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b="1" dirty="0"/>
              <a:t> </a:t>
            </a:r>
            <a:r>
              <a:rPr lang="cs-CZ" dirty="0"/>
              <a:t>Výpis z katastru nemovitostí, ne starší jak 3 měsíce(nedokládá se, pokud bylo předloženo stavební povolení)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dirty="0"/>
              <a:t> Pokud žadatel není zapsán v Katastru nemovitostí dokládá listiny, které osvědčují jiné právo k majetku (nájemní smlouva, smlouvu o výpůjčce, smlouvu o smlouvě budoucí čí jiné listiny opravňující k užívání nemovitosti</a:t>
            </a:r>
            <a:endParaRPr lang="cs-CZ" b="1" dirty="0"/>
          </a:p>
          <a:p>
            <a:r>
              <a:rPr lang="cs-CZ" b="1" dirty="0"/>
              <a:t>7. Žádost o stavební povolení nebo ohlášení, případně stavební povolení nebo souhlas s provedením ohlášeného stavebního záměru nebo veřejnoprávní smlouva nahrazující stavební povolení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Pokud žadatel doložil k žádosti o podporu Žádost o stavební povolení (ohlášení) nebo stavební povolení bez nabytí právní moci nebo neplatné stavební povolení, musí nejpozději do Rozhodnutí o dotaci doložit stavební povolení s nabytím právní moci…</a:t>
            </a:r>
          </a:p>
          <a:p>
            <a:r>
              <a:rPr lang="cs-CZ" b="1" dirty="0"/>
              <a:t>8. Projektová dokumentace pro vydání stavebního povolení nebo pro ohlášení stavby</a:t>
            </a:r>
          </a:p>
          <a:p>
            <a:r>
              <a:rPr lang="cs-CZ" b="1" dirty="0"/>
              <a:t>9. Položkový rozpočet stavby (dle projektové dokumentace)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Nutno členit na stavební objekty, popř. dílčí stavební nebo funkční celky či jiné obdobné části, tak aby bylo možné jednoznačně vymezit aktivity projektu</a:t>
            </a:r>
          </a:p>
          <a:p>
            <a:r>
              <a:rPr lang="cs-CZ" b="1" dirty="0"/>
              <a:t>10. Čestné prohlášení o skutečném majiteli – </a:t>
            </a:r>
            <a:r>
              <a:rPr lang="cs-CZ" dirty="0"/>
              <a:t>Pokud není žadatel veřejnoprávní právnická osoba </a:t>
            </a:r>
          </a:p>
          <a:p>
            <a:pPr lvl="1"/>
            <a:r>
              <a:rPr lang="cs-CZ" dirty="0"/>
              <a:t>- vzor je přílohou Obecných pravidel č. 30</a:t>
            </a:r>
          </a:p>
        </p:txBody>
      </p:sp>
    </p:spTree>
    <p:extLst>
      <p:ext uri="{BB962C8B-B14F-4D97-AF65-F5344CB8AC3E}">
        <p14:creationId xmlns:p14="http://schemas.microsoft.com/office/powerpoint/2010/main" xmlns="" val="18782634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176364" y="807985"/>
            <a:ext cx="6201552" cy="732443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/>
              <a:t/>
            </a:r>
            <a:br>
              <a:rPr lang="cs-CZ" b="1" dirty="0"/>
            </a:br>
            <a:r>
              <a:rPr lang="cs-CZ" b="1" dirty="0"/>
              <a:t>Povinné přílohy k žádosti</a:t>
            </a:r>
            <a:r>
              <a:rPr lang="cs-CZ" dirty="0"/>
              <a:t/>
            </a:r>
            <a:br>
              <a:rPr lang="cs-CZ" dirty="0"/>
            </a:br>
            <a:endParaRPr lang="cs-CZ" sz="6000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xmlns="" id="{62B1C3FE-0E2C-4796-B091-390D4CD98F16}"/>
              </a:ext>
            </a:extLst>
          </p:cNvPr>
          <p:cNvSpPr txBox="1"/>
          <p:nvPr/>
        </p:nvSpPr>
        <p:spPr>
          <a:xfrm>
            <a:off x="987442" y="1734603"/>
            <a:ext cx="1057939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11. Územní rozhodnutí nebo územní souhlas nebo veřejnoprávní smlouva nahrazující územní řízení</a:t>
            </a:r>
          </a:p>
          <a:p>
            <a:r>
              <a:rPr lang="cs-CZ" b="1" dirty="0"/>
              <a:t>12. Souhlasné stanovisko kraje o souladu s jeho krajským střednědobým plánem rozvoje sociálních služeb</a:t>
            </a:r>
          </a:p>
          <a:p>
            <a:pPr marL="742950" lvl="1" indent="-285750">
              <a:buFontTx/>
              <a:buChar char="-"/>
            </a:pPr>
            <a:r>
              <a:rPr lang="cs-CZ" dirty="0"/>
              <a:t>vzor stanoviska je uveden v příloze č. 9 Specifických pravidel</a:t>
            </a:r>
          </a:p>
          <a:p>
            <a:r>
              <a:rPr lang="cs-CZ" b="1" dirty="0"/>
              <a:t>13. Pověřovací akt – V případě, že žadatel bude v zařízení poskytovat jednu či více sociálních služeb podle zákona č. 108/2006 Sb., o sociálních službách. </a:t>
            </a:r>
          </a:p>
          <a:p>
            <a:r>
              <a:rPr lang="cs-CZ" b="1" dirty="0"/>
              <a:t>14. Čestné prohlášení žadatele – </a:t>
            </a:r>
            <a:r>
              <a:rPr lang="cs-CZ" dirty="0"/>
              <a:t>dokládá se pokud v projektu není doložené stavební povolení, územní rozhodnutí atp..</a:t>
            </a:r>
          </a:p>
        </p:txBody>
      </p:sp>
    </p:spTree>
    <p:extLst>
      <p:ext uri="{BB962C8B-B14F-4D97-AF65-F5344CB8AC3E}">
        <p14:creationId xmlns:p14="http://schemas.microsoft.com/office/powerpoint/2010/main" xmlns="" val="436839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995224" y="626094"/>
            <a:ext cx="6201552" cy="732443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/>
              <a:t/>
            </a:r>
            <a:br>
              <a:rPr lang="cs-CZ" b="1" dirty="0"/>
            </a:br>
            <a:r>
              <a:rPr lang="cs-CZ" b="1" dirty="0"/>
              <a:t>Indikátory výstupu</a:t>
            </a:r>
            <a:r>
              <a:rPr lang="cs-CZ" dirty="0"/>
              <a:t/>
            </a:r>
            <a:br>
              <a:rPr lang="cs-CZ" dirty="0"/>
            </a:br>
            <a:endParaRPr lang="cs-CZ" sz="6000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xmlns="" id="{62B1C3FE-0E2C-4796-B091-390D4CD98F16}"/>
              </a:ext>
            </a:extLst>
          </p:cNvPr>
          <p:cNvSpPr txBox="1"/>
          <p:nvPr/>
        </p:nvSpPr>
        <p:spPr>
          <a:xfrm>
            <a:off x="1075844" y="2248381"/>
            <a:ext cx="10579395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6 75 10 – Kapacita služeb a sociální práce</a:t>
            </a:r>
            <a:endParaRPr lang="cs-CZ" sz="2000" dirty="0"/>
          </a:p>
          <a:p>
            <a:r>
              <a:rPr lang="cs-CZ" dirty="0"/>
              <a:t>Povinný pro všechny projekty v této výzvě.</a:t>
            </a:r>
          </a:p>
          <a:p>
            <a:endParaRPr lang="pl-PL" b="1" i="1" dirty="0"/>
          </a:p>
          <a:p>
            <a:r>
              <a:rPr lang="cs-CZ" sz="2000" b="1" dirty="0"/>
              <a:t>5 54 01 – Počet podpořených zázemí pro služby a sociální práci</a:t>
            </a:r>
            <a:endParaRPr lang="cs-CZ" sz="2000" dirty="0"/>
          </a:p>
          <a:p>
            <a:r>
              <a:rPr lang="cs-CZ" dirty="0"/>
              <a:t>Povinný pro všechny projekty v této výzvě. </a:t>
            </a:r>
          </a:p>
          <a:p>
            <a:endParaRPr lang="cs-CZ" sz="2000" dirty="0"/>
          </a:p>
          <a:p>
            <a:r>
              <a:rPr lang="cs-CZ" sz="2000" b="1" dirty="0"/>
              <a:t>5 54 02 – Počet poskytovaných druhů sociálních služeb</a:t>
            </a:r>
            <a:endParaRPr lang="cs-CZ" sz="2000" dirty="0"/>
          </a:p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xmlns="" val="41849495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995224" y="181957"/>
            <a:ext cx="6201552" cy="732443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/>
              <a:t/>
            </a:r>
            <a:br>
              <a:rPr lang="cs-CZ" b="1" dirty="0"/>
            </a:b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>Projekty </a:t>
            </a:r>
            <a:r>
              <a:rPr lang="cs-CZ" b="1" dirty="0"/>
              <a:t>generující příjmy</a:t>
            </a:r>
            <a:r>
              <a:rPr lang="cs-CZ" dirty="0"/>
              <a:t/>
            </a:r>
            <a:br>
              <a:rPr lang="cs-CZ" dirty="0"/>
            </a:br>
            <a:endParaRPr lang="cs-CZ" sz="6000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xmlns="" id="{62B1C3FE-0E2C-4796-B091-390D4CD98F16}"/>
              </a:ext>
            </a:extLst>
          </p:cNvPr>
          <p:cNvSpPr txBox="1"/>
          <p:nvPr/>
        </p:nvSpPr>
        <p:spPr>
          <a:xfrm>
            <a:off x="1088528" y="1274157"/>
            <a:ext cx="10579395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/>
              <a:t>Komunitní centra poskytující sociální službu podle zákona č. 108/2006 Sb., o sociálních službách: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Projekty, podporované v této výzvě v souladu s Rozhodnutím Komise 2012/21/EU, podléhají pravidlům veřejné podpory a jsou vyloučeny z aplikace ustanovení čl. 61 a 65 Nařízení Evropského parlamentu a Rady (EU) č. 1303/2013 ze dne 17. prosince 2013. Pro stanovení maximální výše podpory platí zvláštní pravidla vyplývající z předpisů k veřejné podpoře a je nutné provést individuální posouzení potřeb financování.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/>
              <a:t>Komunitní centra neposkytující sociální službu podle zákona č. 108/2006 Sb., o sociálních službách: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Projekty komunitních center neposkytující sociální služby nemohou vytvářet příjmy podle čl. 61 Nařízení Evropského parlamentu a Rady (EU) č. 1303/2013 ze dne 17. prosince 2013. Mohou vytvářet příjmy mimo čl. 61 uvedeného nařízení – tzv. jiné peněžní příjmy.	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cs-CZ" sz="2000" dirty="0"/>
          </a:p>
          <a:p>
            <a:endParaRPr lang="cs-CZ" b="1" dirty="0"/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xmlns="" id="{A92952F0-27C1-4895-9916-D5C169A31139}"/>
              </a:ext>
            </a:extLst>
          </p:cNvPr>
          <p:cNvSpPr txBox="1">
            <a:spLocks/>
          </p:cNvSpPr>
          <p:nvPr/>
        </p:nvSpPr>
        <p:spPr>
          <a:xfrm>
            <a:off x="2995224" y="3853561"/>
            <a:ext cx="6201552" cy="7324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4000" b="1" dirty="0"/>
              <a:t/>
            </a:r>
            <a:br>
              <a:rPr lang="cs-CZ" sz="4000" b="1" dirty="0"/>
            </a:br>
            <a:endParaRPr lang="cs-CZ" sz="4000" b="1" dirty="0" smtClean="0"/>
          </a:p>
          <a:p>
            <a:pPr algn="ctr"/>
            <a:endParaRPr lang="cs-CZ" sz="4000" b="1" dirty="0" smtClean="0"/>
          </a:p>
          <a:p>
            <a:pPr algn="ctr"/>
            <a:r>
              <a:rPr lang="cs-CZ" sz="4000" b="1" dirty="0" smtClean="0"/>
              <a:t>Veřejná </a:t>
            </a:r>
            <a:r>
              <a:rPr lang="cs-CZ" sz="4000" b="1" dirty="0"/>
              <a:t>podpora</a:t>
            </a:r>
            <a:r>
              <a:rPr lang="cs-CZ" sz="4000" dirty="0"/>
              <a:t/>
            </a:r>
            <a:br>
              <a:rPr lang="cs-CZ" sz="4000" dirty="0"/>
            </a:br>
            <a:endParaRPr lang="cs-CZ" sz="40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xmlns="" id="{40915F1D-A2FC-4F2A-8D11-06BA26D3EC78}"/>
              </a:ext>
            </a:extLst>
          </p:cNvPr>
          <p:cNvSpPr txBox="1"/>
          <p:nvPr/>
        </p:nvSpPr>
        <p:spPr>
          <a:xfrm>
            <a:off x="1256800" y="4409263"/>
            <a:ext cx="10579395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000" b="1" dirty="0" smtClean="0"/>
          </a:p>
          <a:p>
            <a:r>
              <a:rPr lang="cs-CZ" sz="2000" b="1" dirty="0" smtClean="0"/>
              <a:t>Pověřovací </a:t>
            </a:r>
            <a:r>
              <a:rPr lang="cs-CZ" sz="2000" b="1" dirty="0"/>
              <a:t>akt</a:t>
            </a:r>
          </a:p>
          <a:p>
            <a:endParaRPr lang="cs-CZ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Náležitosti jsou uvedeny kap. 3.3.9 Specifická pravidla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Poskytovatel služby může být pověřen několika akty, které na sebe musí navazovat, aby bylo zajištěno kontinuální poskytování služby. V případě nezajištěné návaznosti poskytované služby se žadatel vystavuje riziku navrácení celé dotace</a:t>
            </a:r>
          </a:p>
          <a:p>
            <a:endParaRPr lang="cs-CZ" sz="2000" b="1" dirty="0"/>
          </a:p>
          <a:p>
            <a:r>
              <a:rPr lang="cs-CZ" sz="2000" b="1" dirty="0"/>
              <a:t> </a:t>
            </a:r>
            <a:endParaRPr lang="cs-CZ" sz="20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cs-CZ" sz="2000" dirty="0"/>
          </a:p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xmlns="" val="18328894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995224" y="181957"/>
            <a:ext cx="6201552" cy="732443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/>
              <a:t/>
            </a:r>
            <a:br>
              <a:rPr lang="cs-CZ" b="1" dirty="0"/>
            </a:b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>Hodnocení </a:t>
            </a:r>
            <a:r>
              <a:rPr lang="cs-CZ" b="1" dirty="0"/>
              <a:t>žádosti na MAS</a:t>
            </a:r>
            <a:r>
              <a:rPr lang="cs-CZ" dirty="0"/>
              <a:t/>
            </a:r>
            <a:br>
              <a:rPr lang="cs-CZ" dirty="0"/>
            </a:br>
            <a:endParaRPr lang="cs-CZ" sz="6000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xmlns="" id="{62B1C3FE-0E2C-4796-B091-390D4CD98F16}"/>
              </a:ext>
            </a:extLst>
          </p:cNvPr>
          <p:cNvSpPr txBox="1"/>
          <p:nvPr/>
        </p:nvSpPr>
        <p:spPr>
          <a:xfrm>
            <a:off x="701748" y="1041023"/>
            <a:ext cx="1038800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cs-CZ" sz="2400" b="1" dirty="0" smtClean="0"/>
          </a:p>
          <a:p>
            <a:pPr algn="ctr"/>
            <a:r>
              <a:rPr lang="cs-CZ" sz="2400" b="1" dirty="0" smtClean="0"/>
              <a:t>Přijatelnost </a:t>
            </a:r>
            <a:r>
              <a:rPr lang="cs-CZ" sz="2400" b="1" dirty="0"/>
              <a:t>a formální náležitosti</a:t>
            </a:r>
          </a:p>
          <a:p>
            <a:pPr algn="ctr"/>
            <a:endParaRPr lang="cs-CZ" sz="2400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Žádost o podporu je podána v předepsané formě.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Žádost o podporu je podepsána oprávněným zástupcem žadatele.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Jsou doloženy všechny povinné přílohy a obsahově splňují náležitosti, požadované v dokumentaci k výzvě MAS.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Statutární zástupce je trestně bezúhonný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Žadatel splňuje definici oprávněného příjemce pro příslušný specifický cíl a výzvu MAS.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Projekt je svým zaměřením v souladu s cíli a podporovanými aktivitami výzvy MAS.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Projekt nemá negativní vliv na žádnou z horizontálních priorit IROP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Potřebnosti realizace projektu je odůvodněná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Žadatel má zajištěnou administrativní, finanční a provozní kapacitu k realizaci a udržitelnosti projektu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Výsledky projektu jsou udržitelné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Projekt je svým zaměřením v souladu s podmínkami výzvy MAS.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Projekt respektuje minimální a maximální hranici celkových způsobilých výdajů, pokud jsou stanoveny.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Projekt respektuje limity způsobilých výdajů, pokud jsou stanoveny.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Projekt je v souladu s SCLLD MAS Český les. </a:t>
            </a:r>
          </a:p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xmlns="" val="29711150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995224" y="181957"/>
            <a:ext cx="6201552" cy="732443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/>
              <a:t/>
            </a:r>
            <a:br>
              <a:rPr lang="cs-CZ" b="1" dirty="0"/>
            </a:b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>Hodnocení </a:t>
            </a:r>
            <a:r>
              <a:rPr lang="cs-CZ" b="1" dirty="0"/>
              <a:t>žádosti na MAS</a:t>
            </a:r>
            <a:r>
              <a:rPr lang="cs-CZ" dirty="0"/>
              <a:t/>
            </a:r>
            <a:br>
              <a:rPr lang="cs-CZ" dirty="0"/>
            </a:br>
            <a:endParaRPr lang="cs-CZ" sz="6000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xmlns="" id="{62B1C3FE-0E2C-4796-B091-390D4CD98F16}"/>
              </a:ext>
            </a:extLst>
          </p:cNvPr>
          <p:cNvSpPr txBox="1"/>
          <p:nvPr/>
        </p:nvSpPr>
        <p:spPr>
          <a:xfrm>
            <a:off x="1052623" y="1032807"/>
            <a:ext cx="10090297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cs-CZ" sz="2400" b="1" dirty="0" smtClean="0"/>
          </a:p>
          <a:p>
            <a:pPr algn="ctr"/>
            <a:r>
              <a:rPr lang="cs-CZ" sz="2400" b="1" dirty="0" smtClean="0"/>
              <a:t>Věcné </a:t>
            </a:r>
            <a:r>
              <a:rPr lang="cs-CZ" sz="2400" b="1" dirty="0"/>
              <a:t>hodnocení (min. 20b, max. 40b)</a:t>
            </a:r>
          </a:p>
          <a:p>
            <a:pPr algn="ctr"/>
            <a:endParaRPr lang="cs-CZ" b="1" dirty="0"/>
          </a:p>
          <a:p>
            <a:pPr algn="ctr"/>
            <a:r>
              <a:rPr lang="cs-CZ" b="1" dirty="0"/>
              <a:t>1. Připravenost projektu ke stavebnímu řízení: </a:t>
            </a:r>
          </a:p>
          <a:p>
            <a:pPr algn="ctr"/>
            <a:r>
              <a:rPr lang="cs-CZ" dirty="0"/>
              <a:t>Žadatel má ke dni podání žádosti o podporu (resp. registrace žádosti v ISKP) </a:t>
            </a:r>
            <a:r>
              <a:rPr lang="cs-CZ" b="1" dirty="0"/>
              <a:t>platné pravomocné stavební povolení (ohlášení) </a:t>
            </a:r>
            <a:r>
              <a:rPr lang="cs-CZ" dirty="0"/>
              <a:t>nebo k žádosti </a:t>
            </a:r>
            <a:r>
              <a:rPr lang="cs-CZ" b="1" dirty="0"/>
              <a:t>přiložil čestné prohlášení, že realizace projektu nepodléhá stavebnímu řízení </a:t>
            </a:r>
            <a:r>
              <a:rPr lang="cs-CZ" dirty="0"/>
              <a:t>(ohlášení), nebo součástí projektu nejsou stavební práce. – 10b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cs-CZ" dirty="0"/>
              <a:t>Projekt nemá ke dni podání žádosti o podporu (resp. registrace žádosti v ISKP) </a:t>
            </a:r>
            <a:r>
              <a:rPr lang="cs-CZ" b="1" dirty="0"/>
              <a:t>platné pravomocné stavební povolení (ohlášení) </a:t>
            </a:r>
            <a:r>
              <a:rPr lang="cs-CZ" dirty="0"/>
              <a:t>nebo souhlas s provedením ohlášeného stavebního záměru nebo účinnou veřejnoprávní smlouvu nahrazující stavební povolení nebo nedoložil čestné prohlášení, že realizace projektu nepodléhá stavebnímu řízení. (ohlášení) – 0b</a:t>
            </a:r>
          </a:p>
          <a:p>
            <a:pPr algn="ctr"/>
            <a:endParaRPr lang="cs-CZ" dirty="0"/>
          </a:p>
          <a:p>
            <a:pPr algn="ctr"/>
            <a:r>
              <a:rPr lang="cs-CZ" b="1" dirty="0"/>
              <a:t>2. Velikost obce, kde je projekt realizován je k 1. 1. 2017 dle ČSÚ: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cs-CZ" dirty="0"/>
              <a:t>Obec, na jejímž území je projekt realizován, má 2000 a méně obyvatel – 10b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cs-CZ" dirty="0"/>
              <a:t>Obec, na jejímž území je projekt realizován, má 2001 – 4 999 obyvatel – 5b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cs-CZ" dirty="0"/>
              <a:t>Obec, na jejímž území je projekt realizován, má 5 000 a více obyvatel – 0b</a:t>
            </a:r>
          </a:p>
          <a:p>
            <a:pPr algn="ctr"/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xmlns="" val="32415476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A30E42E-FA96-43DD-B6FC-6903295E59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172" y="1366982"/>
            <a:ext cx="11113655" cy="5043055"/>
          </a:xfrm>
        </p:spPr>
        <p:txBody>
          <a:bodyPr>
            <a:normAutofit/>
          </a:bodyPr>
          <a:lstStyle/>
          <a:p>
            <a:pPr algn="ctr"/>
            <a:r>
              <a:rPr lang="cs-CZ" sz="4000" b="1" dirty="0"/>
              <a:t>16. Výzva 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>„</a:t>
            </a:r>
            <a:r>
              <a:rPr lang="cs-CZ" b="1" dirty="0"/>
              <a:t>MAS Český les – IROP – Podpora rozvoje infrastruktury komunitních center  III.“</a:t>
            </a:r>
            <a:br>
              <a:rPr lang="cs-CZ" b="1" dirty="0"/>
            </a:br>
            <a:r>
              <a:rPr lang="cs-CZ" dirty="0"/>
              <a:t/>
            </a:r>
            <a:br>
              <a:rPr lang="cs-CZ" dirty="0"/>
            </a:br>
            <a:r>
              <a:rPr lang="cs-CZ" sz="2700" dirty="0"/>
              <a:t>VAZBA NA VÝZVU ŘO IROP </a:t>
            </a:r>
            <a:r>
              <a:rPr lang="cs-CZ" sz="2700" b="1" dirty="0"/>
              <a:t>Č. 62 „SOCIÁLNÍ INFRASTRUKTURA</a:t>
            </a:r>
            <a:r>
              <a:rPr lang="cs-CZ" sz="2700" dirty="0"/>
              <a:t>“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1448421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995224" y="181957"/>
            <a:ext cx="6201552" cy="732443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/>
              <a:t/>
            </a:r>
            <a:br>
              <a:rPr lang="cs-CZ" b="1" dirty="0"/>
            </a:b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>Hodnocení </a:t>
            </a:r>
            <a:r>
              <a:rPr lang="cs-CZ" b="1" dirty="0"/>
              <a:t>žádosti na MAS</a:t>
            </a:r>
            <a:r>
              <a:rPr lang="cs-CZ" dirty="0"/>
              <a:t/>
            </a:r>
            <a:br>
              <a:rPr lang="cs-CZ" dirty="0"/>
            </a:br>
            <a:endParaRPr lang="cs-CZ" sz="6000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xmlns="" id="{62B1C3FE-0E2C-4796-B091-390D4CD98F16}"/>
              </a:ext>
            </a:extLst>
          </p:cNvPr>
          <p:cNvSpPr txBox="1"/>
          <p:nvPr/>
        </p:nvSpPr>
        <p:spPr>
          <a:xfrm>
            <a:off x="1052623" y="1032807"/>
            <a:ext cx="10090297" cy="7386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cs-CZ" sz="2400" b="1" dirty="0" smtClean="0"/>
          </a:p>
          <a:p>
            <a:pPr algn="ctr"/>
            <a:r>
              <a:rPr lang="cs-CZ" sz="2400" b="1" dirty="0" smtClean="0"/>
              <a:t>Věcné </a:t>
            </a:r>
            <a:r>
              <a:rPr lang="cs-CZ" sz="2400" b="1" dirty="0"/>
              <a:t>hodnocení</a:t>
            </a:r>
          </a:p>
          <a:p>
            <a:pPr algn="ctr"/>
            <a:endParaRPr lang="cs-CZ" sz="2400" b="1" dirty="0"/>
          </a:p>
          <a:p>
            <a:pPr algn="ctr"/>
            <a:endParaRPr lang="cs-CZ" dirty="0"/>
          </a:p>
          <a:p>
            <a:pPr algn="ctr"/>
            <a:r>
              <a:rPr lang="cs-CZ" b="1" dirty="0"/>
              <a:t>3. Projekt je svým zaměřením zacílen na dvě a více cílových skupin: </a:t>
            </a:r>
            <a:endParaRPr lang="cs-CZ" dirty="0"/>
          </a:p>
          <a:p>
            <a:pPr marL="742950" lvl="1" indent="-285750" algn="ctr">
              <a:buFont typeface="Wingdings" panose="05000000000000000000" pitchFamily="2" charset="2"/>
              <a:buChar char="ü"/>
            </a:pPr>
            <a:r>
              <a:rPr lang="cs-CZ" sz="1400" dirty="0"/>
              <a:t>osoby se zdravotním postižením,</a:t>
            </a:r>
          </a:p>
          <a:p>
            <a:pPr marL="742950" lvl="1" indent="-285750" algn="ctr">
              <a:buFont typeface="Wingdings" panose="05000000000000000000" pitchFamily="2" charset="2"/>
              <a:buChar char="ü"/>
            </a:pPr>
            <a:r>
              <a:rPr lang="cs-CZ" sz="1400" dirty="0"/>
              <a:t>osoby ohrožené sociálním vyloučením,</a:t>
            </a:r>
          </a:p>
          <a:p>
            <a:pPr marL="742950" lvl="1" indent="-285750" algn="ctr">
              <a:buFont typeface="Wingdings" panose="05000000000000000000" pitchFamily="2" charset="2"/>
              <a:buChar char="ü"/>
            </a:pPr>
            <a:r>
              <a:rPr lang="cs-CZ" sz="1400" dirty="0"/>
              <a:t>osoby sociálně vyloučené.</a:t>
            </a:r>
            <a:endParaRPr lang="cs-CZ" dirty="0"/>
          </a:p>
          <a:p>
            <a:pPr marL="742950" lvl="1" indent="-285750" algn="ctr">
              <a:buFont typeface="Arial" panose="020B0604020202020204" pitchFamily="34" charset="0"/>
              <a:buChar char="•"/>
            </a:pPr>
            <a:r>
              <a:rPr lang="cs-CZ" dirty="0"/>
              <a:t>Projekt je svým zaměřením zacílen na dvě a více cílových skupin – 5b</a:t>
            </a:r>
          </a:p>
          <a:p>
            <a:pPr marL="742950" lvl="1" indent="-285750" algn="ctr">
              <a:buFont typeface="Arial" panose="020B0604020202020204" pitchFamily="34" charset="0"/>
              <a:buChar char="•"/>
            </a:pPr>
            <a:r>
              <a:rPr lang="cs-CZ" dirty="0"/>
              <a:t>Projekt svým zaměřením necílí na dvě a více cílových skupin – 0b</a:t>
            </a:r>
          </a:p>
          <a:p>
            <a:pPr algn="ctr"/>
            <a:endParaRPr lang="cs-CZ" b="1" dirty="0"/>
          </a:p>
          <a:p>
            <a:pPr algn="ctr"/>
            <a:r>
              <a:rPr lang="cs-CZ" b="1" dirty="0"/>
              <a:t>4. Žadatel v projektu poskytuje sociální služby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cs-CZ" dirty="0"/>
              <a:t>Žadatel v projektu neposkytuje sociální službu – 0b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cs-CZ" dirty="0"/>
              <a:t>Žadatel v projektu poskytuje jednu sociální službu – 5b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cs-CZ" dirty="0"/>
              <a:t>Žadatel v projektu poskytuje dvě sociální služby – 10b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cs-CZ" dirty="0"/>
              <a:t>Žadatel v projektu poskytuje více jak dvě sociální služby – 15b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cs-CZ" dirty="0"/>
          </a:p>
          <a:p>
            <a:pPr marL="742950" lvl="1" indent="-285750" algn="ctr">
              <a:buFont typeface="Arial" panose="020B0604020202020204" pitchFamily="34" charset="0"/>
              <a:buChar char="•"/>
            </a:pPr>
            <a:endParaRPr lang="cs-CZ" dirty="0"/>
          </a:p>
          <a:p>
            <a:pPr marL="742950" lvl="1" indent="-285750" algn="ctr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cs-CZ" dirty="0"/>
          </a:p>
          <a:p>
            <a:pPr algn="ctr"/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xmlns="" val="34538687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995224" y="181957"/>
            <a:ext cx="6201552" cy="732443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/>
              <a:t/>
            </a:r>
            <a:br>
              <a:rPr lang="cs-CZ" b="1" dirty="0"/>
            </a:b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>Hodnocení </a:t>
            </a:r>
            <a:r>
              <a:rPr lang="cs-CZ" b="1" dirty="0"/>
              <a:t>žádosti na CRR</a:t>
            </a:r>
            <a:r>
              <a:rPr lang="cs-CZ" dirty="0"/>
              <a:t/>
            </a:r>
            <a:br>
              <a:rPr lang="cs-CZ" dirty="0"/>
            </a:br>
            <a:endParaRPr lang="cs-CZ" sz="6000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xmlns="" id="{62B1C3FE-0E2C-4796-B091-390D4CD98F16}"/>
              </a:ext>
            </a:extLst>
          </p:cNvPr>
          <p:cNvSpPr txBox="1"/>
          <p:nvPr/>
        </p:nvSpPr>
        <p:spPr>
          <a:xfrm>
            <a:off x="1052623" y="1032807"/>
            <a:ext cx="10090297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cs-CZ" sz="2400" b="1" dirty="0"/>
          </a:p>
          <a:p>
            <a:pPr algn="ctr"/>
            <a:endParaRPr lang="cs-CZ" sz="2400" b="1" dirty="0"/>
          </a:p>
          <a:p>
            <a:pPr algn="ctr"/>
            <a:endParaRPr lang="cs-CZ" sz="2400" b="1" dirty="0" smtClean="0"/>
          </a:p>
          <a:p>
            <a:pPr algn="ctr"/>
            <a:r>
              <a:rPr lang="cs-CZ" sz="2400" b="1" dirty="0" smtClean="0"/>
              <a:t>Závěrečné </a:t>
            </a:r>
            <a:r>
              <a:rPr lang="cs-CZ" sz="2400" b="1" dirty="0"/>
              <a:t>ověření způsobilosti projektů</a:t>
            </a:r>
          </a:p>
          <a:p>
            <a:pPr algn="ctr"/>
            <a:r>
              <a:rPr lang="cs-CZ" u="sng" dirty="0"/>
              <a:t>Kapitola 5.2 Specifických pravidel, 3.2 Obecných pravidel</a:t>
            </a:r>
          </a:p>
          <a:p>
            <a:pPr algn="ctr"/>
            <a:endParaRPr lang="cs-CZ" u="sng" dirty="0"/>
          </a:p>
          <a:p>
            <a:pPr algn="ctr"/>
            <a:endParaRPr lang="cs-CZ" b="1" dirty="0">
              <a:solidFill>
                <a:srgbClr val="FF0000"/>
              </a:solidFill>
            </a:endParaRPr>
          </a:p>
          <a:p>
            <a:pPr algn="ctr"/>
            <a:endParaRPr lang="cs-CZ" b="1" dirty="0">
              <a:solidFill>
                <a:srgbClr val="FF0000"/>
              </a:solidFill>
            </a:endParaRPr>
          </a:p>
          <a:p>
            <a:pPr algn="ctr"/>
            <a:endParaRPr lang="cs-CZ" b="1" dirty="0">
              <a:solidFill>
                <a:srgbClr val="0070C0"/>
              </a:solidFill>
            </a:endParaRPr>
          </a:p>
          <a:p>
            <a:pPr algn="ctr"/>
            <a:endParaRPr lang="cs-CZ" b="1" dirty="0">
              <a:solidFill>
                <a:srgbClr val="0070C0"/>
              </a:solidFill>
            </a:endParaRPr>
          </a:p>
          <a:p>
            <a:pPr algn="ctr"/>
            <a:endParaRPr lang="cs-CZ" b="1" dirty="0">
              <a:solidFill>
                <a:srgbClr val="0070C0"/>
              </a:solidFill>
            </a:endParaRPr>
          </a:p>
          <a:p>
            <a:pPr algn="ctr"/>
            <a:endParaRPr lang="cs-CZ" b="1" dirty="0">
              <a:solidFill>
                <a:srgbClr val="FF0000"/>
              </a:solidFill>
            </a:endParaRPr>
          </a:p>
          <a:p>
            <a:pPr algn="ctr"/>
            <a:endParaRPr lang="cs-CZ" b="1" dirty="0">
              <a:solidFill>
                <a:srgbClr val="FF0000"/>
              </a:solidFill>
            </a:endParaRPr>
          </a:p>
          <a:p>
            <a:pPr algn="ctr"/>
            <a:endParaRPr lang="cs-CZ" b="1" dirty="0"/>
          </a:p>
          <a:p>
            <a:pPr algn="ctr"/>
            <a:endParaRPr lang="cs-CZ" b="1" dirty="0"/>
          </a:p>
          <a:p>
            <a:pPr algn="ctr"/>
            <a:endParaRPr lang="cs-CZ" b="1" dirty="0"/>
          </a:p>
          <a:p>
            <a:pPr algn="ctr"/>
            <a:endParaRPr lang="cs-CZ" b="1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xmlns="" val="1060324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72937" y="626743"/>
            <a:ext cx="6209607" cy="732443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/>
              <a:t/>
            </a:r>
            <a:br>
              <a:rPr lang="cs-CZ" b="1" dirty="0"/>
            </a:b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>Závazné </a:t>
            </a:r>
            <a:r>
              <a:rPr lang="cs-CZ" b="1" dirty="0"/>
              <a:t>dokumenty pro žadatele</a:t>
            </a:r>
            <a:r>
              <a:rPr lang="cs-CZ" dirty="0"/>
              <a:t/>
            </a:r>
            <a:br>
              <a:rPr lang="cs-CZ" dirty="0"/>
            </a:br>
            <a:endParaRPr lang="cs-CZ" sz="60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1820344" y="1670569"/>
            <a:ext cx="8551312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cs-CZ" b="1" dirty="0"/>
          </a:p>
          <a:p>
            <a:pPr algn="ctr"/>
            <a:r>
              <a:rPr lang="cs-CZ" b="1" dirty="0"/>
              <a:t>Obecná pravidla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cs-CZ" dirty="0"/>
              <a:t>závazná pro všechny specifické cíle a výzvy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cs-CZ" dirty="0"/>
              <a:t>zadávání zakázek, změna projektu, povinná publicita..</a:t>
            </a:r>
          </a:p>
          <a:p>
            <a:pPr marL="285750" indent="-285750" algn="ctr">
              <a:buFontTx/>
              <a:buChar char="-"/>
            </a:pPr>
            <a:endParaRPr lang="cs-CZ" dirty="0"/>
          </a:p>
          <a:p>
            <a:pPr algn="ctr"/>
            <a:r>
              <a:rPr lang="cs-CZ" b="1" dirty="0"/>
              <a:t>Specifická pravidla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cs-CZ" dirty="0"/>
              <a:t>pro každou výzvu samostatný dokument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cs-CZ" dirty="0"/>
              <a:t>podporované aktivity, způsobilé výdaje, hodnoticí kritéria, povinné přílohy – vzory, …..</a:t>
            </a:r>
          </a:p>
          <a:p>
            <a:pPr algn="ctr"/>
            <a:endParaRPr lang="cs-CZ" dirty="0"/>
          </a:p>
          <a:p>
            <a:pPr algn="ctr"/>
            <a:r>
              <a:rPr lang="cs-CZ" b="1" dirty="0"/>
              <a:t>Výzva MAS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cs-CZ" dirty="0"/>
              <a:t>termín pro příjem žádostí a realizaci projektu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cs-CZ" dirty="0"/>
              <a:t>min. a max. výše způsobilých výdajů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cs-CZ" dirty="0"/>
              <a:t>žadatelé, aktivity, povinné přílohy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cs-CZ" dirty="0"/>
              <a:t>kritéria pro hodnocení projektů (součást navazující dokumentace)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cs-CZ" dirty="0"/>
              <a:t>Přílohy MAS (pokud jsou)</a:t>
            </a:r>
          </a:p>
          <a:p>
            <a:endParaRPr lang="cs-CZ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154620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72937" y="626743"/>
            <a:ext cx="6209607" cy="732443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/>
              <a:t/>
            </a:r>
            <a:br>
              <a:rPr lang="cs-CZ" b="1" dirty="0"/>
            </a:br>
            <a:r>
              <a:rPr lang="cs-CZ" b="1" dirty="0"/>
              <a:t>Hodnocení</a:t>
            </a:r>
            <a:r>
              <a:rPr lang="cs-CZ" dirty="0"/>
              <a:t/>
            </a:r>
            <a:br>
              <a:rPr lang="cs-CZ" dirty="0"/>
            </a:br>
            <a:endParaRPr lang="cs-CZ" sz="60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2711447" y="1647616"/>
            <a:ext cx="676910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1. MAS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cs-CZ" dirty="0"/>
              <a:t>Přijatelnost a formální náležitosti - do 20 pracovních dnů od ukončení příjmu žádostí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cs-CZ" dirty="0"/>
              <a:t>Věcné hodnocení – minimální bodová hranice (VK MAS) - do 20 pracovních dnů od ukončení kontroly P a FN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cs-CZ" dirty="0"/>
              <a:t>Doporučení k výběru projektů (VR MAS) - do 10 dnů od ukončení věcného hodnocení</a:t>
            </a:r>
          </a:p>
          <a:p>
            <a:endParaRPr lang="cs-CZ" dirty="0"/>
          </a:p>
          <a:p>
            <a:pPr algn="ctr"/>
            <a:r>
              <a:rPr lang="cs-CZ" dirty="0"/>
              <a:t>2. CRR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cs-CZ" dirty="0"/>
              <a:t>Kritéria pro závěrečné hodnocení způsobilosti (</a:t>
            </a:r>
            <a:r>
              <a:rPr lang="cs-CZ" dirty="0" err="1"/>
              <a:t>Spec</a:t>
            </a:r>
            <a:r>
              <a:rPr lang="cs-CZ" dirty="0"/>
              <a:t>. pravidla) – Provádí CCR do 30 pracovních dnů od výběru projektu</a:t>
            </a:r>
          </a:p>
          <a:p>
            <a:pPr algn="ctr"/>
            <a:endParaRPr lang="cs-CZ" dirty="0"/>
          </a:p>
          <a:p>
            <a:pPr algn="ctr"/>
            <a:r>
              <a:rPr lang="cs-CZ" dirty="0"/>
              <a:t>3. MMR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cs-CZ" dirty="0"/>
              <a:t>Vydání Rozhodnutí o poskytnutí dotace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xmlns="" val="13220083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C956A34-F7B2-404A-863F-3B58E7246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112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b="1" dirty="0"/>
              <a:t>Upozornění pro žadatele</a:t>
            </a:r>
            <a:endParaRPr lang="cs-CZ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xmlns="" id="{641654F5-AAAC-4096-9264-6B8AAADF69BC}"/>
              </a:ext>
            </a:extLst>
          </p:cNvPr>
          <p:cNvSpPr txBox="1"/>
          <p:nvPr/>
        </p:nvSpPr>
        <p:spPr>
          <a:xfrm>
            <a:off x="2050473" y="1514764"/>
            <a:ext cx="7878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xmlns="" id="{25B7A30C-3C0F-41E8-951D-5C04AD61C879}"/>
              </a:ext>
            </a:extLst>
          </p:cNvPr>
          <p:cNvSpPr txBox="1"/>
          <p:nvPr/>
        </p:nvSpPr>
        <p:spPr>
          <a:xfrm>
            <a:off x="2050473" y="2509268"/>
            <a:ext cx="858982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Realizace projektu nesmí být ukončena před podáním žádosti o podporu.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Etapy projektu mohou být minimálně tříměsíční.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Pozorně pročíst Podmínky rozhodnutí o poskytnutí dotace.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Postupovat nejen v souladu se specifickými pravidly, ale také s Obecnými pravidly pro žadatele a příjemce.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Žádosti o podporu finalizovat v IS KP14+ dříve než v posledních hodinách před ukončením příjmu žádostí ve výzvě.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5362140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C956A34-F7B2-404A-863F-3B58E7246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112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b="1" dirty="0"/>
              <a:t>Upozornění pro žadatele</a:t>
            </a:r>
            <a:endParaRPr lang="cs-CZ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xmlns="" id="{641654F5-AAAC-4096-9264-6B8AAADF69BC}"/>
              </a:ext>
            </a:extLst>
          </p:cNvPr>
          <p:cNvSpPr txBox="1"/>
          <p:nvPr/>
        </p:nvSpPr>
        <p:spPr>
          <a:xfrm>
            <a:off x="2050473" y="1514764"/>
            <a:ext cx="7878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xmlns="" id="{25B7A30C-3C0F-41E8-951D-5C04AD61C879}"/>
              </a:ext>
            </a:extLst>
          </p:cNvPr>
          <p:cNvSpPr txBox="1"/>
          <p:nvPr/>
        </p:nvSpPr>
        <p:spPr>
          <a:xfrm>
            <a:off x="2050473" y="2509268"/>
            <a:ext cx="8589820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Nutné doložit všechny relevantní povinné přílohy k žádosti.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Nutnost souladu údajů uváděných v žádosti o podporu v ISKP14+ a v povinných přílohách k žádosti.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Jednoznačně vymezovat způsobilé výdaje projektu, a to jak jednotlivě, tak ve skupině výdajů na hlavní aktivity (min. 85 %) a vedlejší aktivity projektu (max. 15%).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Hodnoty indikátorů musí odpovídat postupům stanoveným v metodických listech indikátorů, které jsou přílohou specifických pravidel.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Respektovat stanovená pravidla veřejné podpory.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Úspěšný projekt musí nezbytně splňovat všechna obecná a specifická kritéria přijatelnosti.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7764505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xmlns="" id="{5A3E2F1A-6D2A-45EE-9BFE-AE9F0463EED5}"/>
              </a:ext>
            </a:extLst>
          </p:cNvPr>
          <p:cNvSpPr txBox="1"/>
          <p:nvPr/>
        </p:nvSpPr>
        <p:spPr>
          <a:xfrm>
            <a:off x="3274540" y="2854410"/>
            <a:ext cx="78836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/>
              <a:t>Děkujeme za pozornost</a:t>
            </a:r>
          </a:p>
        </p:txBody>
      </p:sp>
    </p:spTree>
    <p:extLst>
      <p:ext uri="{BB962C8B-B14F-4D97-AF65-F5344CB8AC3E}">
        <p14:creationId xmlns:p14="http://schemas.microsoft.com/office/powerpoint/2010/main" xmlns="" val="42314009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13" t="9149" b="-1"/>
          <a:stretch/>
        </p:blipFill>
        <p:spPr>
          <a:xfrm>
            <a:off x="4261399" y="874643"/>
            <a:ext cx="3925353" cy="5763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726289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49043" y="703556"/>
            <a:ext cx="6573692" cy="732443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/>
              <a:t/>
            </a:r>
            <a:br>
              <a:rPr lang="cs-CZ" b="1" dirty="0"/>
            </a:br>
            <a:r>
              <a:rPr lang="cs-CZ" b="1" dirty="0"/>
              <a:t>Výzva č. 16 - Základní údaje</a:t>
            </a:r>
            <a:r>
              <a:rPr lang="cs-CZ" dirty="0"/>
              <a:t/>
            </a:r>
            <a:br>
              <a:rPr lang="cs-CZ" dirty="0"/>
            </a:br>
            <a:endParaRPr lang="cs-CZ" sz="60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1950461" y="1645370"/>
            <a:ext cx="895562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sz="2800" dirty="0"/>
              <a:t>Vyhlášení výzvy: 15. května 2019</a:t>
            </a:r>
            <a:endParaRPr lang="cs-CZ" sz="2000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sz="2800" dirty="0"/>
              <a:t>Příjem žádostí: 15. května –  17. června 2019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sz="2800" dirty="0"/>
              <a:t>Způsob podání: MS2014+ / IS KP14+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sz="2800" dirty="0"/>
              <a:t>Celková částka alokace CZV: 8 700 000,- Kč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sz="2800" dirty="0"/>
              <a:t>Výše podpory: 95 %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sz="2800" dirty="0"/>
              <a:t>Min. výše způsobilých výdajů: 500 000,- Kč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sz="2800" dirty="0"/>
              <a:t>Max. výše způsobilých výdajů: 5 000 </a:t>
            </a:r>
            <a:r>
              <a:rPr lang="cs-CZ" sz="2800" dirty="0" err="1"/>
              <a:t>000</a:t>
            </a:r>
            <a:r>
              <a:rPr lang="cs-CZ" sz="2800" dirty="0"/>
              <a:t>,- Kč 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sz="2800" dirty="0"/>
              <a:t>Datum ukončení realizace projektu: 31. 10. 2022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sz="2800" dirty="0"/>
              <a:t>Udržitelnost projektu: 5 let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sz="2800" dirty="0"/>
              <a:t>Uzemní vymezení: území MAS</a:t>
            </a:r>
          </a:p>
        </p:txBody>
      </p:sp>
    </p:spTree>
    <p:extLst>
      <p:ext uri="{BB962C8B-B14F-4D97-AF65-F5344CB8AC3E}">
        <p14:creationId xmlns:p14="http://schemas.microsoft.com/office/powerpoint/2010/main" xmlns="" val="23080081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308884" y="663644"/>
            <a:ext cx="5574231" cy="732443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/>
              <a:t/>
            </a:r>
            <a:br>
              <a:rPr lang="cs-CZ" b="1" dirty="0"/>
            </a:br>
            <a:r>
              <a:rPr lang="cs-CZ" b="1" dirty="0"/>
              <a:t>Oprávnění žadatelé</a:t>
            </a:r>
            <a:r>
              <a:rPr lang="cs-CZ" dirty="0"/>
              <a:t/>
            </a:r>
            <a:br>
              <a:rPr lang="cs-CZ" dirty="0"/>
            </a:br>
            <a:endParaRPr lang="cs-CZ" sz="60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2137450" y="2264145"/>
            <a:ext cx="957423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cs-CZ" sz="2200" dirty="0"/>
              <a:t>kraje a organizace zřizované a zakládané kraji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cs-CZ" sz="2200" dirty="0"/>
              <a:t>obce a organizace zřizované a zakládané obcemi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cs-CZ" sz="2200" dirty="0"/>
              <a:t>dobrovolné svazky obcí a organizace zřizované a zakládané dobrovolnými svazky obcí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cs-CZ" sz="2200" dirty="0"/>
              <a:t>nestátní neziskové organizace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cs-CZ" sz="2200" dirty="0"/>
              <a:t>církve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cs-CZ" sz="2200" dirty="0"/>
              <a:t>církevní organizace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xmlns="" val="15848369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308884" y="663644"/>
            <a:ext cx="5574231" cy="732443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/>
              <a:t/>
            </a:r>
            <a:br>
              <a:rPr lang="cs-CZ" b="1" dirty="0"/>
            </a:br>
            <a:r>
              <a:rPr lang="cs-CZ" b="1" dirty="0"/>
              <a:t>Cílové skupiny</a:t>
            </a:r>
            <a:r>
              <a:rPr lang="cs-CZ" dirty="0"/>
              <a:t/>
            </a:r>
            <a:br>
              <a:rPr lang="cs-CZ" dirty="0"/>
            </a:br>
            <a:endParaRPr lang="cs-CZ" sz="60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3498111" y="2638892"/>
            <a:ext cx="63901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osoby sociálně vyloučené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osoby ohrožené sociálním vyloučením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osoby se zdravotním postižením</a:t>
            </a:r>
          </a:p>
          <a:p>
            <a:endParaRPr lang="cs-CZ" sz="24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xmlns="" val="14109547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11618" y="560458"/>
            <a:ext cx="6568763" cy="732443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/>
              <a:t/>
            </a:r>
            <a:br>
              <a:rPr lang="cs-CZ" b="1" dirty="0"/>
            </a:br>
            <a:r>
              <a:rPr lang="cs-CZ" b="1" dirty="0"/>
              <a:t>Aktivita Komunitní centra</a:t>
            </a:r>
            <a:r>
              <a:rPr lang="cs-CZ" dirty="0"/>
              <a:t/>
            </a:r>
            <a:br>
              <a:rPr lang="cs-CZ" dirty="0"/>
            </a:br>
            <a:endParaRPr lang="cs-CZ" sz="60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1610413" y="1451573"/>
            <a:ext cx="8971172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u="sng" dirty="0"/>
              <a:t>Podpora vzniku KC</a:t>
            </a:r>
          </a:p>
          <a:p>
            <a:endParaRPr lang="cs-CZ" u="sng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Jsou podporována veřejná víceúčelová zařízení ve kterých se setkávají členové komunity s cílem zlepšit sociální situaci jednotlivců a komunity jako celku.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Realizace sociální, vzdělávání, volnočasové aktivity, kulturní a zájmové akce, které vyplývají z tradic a zvyků komunity či krajové oblasti přístupné všem obyvatelům lokality.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KC poskytuje kombinaci komunitních a veřejných služeb, minimálního základního sociálního poradenství, popřípadě sociální služby v ambulantní a terénní formě se zaměřením na řešení nepříznivé sociální situace a sociálního začleňování.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/>
              <a:t>Cílem výzvy není budování kulturních center nebo prostor pro masovou zábavu.</a:t>
            </a:r>
          </a:p>
          <a:p>
            <a:endParaRPr lang="cs-CZ" b="1" i="1" dirty="0"/>
          </a:p>
        </p:txBody>
      </p:sp>
    </p:spTree>
    <p:extLst>
      <p:ext uri="{BB962C8B-B14F-4D97-AF65-F5344CB8AC3E}">
        <p14:creationId xmlns:p14="http://schemas.microsoft.com/office/powerpoint/2010/main" xmlns="" val="9018633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11618" y="560458"/>
            <a:ext cx="6568763" cy="732443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/>
              <a:t/>
            </a:r>
            <a:br>
              <a:rPr lang="cs-CZ" b="1" dirty="0"/>
            </a:br>
            <a:r>
              <a:rPr lang="cs-CZ" b="1" dirty="0"/>
              <a:t>Aktivita Komunitní centra</a:t>
            </a:r>
            <a:r>
              <a:rPr lang="cs-CZ" dirty="0"/>
              <a:t/>
            </a:r>
            <a:br>
              <a:rPr lang="cs-CZ" dirty="0"/>
            </a:br>
            <a:endParaRPr lang="cs-CZ" sz="60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1610413" y="1451573"/>
            <a:ext cx="8971172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Poskytování sociální služby </a:t>
            </a:r>
            <a:r>
              <a:rPr lang="cs-CZ" sz="2000" b="1" dirty="0"/>
              <a:t>není</a:t>
            </a:r>
            <a:r>
              <a:rPr lang="cs-CZ" sz="2000" dirty="0"/>
              <a:t> povinné.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Cílem je vybudování/poskytnutí prostoru určeného k bezúplatnému využití cílovými skupinami.</a:t>
            </a:r>
          </a:p>
          <a:p>
            <a:endParaRPr lang="cs-CZ" sz="2000" dirty="0"/>
          </a:p>
          <a:p>
            <a:r>
              <a:rPr lang="cs-CZ" dirty="0"/>
              <a:t>Neexistuje předpoklad, že si KC na sebe musí samo vydělat, na svůj základní provoz – provozovatel KC musí zajistit, aby aktivity KC byly pro klienty zdarma. Na činnost si může vydělávat jiným způsobem. Provozní náklady KC hradí jeho provozovatel.</a:t>
            </a:r>
          </a:p>
          <a:p>
            <a:r>
              <a:rPr lang="cs-CZ" dirty="0"/>
              <a:t>Případná </a:t>
            </a:r>
            <a:r>
              <a:rPr lang="cs-CZ" b="1" dirty="0"/>
              <a:t>úhrada</a:t>
            </a:r>
            <a:r>
              <a:rPr lang="cs-CZ" dirty="0"/>
              <a:t> za aktivity musí být „</a:t>
            </a:r>
            <a:r>
              <a:rPr lang="cs-CZ" b="1" dirty="0"/>
              <a:t>symbolická</a:t>
            </a:r>
            <a:r>
              <a:rPr lang="cs-CZ" dirty="0"/>
              <a:t>“ a nepřesáhne tak náklady spojené s realizací jednotlivých aktivit (př. keramický kroužek zdarma, ale hlínu si hradí účastníci kurzu).</a:t>
            </a:r>
          </a:p>
          <a:p>
            <a:endParaRPr lang="cs-CZ" dirty="0"/>
          </a:p>
          <a:p>
            <a:r>
              <a:rPr lang="cs-CZ" b="1" dirty="0"/>
              <a:t>Povinnost zajistit v KC sociálního pracovníka se vzděláním podle zákona o sociálních službách po dobu udržitelnosti projektu.</a:t>
            </a:r>
            <a:endParaRPr lang="cs-CZ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Nestačí zajistit pracovníka v sociálních službách, ten nesmí poskytovat sociální poradenství bez dohledu.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Není dán úvazek, ale soc. pracovník by měl v KC působit dle potřeb dané lokality minimálně po dobu udržitelnosti.</a:t>
            </a:r>
          </a:p>
          <a:p>
            <a:endParaRPr lang="cs-CZ" b="1" i="1" dirty="0"/>
          </a:p>
        </p:txBody>
      </p:sp>
    </p:spTree>
    <p:extLst>
      <p:ext uri="{BB962C8B-B14F-4D97-AF65-F5344CB8AC3E}">
        <p14:creationId xmlns:p14="http://schemas.microsoft.com/office/powerpoint/2010/main" xmlns="" val="19731572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308884" y="663644"/>
            <a:ext cx="5574231" cy="732443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/>
              <a:t/>
            </a:r>
            <a:br>
              <a:rPr lang="cs-CZ" b="1" dirty="0"/>
            </a:br>
            <a:r>
              <a:rPr lang="cs-CZ" b="1" dirty="0"/>
              <a:t>Podporované aktivity</a:t>
            </a:r>
            <a:r>
              <a:rPr lang="cs-CZ" dirty="0"/>
              <a:t/>
            </a:r>
            <a:br>
              <a:rPr lang="cs-CZ" dirty="0"/>
            </a:br>
            <a:endParaRPr lang="cs-CZ" sz="60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1722474" y="1823713"/>
            <a:ext cx="8971172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u="sng" dirty="0"/>
              <a:t>Aktivita Rozvoj komunitních center</a:t>
            </a:r>
            <a:r>
              <a:rPr lang="cs-CZ" sz="2800" b="1" dirty="0"/>
              <a:t> </a:t>
            </a:r>
          </a:p>
          <a:p>
            <a:endParaRPr lang="cs-CZ" b="1" i="1" dirty="0"/>
          </a:p>
          <a:p>
            <a:r>
              <a:rPr lang="cs-CZ" b="1" i="1" dirty="0"/>
              <a:t>Podpora rozvoje infrastruktury komunitních center za účelem sociálního začleňování a zvýšení uplatnitelnosti na trhu práce</a:t>
            </a:r>
          </a:p>
          <a:p>
            <a:endParaRPr lang="cs-CZ" sz="28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400" dirty="0"/>
              <a:t>stavby, stavební úpravy spojené s výstavbou infrastruktury KC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400" dirty="0"/>
              <a:t>pořízení vybavení pro zajištění provozu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400" dirty="0"/>
              <a:t>dopravní automobil pro poskytování terénních a ambulantních sociálních služeb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sz="2200" dirty="0"/>
          </a:p>
          <a:p>
            <a:r>
              <a:rPr lang="cs-CZ" sz="2200" b="1" dirty="0"/>
              <a:t>Podporované aktivity musí sloužit k zajištění provozu komunitního centra.</a:t>
            </a:r>
          </a:p>
        </p:txBody>
      </p:sp>
    </p:spTree>
    <p:extLst>
      <p:ext uri="{BB962C8B-B14F-4D97-AF65-F5344CB8AC3E}">
        <p14:creationId xmlns:p14="http://schemas.microsoft.com/office/powerpoint/2010/main" xmlns="" val="103904149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6740</TotalTime>
  <Words>1757</Words>
  <Application>Microsoft Office PowerPoint</Application>
  <PresentationFormat>Vlastní</PresentationFormat>
  <Paragraphs>265</Paragraphs>
  <Slides>26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27" baseType="lpstr">
      <vt:lpstr>Motiv Office</vt:lpstr>
      <vt:lpstr>Seminář pro žadatele v rámci realizace SCLLD MAS Český les</vt:lpstr>
      <vt:lpstr>16. Výzva  „MAS Český les – IROP – Podpora rozvoje infrastruktury komunitních center  III.“  VAZBA NA VÝZVU ŘO IROP Č. 62 „SOCIÁLNÍ INFRASTRUKTURA“  </vt:lpstr>
      <vt:lpstr>Snímek 3</vt:lpstr>
      <vt:lpstr> Výzva č. 16 - Základní údaje </vt:lpstr>
      <vt:lpstr> Oprávnění žadatelé </vt:lpstr>
      <vt:lpstr> Cílové skupiny </vt:lpstr>
      <vt:lpstr> Aktivita Komunitní centra </vt:lpstr>
      <vt:lpstr> Aktivita Komunitní centra </vt:lpstr>
      <vt:lpstr> Podporované aktivity </vt:lpstr>
      <vt:lpstr> Podporované aktivity </vt:lpstr>
      <vt:lpstr> Způsobilé výdaje </vt:lpstr>
      <vt:lpstr> Povinné přílohy k žádosti </vt:lpstr>
      <vt:lpstr> Povinné přílohy k žádosti </vt:lpstr>
      <vt:lpstr> Povinné přílohy k žádosti </vt:lpstr>
      <vt:lpstr> Povinné přílohy k žádosti </vt:lpstr>
      <vt:lpstr> Indikátory výstupu </vt:lpstr>
      <vt:lpstr>   Projekty generující příjmy </vt:lpstr>
      <vt:lpstr>   Hodnocení žádosti na MAS </vt:lpstr>
      <vt:lpstr>   Hodnocení žádosti na MAS </vt:lpstr>
      <vt:lpstr>   Hodnocení žádosti na MAS </vt:lpstr>
      <vt:lpstr>    Hodnocení žádosti na CRR </vt:lpstr>
      <vt:lpstr>   Závazné dokumenty pro žadatele </vt:lpstr>
      <vt:lpstr> Hodnocení </vt:lpstr>
      <vt:lpstr>Upozornění pro žadatele</vt:lpstr>
      <vt:lpstr>Upozornění pro žadatele</vt:lpstr>
      <vt:lpstr>Snímek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Seminář pro žadatele v rámci realizace SCLLD MAS Český les</dc:title>
  <dc:creator>Filip Unzeitig</dc:creator>
  <cp:lastModifiedBy>Olga Pulchartová</cp:lastModifiedBy>
  <cp:revision>240</cp:revision>
  <cp:lastPrinted>2017-07-31T08:08:06Z</cp:lastPrinted>
  <dcterms:created xsi:type="dcterms:W3CDTF">2017-07-26T13:09:51Z</dcterms:created>
  <dcterms:modified xsi:type="dcterms:W3CDTF">2020-03-24T09:51:11Z</dcterms:modified>
</cp:coreProperties>
</file>