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slideLayouts/slideLayout39.xml" ContentType="application/vnd.openxmlformats-officedocument.presentationml.slideLayout+xml"/>
  <Override PartName="/ppt/theme/theme5.xml" ContentType="application/vnd.openxmlformats-officedocument.theme+xml"/>
  <Override PartName="/ppt/slideLayouts/slideLayout57.xml" ContentType="application/vnd.openxmlformats-officedocument.presentationml.slideLayout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s/slide25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53.xml" ContentType="application/vnd.openxmlformats-officedocument.presentationml.slideLayout+xml"/>
  <Default Extension="xml" ContentType="application/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slideLayouts/slideLayout1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Masters/slideMaster4.xml" ContentType="application/vnd.openxmlformats-officedocument.presentationml.slideMaster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theme/theme6.xml" ContentType="application/vnd.openxmlformats-officedocument.theme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4.xml" ContentType="application/vnd.openxmlformats-officedocument.theme+xml"/>
  <Override PartName="/ppt/slideLayouts/slideLayout49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6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63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6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50.xml" ContentType="application/vnd.openxmlformats-officedocument.presentationml.slideLayout+xml"/>
  <Default Extension="wdp" ContentType="image/vnd.ms-photo"/>
  <Override PartName="/ppt/slideLayouts/slideLayout10.xml" ContentType="application/vnd.openxmlformats-officedocument.presentationml.slideLayout+xml"/>
  <Override PartName="/ppt/slideMasters/slideMaster5.xml" ContentType="application/vnd.openxmlformats-officedocument.presentationml.slideMaster+xml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handoutMasters/handoutMaster1.xml" ContentType="application/vnd.openxmlformats-officedocument.presentationml.handoutMaster+xml"/>
  <Override PartName="/ppt/slideLayouts/slideLayout59.xml" ContentType="application/vnd.openxmlformats-officedocument.presentationml.slideLayout+xml"/>
  <Override PartName="/ppt/theme/theme7.xml" ContentType="application/vnd.openxmlformats-officedocument.them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62.xml" ContentType="application/vnd.openxmlformats-officedocument.presentationml.slideLayout+xml"/>
  <Default Extension="rels" ContentType="application/vnd.openxmlformats-package.relationships+xml"/>
  <Override PartName="/ppt/slides/slide23.xml" ContentType="application/vnd.openxmlformats-officedocument.presentationml.slide+xml"/>
  <Override PartName="/ppt/slides/slide41.xml" ContentType="application/vnd.openxmlformats-officedocument.presentationml.slide+xml"/>
  <Override PartName="/ppt/slideLayouts/slideLayout2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slideLayouts/slideLayout11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Masters/slideMaster6.xml" ContentType="application/vnd.openxmlformats-officedocument.presentationml.slideMaster+xml"/>
  <Override PartName="/ppt/slides/slide7.xml" ContentType="application/vnd.openxmlformats-officedocument.presentationml.slide+xml"/>
  <Override PartName="/ppt/slideLayouts/slideLayout9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709" r:id="rId2"/>
    <p:sldMasterId id="2147483696" r:id="rId3"/>
    <p:sldMasterId id="2147483684" r:id="rId4"/>
    <p:sldMasterId id="2147483672" r:id="rId5"/>
    <p:sldMasterId id="2147483660" r:id="rId6"/>
  </p:sldMasterIdLst>
  <p:handoutMasterIdLst>
    <p:handoutMasterId r:id="rId56"/>
  </p:handoutMasterIdLst>
  <p:sldIdLst>
    <p:sldId id="257" r:id="rId7"/>
    <p:sldId id="307" r:id="rId8"/>
    <p:sldId id="258" r:id="rId9"/>
    <p:sldId id="358" r:id="rId10"/>
    <p:sldId id="365" r:id="rId11"/>
    <p:sldId id="366" r:id="rId12"/>
    <p:sldId id="262" r:id="rId13"/>
    <p:sldId id="260" r:id="rId14"/>
    <p:sldId id="309" r:id="rId15"/>
    <p:sldId id="380" r:id="rId16"/>
    <p:sldId id="343" r:id="rId17"/>
    <p:sldId id="280" r:id="rId18"/>
    <p:sldId id="308" r:id="rId19"/>
    <p:sldId id="341" r:id="rId20"/>
    <p:sldId id="342" r:id="rId21"/>
    <p:sldId id="376" r:id="rId22"/>
    <p:sldId id="372" r:id="rId23"/>
    <p:sldId id="367" r:id="rId24"/>
    <p:sldId id="377" r:id="rId25"/>
    <p:sldId id="378" r:id="rId26"/>
    <p:sldId id="355" r:id="rId27"/>
    <p:sldId id="312" r:id="rId28"/>
    <p:sldId id="313" r:id="rId29"/>
    <p:sldId id="354" r:id="rId30"/>
    <p:sldId id="379" r:id="rId31"/>
    <p:sldId id="370" r:id="rId32"/>
    <p:sldId id="371" r:id="rId33"/>
    <p:sldId id="344" r:id="rId34"/>
    <p:sldId id="345" r:id="rId35"/>
    <p:sldId id="347" r:id="rId36"/>
    <p:sldId id="373" r:id="rId37"/>
    <p:sldId id="359" r:id="rId38"/>
    <p:sldId id="348" r:id="rId39"/>
    <p:sldId id="349" r:id="rId40"/>
    <p:sldId id="325" r:id="rId41"/>
    <p:sldId id="326" r:id="rId42"/>
    <p:sldId id="327" r:id="rId43"/>
    <p:sldId id="328" r:id="rId44"/>
    <p:sldId id="334" r:id="rId45"/>
    <p:sldId id="335" r:id="rId46"/>
    <p:sldId id="361" r:id="rId47"/>
    <p:sldId id="336" r:id="rId48"/>
    <p:sldId id="337" r:id="rId49"/>
    <p:sldId id="339" r:id="rId50"/>
    <p:sldId id="357" r:id="rId51"/>
    <p:sldId id="362" r:id="rId52"/>
    <p:sldId id="375" r:id="rId53"/>
    <p:sldId id="364" r:id="rId54"/>
    <p:sldId id="363" r:id="rId55"/>
  </p:sldIdLst>
  <p:sldSz cx="12192000" cy="6858000"/>
  <p:notesSz cx="6735763" cy="9866313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 xmlns="">
        <p14:section name="Výchozí oddíl" id="{098A7EB7-703E-42E2-AE5F-8F1EA8A2E1D3}">
          <p14:sldIdLst>
            <p14:sldId id="257"/>
            <p14:sldId id="307"/>
            <p14:sldId id="258"/>
            <p14:sldId id="358"/>
            <p14:sldId id="365"/>
            <p14:sldId id="366"/>
            <p14:sldId id="262"/>
            <p14:sldId id="260"/>
            <p14:sldId id="309"/>
            <p14:sldId id="380"/>
            <p14:sldId id="343"/>
            <p14:sldId id="280"/>
            <p14:sldId id="308"/>
            <p14:sldId id="341"/>
            <p14:sldId id="342"/>
            <p14:sldId id="376"/>
            <p14:sldId id="372"/>
            <p14:sldId id="367"/>
            <p14:sldId id="377"/>
            <p14:sldId id="378"/>
            <p14:sldId id="355"/>
          </p14:sldIdLst>
        </p14:section>
        <p14:section name="Oddíl bez názvu" id="{CFB58E09-DA55-4CC7-B8DF-BD1007FE2835}">
          <p14:sldIdLst>
            <p14:sldId id="312"/>
            <p14:sldId id="313"/>
            <p14:sldId id="354"/>
            <p14:sldId id="379"/>
            <p14:sldId id="370"/>
            <p14:sldId id="371"/>
            <p14:sldId id="344"/>
            <p14:sldId id="345"/>
            <p14:sldId id="347"/>
            <p14:sldId id="373"/>
            <p14:sldId id="359"/>
            <p14:sldId id="348"/>
            <p14:sldId id="349"/>
            <p14:sldId id="325"/>
            <p14:sldId id="326"/>
            <p14:sldId id="327"/>
            <p14:sldId id="328"/>
            <p14:sldId id="334"/>
            <p14:sldId id="335"/>
            <p14:sldId id="361"/>
            <p14:sldId id="336"/>
            <p14:sldId id="337"/>
            <p14:sldId id="339"/>
            <p14:sldId id="357"/>
            <p14:sldId id="362"/>
            <p14:sldId id="375"/>
            <p14:sldId id="364"/>
            <p14:sldId id="363"/>
          </p14:sldIdLst>
        </p14:section>
      </p14:sectionLst>
    </p:ext>
    <p:ext uri="{EFAFB233-063F-42B5-8137-9DF3F51BA10A}">
      <p15:sldGuideLst xmlns:p15="http://schemas.microsoft.com/office/powerpoint/2012/main" xmlns="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8036" autoAdjust="0"/>
    <p:restoredTop sz="94660"/>
  </p:normalViewPr>
  <p:slideViewPr>
    <p:cSldViewPr snapToGrid="0" showGuides="1">
      <p:cViewPr varScale="1">
        <p:scale>
          <a:sx n="72" d="100"/>
          <a:sy n="72" d="100"/>
        </p:scale>
        <p:origin x="-126" y="-12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slide" Target="slides/slide20.xml"/><Relationship Id="rId39" Type="http://schemas.openxmlformats.org/officeDocument/2006/relationships/slide" Target="slides/slide33.xml"/><Relationship Id="rId21" Type="http://schemas.openxmlformats.org/officeDocument/2006/relationships/slide" Target="slides/slide15.xml"/><Relationship Id="rId34" Type="http://schemas.openxmlformats.org/officeDocument/2006/relationships/slide" Target="slides/slide28.xml"/><Relationship Id="rId42" Type="http://schemas.openxmlformats.org/officeDocument/2006/relationships/slide" Target="slides/slide36.xml"/><Relationship Id="rId47" Type="http://schemas.openxmlformats.org/officeDocument/2006/relationships/slide" Target="slides/slide41.xml"/><Relationship Id="rId50" Type="http://schemas.openxmlformats.org/officeDocument/2006/relationships/slide" Target="slides/slide44.xml"/><Relationship Id="rId55" Type="http://schemas.openxmlformats.org/officeDocument/2006/relationships/slide" Target="slides/slide49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slide" Target="slides/slide19.xml"/><Relationship Id="rId33" Type="http://schemas.openxmlformats.org/officeDocument/2006/relationships/slide" Target="slides/slide27.xml"/><Relationship Id="rId38" Type="http://schemas.openxmlformats.org/officeDocument/2006/relationships/slide" Target="slides/slide32.xml"/><Relationship Id="rId46" Type="http://schemas.openxmlformats.org/officeDocument/2006/relationships/slide" Target="slides/slide40.xml"/><Relationship Id="rId59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29" Type="http://schemas.openxmlformats.org/officeDocument/2006/relationships/slide" Target="slides/slide23.xml"/><Relationship Id="rId41" Type="http://schemas.openxmlformats.org/officeDocument/2006/relationships/slide" Target="slides/slide35.xml"/><Relationship Id="rId54" Type="http://schemas.openxmlformats.org/officeDocument/2006/relationships/slide" Target="slides/slide48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5.xml"/><Relationship Id="rId24" Type="http://schemas.openxmlformats.org/officeDocument/2006/relationships/slide" Target="slides/slide18.xml"/><Relationship Id="rId32" Type="http://schemas.openxmlformats.org/officeDocument/2006/relationships/slide" Target="slides/slide26.xml"/><Relationship Id="rId37" Type="http://schemas.openxmlformats.org/officeDocument/2006/relationships/slide" Target="slides/slide31.xml"/><Relationship Id="rId40" Type="http://schemas.openxmlformats.org/officeDocument/2006/relationships/slide" Target="slides/slide34.xml"/><Relationship Id="rId45" Type="http://schemas.openxmlformats.org/officeDocument/2006/relationships/slide" Target="slides/slide39.xml"/><Relationship Id="rId53" Type="http://schemas.openxmlformats.org/officeDocument/2006/relationships/slide" Target="slides/slide47.xml"/><Relationship Id="rId58" Type="http://schemas.openxmlformats.org/officeDocument/2006/relationships/viewProps" Target="view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slide" Target="slides/slide22.xml"/><Relationship Id="rId36" Type="http://schemas.openxmlformats.org/officeDocument/2006/relationships/slide" Target="slides/slide30.xml"/><Relationship Id="rId49" Type="http://schemas.openxmlformats.org/officeDocument/2006/relationships/slide" Target="slides/slide43.xml"/><Relationship Id="rId57" Type="http://schemas.openxmlformats.org/officeDocument/2006/relationships/presProps" Target="presProps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31" Type="http://schemas.openxmlformats.org/officeDocument/2006/relationships/slide" Target="slides/slide25.xml"/><Relationship Id="rId44" Type="http://schemas.openxmlformats.org/officeDocument/2006/relationships/slide" Target="slides/slide38.xml"/><Relationship Id="rId52" Type="http://schemas.openxmlformats.org/officeDocument/2006/relationships/slide" Target="slides/slide46.xml"/><Relationship Id="rId60" Type="http://schemas.openxmlformats.org/officeDocument/2006/relationships/tableStyles" Target="tableStyle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slide" Target="slides/slide21.xml"/><Relationship Id="rId30" Type="http://schemas.openxmlformats.org/officeDocument/2006/relationships/slide" Target="slides/slide24.xml"/><Relationship Id="rId35" Type="http://schemas.openxmlformats.org/officeDocument/2006/relationships/slide" Target="slides/slide29.xml"/><Relationship Id="rId43" Type="http://schemas.openxmlformats.org/officeDocument/2006/relationships/slide" Target="slides/slide37.xml"/><Relationship Id="rId48" Type="http://schemas.openxmlformats.org/officeDocument/2006/relationships/slide" Target="slides/slide42.xml"/><Relationship Id="rId56" Type="http://schemas.openxmlformats.org/officeDocument/2006/relationships/handoutMaster" Target="handoutMasters/handoutMaster1.xml"/><Relationship Id="rId8" Type="http://schemas.openxmlformats.org/officeDocument/2006/relationships/slide" Target="slides/slide2.xml"/><Relationship Id="rId51" Type="http://schemas.openxmlformats.org/officeDocument/2006/relationships/slide" Target="slides/slide45.xml"/><Relationship Id="rId3" Type="http://schemas.openxmlformats.org/officeDocument/2006/relationships/slideMaster" Target="slideMasters/slideMaster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>
            <a:extLst>
              <a:ext uri="{FF2B5EF4-FFF2-40B4-BE49-F238E27FC236}">
                <a16:creationId xmlns:a16="http://schemas.microsoft.com/office/drawing/2014/main" xmlns="" id="{D7D52AF5-747F-4706-8FFD-D50B63EEC66B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9565" cy="494902"/>
          </a:xfrm>
          <a:prstGeom prst="rect">
            <a:avLst/>
          </a:prstGeom>
        </p:spPr>
        <p:txBody>
          <a:bodyPr vert="horz" lIns="91056" tIns="45528" rIns="91056" bIns="45528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>
            <a:extLst>
              <a:ext uri="{FF2B5EF4-FFF2-40B4-BE49-F238E27FC236}">
                <a16:creationId xmlns:a16="http://schemas.microsoft.com/office/drawing/2014/main" xmlns="" id="{A43DD938-FDB9-4E54-97EF-DF2F99982536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14626" y="0"/>
            <a:ext cx="2919565" cy="494902"/>
          </a:xfrm>
          <a:prstGeom prst="rect">
            <a:avLst/>
          </a:prstGeom>
        </p:spPr>
        <p:txBody>
          <a:bodyPr vert="horz" lIns="91056" tIns="45528" rIns="91056" bIns="45528" rtlCol="0"/>
          <a:lstStyle>
            <a:lvl1pPr algn="r">
              <a:defRPr sz="1200"/>
            </a:lvl1pPr>
          </a:lstStyle>
          <a:p>
            <a:fld id="{1FAC2A4A-3517-48E7-9981-7A61C2108C0C}" type="datetimeFigureOut">
              <a:rPr lang="cs-CZ" smtClean="0"/>
              <a:pPr/>
              <a:t>23. 3. 2020</a:t>
            </a:fld>
            <a:endParaRPr lang="cs-CZ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xmlns="" id="{287F0563-779F-4149-ABEB-A8BC2674882B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9371411"/>
            <a:ext cx="2919565" cy="494902"/>
          </a:xfrm>
          <a:prstGeom prst="rect">
            <a:avLst/>
          </a:prstGeom>
        </p:spPr>
        <p:txBody>
          <a:bodyPr vert="horz" lIns="91056" tIns="45528" rIns="91056" bIns="45528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xmlns="" id="{4782C1A8-729C-4852-85A4-6A3583AFF90A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14626" y="9371411"/>
            <a:ext cx="2919565" cy="494902"/>
          </a:xfrm>
          <a:prstGeom prst="rect">
            <a:avLst/>
          </a:prstGeom>
        </p:spPr>
        <p:txBody>
          <a:bodyPr vert="horz" lIns="91056" tIns="45528" rIns="91056" bIns="45528" rtlCol="0" anchor="b"/>
          <a:lstStyle>
            <a:lvl1pPr algn="r">
              <a:defRPr sz="1200"/>
            </a:lvl1pPr>
          </a:lstStyle>
          <a:p>
            <a:fld id="{844BCD1A-6FC8-429D-AB5F-7E4FDE9601AE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345867570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256E10F6-4AD4-4C4D-98C2-004AB43D830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xmlns="" id="{BB7938BB-C77E-4D34-A7C1-8DE0EEE27F1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xmlns="" id="{B5A4CE87-DF67-4BE7-8BCA-2D3646DD81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904F2F-A492-49A5-A3B5-8C4FB75DEE40}" type="datetimeFigureOut">
              <a:rPr lang="cs-CZ" smtClean="0"/>
              <a:pPr/>
              <a:t>23. 3. 2020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xmlns="" id="{6C80A915-B453-4DA2-BF7A-2D8710F83C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xmlns="" id="{E8FEAE48-A98E-486D-8D15-B2ACE4D23D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9971FC-DD08-4823-BC7D-02FFD5FF1340}" type="slidenum">
              <a:rPr lang="cs-CZ" smtClean="0"/>
              <a:pPr/>
              <a:t>‹#›</a:t>
            </a:fld>
            <a:endParaRPr lang="cs-CZ"/>
          </a:p>
        </p:txBody>
      </p:sp>
      <p:pic>
        <p:nvPicPr>
          <p:cNvPr id="7" name="Obrázek 6" descr="IROP_CZ_RO_B_C RGB (1)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3823855" y="0"/>
            <a:ext cx="4793671" cy="7903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466906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E8F05DEA-20CB-4A73-905F-175BBDD279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xmlns="" id="{C3D01AFE-21D7-43EA-9E94-CE27C1E35B4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xmlns="" id="{6437A5D7-9B37-4F4B-9959-CECC855972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904F2F-A492-49A5-A3B5-8C4FB75DEE40}" type="datetimeFigureOut">
              <a:rPr lang="cs-CZ" smtClean="0"/>
              <a:pPr/>
              <a:t>23. 3. 2020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xmlns="" id="{5BE62970-9B88-44C8-A5B1-8F5C633BC5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xmlns="" id="{B9DE1E96-BF03-449C-8E17-F10FFE1590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9971FC-DD08-4823-BC7D-02FFD5FF1340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31011368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>
            <a:extLst>
              <a:ext uri="{FF2B5EF4-FFF2-40B4-BE49-F238E27FC236}">
                <a16:creationId xmlns:a16="http://schemas.microsoft.com/office/drawing/2014/main" xmlns="" id="{263A1330-0EF4-48D9-9C62-7468B925E18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xmlns="" id="{D9D46084-4CCD-41DC-A5BB-01F9DA70DA6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xmlns="" id="{4F852AC7-8735-4CBB-B1A9-823648E089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904F2F-A492-49A5-A3B5-8C4FB75DEE40}" type="datetimeFigureOut">
              <a:rPr lang="cs-CZ" smtClean="0"/>
              <a:pPr/>
              <a:t>23. 3. 2020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xmlns="" id="{B917D545-BCA3-4BB1-B6E3-1527AC97BB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xmlns="" id="{EC199F44-6BD5-4585-B1FF-B74EB10EEA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9971FC-DD08-4823-BC7D-02FFD5FF1340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421361539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914400" y="2130425"/>
            <a:ext cx="10363200" cy="1470025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Klepnutím lze upravit styl předlohy podnadpisů.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582822-263C-420B-8CB9-D3DF6E5918D3}" type="datetimeFigureOut">
              <a:rPr lang="cs-CZ" smtClean="0"/>
              <a:t>23. 3. 2020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834236-67FC-4412-88F2-F90DBFF3AF91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582822-263C-420B-8CB9-D3DF6E5918D3}" type="datetimeFigureOut">
              <a:rPr lang="cs-CZ" smtClean="0"/>
              <a:t>23. 3. 2020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834236-67FC-4412-88F2-F90DBFF3AF91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963613" y="4406900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963613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582822-263C-420B-8CB9-D3DF6E5918D3}" type="datetimeFigureOut">
              <a:rPr lang="cs-CZ" smtClean="0"/>
              <a:t>23. 3. 2020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834236-67FC-4412-88F2-F90DBFF3AF91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609600" y="1600200"/>
            <a:ext cx="54102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172200" y="1600200"/>
            <a:ext cx="54102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582822-263C-420B-8CB9-D3DF6E5918D3}" type="datetimeFigureOut">
              <a:rPr lang="cs-CZ" smtClean="0"/>
              <a:t>23. 3. 2020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834236-67FC-4412-88F2-F90DBFF3AF91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3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3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6192838" y="1535113"/>
            <a:ext cx="5389562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6192838" y="2174875"/>
            <a:ext cx="5389562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582822-263C-420B-8CB9-D3DF6E5918D3}" type="datetimeFigureOut">
              <a:rPr lang="cs-CZ" smtClean="0"/>
              <a:t>23. 3. 2020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834236-67FC-4412-88F2-F90DBFF3AF91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582822-263C-420B-8CB9-D3DF6E5918D3}" type="datetimeFigureOut">
              <a:rPr lang="cs-CZ" smtClean="0"/>
              <a:t>23. 3. 2020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834236-67FC-4412-88F2-F90DBFF3AF91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582822-263C-420B-8CB9-D3DF6E5918D3}" type="datetimeFigureOut">
              <a:rPr lang="cs-CZ" smtClean="0"/>
              <a:t>23. 3. 2020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834236-67FC-4412-88F2-F90DBFF3AF91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40116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767263" y="273050"/>
            <a:ext cx="681513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609600" y="1435100"/>
            <a:ext cx="40116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582822-263C-420B-8CB9-D3DF6E5918D3}" type="datetimeFigureOut">
              <a:rPr lang="cs-CZ" smtClean="0"/>
              <a:t>23. 3. 2020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834236-67FC-4412-88F2-F90DBFF3AF91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FE2B7E2E-1043-4399-91CB-264B751A72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xmlns="" id="{199EE504-0855-4B3F-A4BB-69D5BFD7467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xmlns="" id="{1C2CD5B0-55C3-4FD9-AC07-019DE56FF0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904F2F-A492-49A5-A3B5-8C4FB75DEE40}" type="datetimeFigureOut">
              <a:rPr lang="cs-CZ" smtClean="0"/>
              <a:pPr/>
              <a:t>23. 3. 2020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xmlns="" id="{B4DEA6FF-858A-4CED-B9FC-3BE01E4F7A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xmlns="" id="{58F651D8-E523-445D-B70F-2565C2756D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9971FC-DD08-4823-BC7D-02FFD5FF1340}" type="slidenum">
              <a:rPr lang="cs-CZ" smtClean="0"/>
              <a:pPr/>
              <a:t>‹#›</a:t>
            </a:fld>
            <a:endParaRPr lang="cs-CZ"/>
          </a:p>
        </p:txBody>
      </p:sp>
      <p:pic>
        <p:nvPicPr>
          <p:cNvPr id="7" name="Obrázek 6" descr="IROP_CZ_RO_B_C RGB (1)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3823855" y="0"/>
            <a:ext cx="4793671" cy="7903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03594272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389188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2389188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2389188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582822-263C-420B-8CB9-D3DF6E5918D3}" type="datetimeFigureOut">
              <a:rPr lang="cs-CZ" smtClean="0"/>
              <a:t>23. 3. 2020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834236-67FC-4412-88F2-F90DBFF3AF91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582822-263C-420B-8CB9-D3DF6E5918D3}" type="datetimeFigureOut">
              <a:rPr lang="cs-CZ" smtClean="0"/>
              <a:t>23. 3. 2020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834236-67FC-4412-88F2-F90DBFF3AF91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8839200" y="274638"/>
            <a:ext cx="2743200" cy="5851525"/>
          </a:xfrm>
        </p:spPr>
        <p:txBody>
          <a:bodyPr vert="eaVert"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609600" y="274638"/>
            <a:ext cx="8077200" cy="5851525"/>
          </a:xfrm>
        </p:spPr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582822-263C-420B-8CB9-D3DF6E5918D3}" type="datetimeFigureOut">
              <a:rPr lang="cs-CZ" smtClean="0"/>
              <a:t>23. 3. 2020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834236-67FC-4412-88F2-F90DBFF3AF91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914400" y="2130425"/>
            <a:ext cx="10363200" cy="1470025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Klepnutím lze upravit styl předlohy podnadpisů.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5575F0-4437-4742-964E-D7F83DE1CB07}" type="datetimeFigureOut">
              <a:rPr lang="cs-CZ" smtClean="0"/>
              <a:t>23. 3. 2020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01CD39-1FCE-489D-851C-5C8757D296DD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5575F0-4437-4742-964E-D7F83DE1CB07}" type="datetimeFigureOut">
              <a:rPr lang="cs-CZ" smtClean="0"/>
              <a:t>23. 3. 2020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01CD39-1FCE-489D-851C-5C8757D296DD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963613" y="4406900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963613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5575F0-4437-4742-964E-D7F83DE1CB07}" type="datetimeFigureOut">
              <a:rPr lang="cs-CZ" smtClean="0"/>
              <a:t>23. 3. 2020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01CD39-1FCE-489D-851C-5C8757D296DD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609600" y="1600200"/>
            <a:ext cx="54102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172200" y="1600200"/>
            <a:ext cx="54102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5575F0-4437-4742-964E-D7F83DE1CB07}" type="datetimeFigureOut">
              <a:rPr lang="cs-CZ" smtClean="0"/>
              <a:t>23. 3. 2020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01CD39-1FCE-489D-851C-5C8757D296DD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3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3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6192838" y="1535113"/>
            <a:ext cx="5389562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6192838" y="2174875"/>
            <a:ext cx="5389562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5575F0-4437-4742-964E-D7F83DE1CB07}" type="datetimeFigureOut">
              <a:rPr lang="cs-CZ" smtClean="0"/>
              <a:t>23. 3. 2020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01CD39-1FCE-489D-851C-5C8757D296DD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5575F0-4437-4742-964E-D7F83DE1CB07}" type="datetimeFigureOut">
              <a:rPr lang="cs-CZ" smtClean="0"/>
              <a:t>23. 3. 2020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01CD39-1FCE-489D-851C-5C8757D296DD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5575F0-4437-4742-964E-D7F83DE1CB07}" type="datetimeFigureOut">
              <a:rPr lang="cs-CZ" smtClean="0"/>
              <a:t>23. 3. 2020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01CD39-1FCE-489D-851C-5C8757D296DD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FDA54EAE-AC08-468C-8130-CCC154A992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>
            <a:extLst>
              <a:ext uri="{FF2B5EF4-FFF2-40B4-BE49-F238E27FC236}">
                <a16:creationId xmlns:a16="http://schemas.microsoft.com/office/drawing/2014/main" xmlns="" id="{91828BFA-D30F-4779-8389-409FE421D7B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xmlns="" id="{7E2AD497-62D0-4AFF-8589-2C9BF55B82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904F2F-A492-49A5-A3B5-8C4FB75DEE40}" type="datetimeFigureOut">
              <a:rPr lang="cs-CZ" smtClean="0"/>
              <a:pPr/>
              <a:t>23. 3. 2020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xmlns="" id="{F28E610F-D558-4466-8CE8-EE7BCF860E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xmlns="" id="{DD3AEFC8-522E-4F9B-B7E2-7144F09C23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9971FC-DD08-4823-BC7D-02FFD5FF1340}" type="slidenum">
              <a:rPr lang="cs-CZ" smtClean="0"/>
              <a:pPr/>
              <a:t>‹#›</a:t>
            </a:fld>
            <a:endParaRPr lang="cs-CZ"/>
          </a:p>
        </p:txBody>
      </p:sp>
      <p:pic>
        <p:nvPicPr>
          <p:cNvPr id="7" name="Obrázek 6" descr="IROP_CZ_RO_B_C RGB (1)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3823855" y="0"/>
            <a:ext cx="4793671" cy="7903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256076003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40116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767263" y="273050"/>
            <a:ext cx="681513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609600" y="1435100"/>
            <a:ext cx="40116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5575F0-4437-4742-964E-D7F83DE1CB07}" type="datetimeFigureOut">
              <a:rPr lang="cs-CZ" smtClean="0"/>
              <a:t>23. 3. 2020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01CD39-1FCE-489D-851C-5C8757D296DD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389188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2389188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2389188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5575F0-4437-4742-964E-D7F83DE1CB07}" type="datetimeFigureOut">
              <a:rPr lang="cs-CZ" smtClean="0"/>
              <a:t>23. 3. 2020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01CD39-1FCE-489D-851C-5C8757D296DD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5575F0-4437-4742-964E-D7F83DE1CB07}" type="datetimeFigureOut">
              <a:rPr lang="cs-CZ" smtClean="0"/>
              <a:t>23. 3. 2020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01CD39-1FCE-489D-851C-5C8757D296DD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8839200" y="274638"/>
            <a:ext cx="2743200" cy="5851525"/>
          </a:xfrm>
        </p:spPr>
        <p:txBody>
          <a:bodyPr vert="eaVert"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609600" y="274638"/>
            <a:ext cx="8077200" cy="5851525"/>
          </a:xfrm>
        </p:spPr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5575F0-4437-4742-964E-D7F83DE1CB07}" type="datetimeFigureOut">
              <a:rPr lang="cs-CZ" smtClean="0"/>
              <a:t>23. 3. 2020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01CD39-1FCE-489D-851C-5C8757D296DD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lastní rozlože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5575F0-4437-4742-964E-D7F83DE1CB07}" type="datetimeFigureOut">
              <a:rPr lang="cs-CZ" smtClean="0"/>
              <a:t>23. 3. 2020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01CD39-1FCE-489D-851C-5C8757D296DD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914400" y="2130425"/>
            <a:ext cx="10363200" cy="1470025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Klepnutím lze upravit styl předlohy podnadpisů.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C6E57E-6885-44E5-986C-C115B0482C7C}" type="datetimeFigureOut">
              <a:rPr lang="cs-CZ" smtClean="0"/>
              <a:t>23. 3. 2020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11A4DF-D027-4753-AC27-A972C6DC1262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C6E57E-6885-44E5-986C-C115B0482C7C}" type="datetimeFigureOut">
              <a:rPr lang="cs-CZ" smtClean="0"/>
              <a:t>23. 3. 2020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11A4DF-D027-4753-AC27-A972C6DC1262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963613" y="4406900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963613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C6E57E-6885-44E5-986C-C115B0482C7C}" type="datetimeFigureOut">
              <a:rPr lang="cs-CZ" smtClean="0"/>
              <a:t>23. 3. 2020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11A4DF-D027-4753-AC27-A972C6DC1262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609600" y="1600200"/>
            <a:ext cx="54102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172200" y="1600200"/>
            <a:ext cx="54102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C6E57E-6885-44E5-986C-C115B0482C7C}" type="datetimeFigureOut">
              <a:rPr lang="cs-CZ" smtClean="0"/>
              <a:t>23. 3. 2020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11A4DF-D027-4753-AC27-A972C6DC1262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3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3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6192838" y="1535113"/>
            <a:ext cx="5389562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6192838" y="2174875"/>
            <a:ext cx="5389562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C6E57E-6885-44E5-986C-C115B0482C7C}" type="datetimeFigureOut">
              <a:rPr lang="cs-CZ" smtClean="0"/>
              <a:t>23. 3. 2020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11A4DF-D027-4753-AC27-A972C6DC1262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591AE784-EAFC-4C09-8917-D391F4C552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xmlns="" id="{0EEA23DF-2553-423B-A1A3-6462AC6E308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>
            <a:extLst>
              <a:ext uri="{FF2B5EF4-FFF2-40B4-BE49-F238E27FC236}">
                <a16:creationId xmlns:a16="http://schemas.microsoft.com/office/drawing/2014/main" xmlns="" id="{14CC840D-EE65-44A6-8450-A3A664A2C35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xmlns="" id="{EC6FF790-7070-495B-AA0C-A0D0C9DA94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904F2F-A492-49A5-A3B5-8C4FB75DEE40}" type="datetimeFigureOut">
              <a:rPr lang="cs-CZ" smtClean="0"/>
              <a:pPr/>
              <a:t>23. 3. 2020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xmlns="" id="{D00F37C4-6CB7-4707-AA34-9B6D19A87E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xmlns="" id="{865CBC80-DF8B-479A-B909-D843BF14C1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9971FC-DD08-4823-BC7D-02FFD5FF1340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773378091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C6E57E-6885-44E5-986C-C115B0482C7C}" type="datetimeFigureOut">
              <a:rPr lang="cs-CZ" smtClean="0"/>
              <a:t>23. 3. 2020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11A4DF-D027-4753-AC27-A972C6DC1262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C6E57E-6885-44E5-986C-C115B0482C7C}" type="datetimeFigureOut">
              <a:rPr lang="cs-CZ" smtClean="0"/>
              <a:t>23. 3. 2020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11A4DF-D027-4753-AC27-A972C6DC1262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40116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767263" y="273050"/>
            <a:ext cx="681513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609600" y="1435100"/>
            <a:ext cx="40116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C6E57E-6885-44E5-986C-C115B0482C7C}" type="datetimeFigureOut">
              <a:rPr lang="cs-CZ" smtClean="0"/>
              <a:t>23. 3. 2020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11A4DF-D027-4753-AC27-A972C6DC1262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389188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2389188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2389188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C6E57E-6885-44E5-986C-C115B0482C7C}" type="datetimeFigureOut">
              <a:rPr lang="cs-CZ" smtClean="0"/>
              <a:t>23. 3. 2020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11A4DF-D027-4753-AC27-A972C6DC1262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C6E57E-6885-44E5-986C-C115B0482C7C}" type="datetimeFigureOut">
              <a:rPr lang="cs-CZ" smtClean="0"/>
              <a:t>23. 3. 2020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11A4DF-D027-4753-AC27-A972C6DC1262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8839200" y="274638"/>
            <a:ext cx="2743200" cy="5851525"/>
          </a:xfrm>
        </p:spPr>
        <p:txBody>
          <a:bodyPr vert="eaVert"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609600" y="274638"/>
            <a:ext cx="8077200" cy="5851525"/>
          </a:xfrm>
        </p:spPr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C6E57E-6885-44E5-986C-C115B0482C7C}" type="datetimeFigureOut">
              <a:rPr lang="cs-CZ" smtClean="0"/>
              <a:t>23. 3. 2020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11A4DF-D027-4753-AC27-A972C6DC1262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914400" y="2130425"/>
            <a:ext cx="10363200" cy="1470025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Klepnutím lze upravit styl předlohy podnadpisů.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04E647-C24D-4496-8D18-9781987C2413}" type="datetimeFigureOut">
              <a:rPr lang="cs-CZ" smtClean="0"/>
              <a:t>23. 3. 2020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B31AF6-BE4C-4393-8B3C-59A45495F994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04E647-C24D-4496-8D18-9781987C2413}" type="datetimeFigureOut">
              <a:rPr lang="cs-CZ" smtClean="0"/>
              <a:t>23. 3. 2020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B31AF6-BE4C-4393-8B3C-59A45495F994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963613" y="4406900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963613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04E647-C24D-4496-8D18-9781987C2413}" type="datetimeFigureOut">
              <a:rPr lang="cs-CZ" smtClean="0"/>
              <a:t>23. 3. 2020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B31AF6-BE4C-4393-8B3C-59A45495F994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609600" y="1600200"/>
            <a:ext cx="54102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172200" y="1600200"/>
            <a:ext cx="54102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04E647-C24D-4496-8D18-9781987C2413}" type="datetimeFigureOut">
              <a:rPr lang="cs-CZ" smtClean="0"/>
              <a:t>23. 3. 2020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B31AF6-BE4C-4393-8B3C-59A45495F994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0CE8A670-00B3-46B5-BBBF-DCA327314E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>
            <a:extLst>
              <a:ext uri="{FF2B5EF4-FFF2-40B4-BE49-F238E27FC236}">
                <a16:creationId xmlns:a16="http://schemas.microsoft.com/office/drawing/2014/main" xmlns="" id="{6B424EBF-13CA-438C-AC2B-C357F39D2AC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Zástupný symbol pro obsah 3">
            <a:extLst>
              <a:ext uri="{FF2B5EF4-FFF2-40B4-BE49-F238E27FC236}">
                <a16:creationId xmlns:a16="http://schemas.microsoft.com/office/drawing/2014/main" xmlns="" id="{547DE518-F9A3-40CA-889C-E8BCE04CD53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text 4">
            <a:extLst>
              <a:ext uri="{FF2B5EF4-FFF2-40B4-BE49-F238E27FC236}">
                <a16:creationId xmlns:a16="http://schemas.microsoft.com/office/drawing/2014/main" xmlns="" id="{544B1AFA-4B27-47A9-A7E9-62C77A1A26C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6" name="Zástupný symbol pro obsah 5">
            <a:extLst>
              <a:ext uri="{FF2B5EF4-FFF2-40B4-BE49-F238E27FC236}">
                <a16:creationId xmlns:a16="http://schemas.microsoft.com/office/drawing/2014/main" xmlns="" id="{73BABA32-707F-4E66-9F03-DEC7A461C65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>
            <a:extLst>
              <a:ext uri="{FF2B5EF4-FFF2-40B4-BE49-F238E27FC236}">
                <a16:creationId xmlns:a16="http://schemas.microsoft.com/office/drawing/2014/main" xmlns="" id="{400111D4-A2A9-45A5-A7DB-BCCB2D07FD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904F2F-A492-49A5-A3B5-8C4FB75DEE40}" type="datetimeFigureOut">
              <a:rPr lang="cs-CZ" smtClean="0"/>
              <a:pPr/>
              <a:t>23. 3. 2020</a:t>
            </a:fld>
            <a:endParaRPr lang="cs-CZ"/>
          </a:p>
        </p:txBody>
      </p:sp>
      <p:sp>
        <p:nvSpPr>
          <p:cNvPr id="8" name="Zástupný symbol pro zápatí 7">
            <a:extLst>
              <a:ext uri="{FF2B5EF4-FFF2-40B4-BE49-F238E27FC236}">
                <a16:creationId xmlns:a16="http://schemas.microsoft.com/office/drawing/2014/main" xmlns="" id="{AD7949A5-9B73-41B7-88DD-2323117763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>
            <a:extLst>
              <a:ext uri="{FF2B5EF4-FFF2-40B4-BE49-F238E27FC236}">
                <a16:creationId xmlns:a16="http://schemas.microsoft.com/office/drawing/2014/main" xmlns="" id="{87A12960-D529-4D9C-B495-21973BBD9A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9971FC-DD08-4823-BC7D-02FFD5FF1340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1624802954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3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3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6192838" y="1535113"/>
            <a:ext cx="5389562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6192838" y="2174875"/>
            <a:ext cx="5389562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04E647-C24D-4496-8D18-9781987C2413}" type="datetimeFigureOut">
              <a:rPr lang="cs-CZ" smtClean="0"/>
              <a:t>23. 3. 2020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B31AF6-BE4C-4393-8B3C-59A45495F994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04E647-C24D-4496-8D18-9781987C2413}" type="datetimeFigureOut">
              <a:rPr lang="cs-CZ" smtClean="0"/>
              <a:t>23. 3. 2020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B31AF6-BE4C-4393-8B3C-59A45495F994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04E647-C24D-4496-8D18-9781987C2413}" type="datetimeFigureOut">
              <a:rPr lang="cs-CZ" smtClean="0"/>
              <a:t>23. 3. 2020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B31AF6-BE4C-4393-8B3C-59A45495F994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40116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767263" y="273050"/>
            <a:ext cx="681513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609600" y="1435100"/>
            <a:ext cx="40116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04E647-C24D-4496-8D18-9781987C2413}" type="datetimeFigureOut">
              <a:rPr lang="cs-CZ" smtClean="0"/>
              <a:t>23. 3. 2020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B31AF6-BE4C-4393-8B3C-59A45495F994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389188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2389188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2389188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04E647-C24D-4496-8D18-9781987C2413}" type="datetimeFigureOut">
              <a:rPr lang="cs-CZ" smtClean="0"/>
              <a:t>23. 3. 2020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B31AF6-BE4C-4393-8B3C-59A45495F994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04E647-C24D-4496-8D18-9781987C2413}" type="datetimeFigureOut">
              <a:rPr lang="cs-CZ" smtClean="0"/>
              <a:t>23. 3. 2020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B31AF6-BE4C-4393-8B3C-59A45495F994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8839200" y="274638"/>
            <a:ext cx="2743200" cy="5851525"/>
          </a:xfrm>
        </p:spPr>
        <p:txBody>
          <a:bodyPr vert="eaVert"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609600" y="274638"/>
            <a:ext cx="8077200" cy="5851525"/>
          </a:xfrm>
        </p:spPr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04E647-C24D-4496-8D18-9781987C2413}" type="datetimeFigureOut">
              <a:rPr lang="cs-CZ" smtClean="0"/>
              <a:t>23. 3. 2020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B31AF6-BE4C-4393-8B3C-59A45495F994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914400" y="2130425"/>
            <a:ext cx="10363200" cy="1470025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Klepnutím lze upravit styl předlohy podnadpisů.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C795A1-662B-4670-A967-54CABCDED851}" type="datetimeFigureOut">
              <a:rPr lang="cs-CZ" smtClean="0"/>
              <a:t>23. 3. 2020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19D981-F1AC-4483-B98E-F05872DFA163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C795A1-662B-4670-A967-54CABCDED851}" type="datetimeFigureOut">
              <a:rPr lang="cs-CZ" smtClean="0"/>
              <a:t>23. 3. 2020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19D981-F1AC-4483-B98E-F05872DFA163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963613" y="4406900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963613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C795A1-662B-4670-A967-54CABCDED851}" type="datetimeFigureOut">
              <a:rPr lang="cs-CZ" smtClean="0"/>
              <a:t>23. 3. 2020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19D981-F1AC-4483-B98E-F05872DFA163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898CBB60-86B9-4F67-A51A-B3CA9C578F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>
            <a:extLst>
              <a:ext uri="{FF2B5EF4-FFF2-40B4-BE49-F238E27FC236}">
                <a16:creationId xmlns:a16="http://schemas.microsoft.com/office/drawing/2014/main" xmlns="" id="{E34489F9-6E11-422F-8E8D-47513E5E97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904F2F-A492-49A5-A3B5-8C4FB75DEE40}" type="datetimeFigureOut">
              <a:rPr lang="cs-CZ" smtClean="0"/>
              <a:pPr/>
              <a:t>23. 3. 2020</a:t>
            </a:fld>
            <a:endParaRPr lang="cs-CZ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xmlns="" id="{914F9E48-114E-4AE7-9ACB-A6C7FA103D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xmlns="" id="{46BEA274-6566-4D78-AC87-50AA37ED61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9971FC-DD08-4823-BC7D-02FFD5FF1340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1257827544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609600" y="1600200"/>
            <a:ext cx="54102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172200" y="1600200"/>
            <a:ext cx="54102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C795A1-662B-4670-A967-54CABCDED851}" type="datetimeFigureOut">
              <a:rPr lang="cs-CZ" smtClean="0"/>
              <a:t>23. 3. 2020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19D981-F1AC-4483-B98E-F05872DFA163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3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3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6192838" y="1535113"/>
            <a:ext cx="5389562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6192838" y="2174875"/>
            <a:ext cx="5389562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C795A1-662B-4670-A967-54CABCDED851}" type="datetimeFigureOut">
              <a:rPr lang="cs-CZ" smtClean="0"/>
              <a:t>23. 3. 2020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19D981-F1AC-4483-B98E-F05872DFA163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C795A1-662B-4670-A967-54CABCDED851}" type="datetimeFigureOut">
              <a:rPr lang="cs-CZ" smtClean="0"/>
              <a:t>23. 3. 2020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19D981-F1AC-4483-B98E-F05872DFA163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C795A1-662B-4670-A967-54CABCDED851}" type="datetimeFigureOut">
              <a:rPr lang="cs-CZ" smtClean="0"/>
              <a:t>23. 3. 2020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19D981-F1AC-4483-B98E-F05872DFA163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40116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767263" y="273050"/>
            <a:ext cx="681513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609600" y="1435100"/>
            <a:ext cx="40116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C795A1-662B-4670-A967-54CABCDED851}" type="datetimeFigureOut">
              <a:rPr lang="cs-CZ" smtClean="0"/>
              <a:t>23. 3. 2020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19D981-F1AC-4483-B98E-F05872DFA163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389188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2389188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2389188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C795A1-662B-4670-A967-54CABCDED851}" type="datetimeFigureOut">
              <a:rPr lang="cs-CZ" smtClean="0"/>
              <a:t>23. 3. 2020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19D981-F1AC-4483-B98E-F05872DFA163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C795A1-662B-4670-A967-54CABCDED851}" type="datetimeFigureOut">
              <a:rPr lang="cs-CZ" smtClean="0"/>
              <a:t>23. 3. 2020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19D981-F1AC-4483-B98E-F05872DFA163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8839200" y="274638"/>
            <a:ext cx="2743200" cy="5851525"/>
          </a:xfrm>
        </p:spPr>
        <p:txBody>
          <a:bodyPr vert="eaVert"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609600" y="274638"/>
            <a:ext cx="8077200" cy="5851525"/>
          </a:xfrm>
        </p:spPr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C795A1-662B-4670-A967-54CABCDED851}" type="datetimeFigureOut">
              <a:rPr lang="cs-CZ" smtClean="0"/>
              <a:t>23. 3. 2020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19D981-F1AC-4483-B98E-F05872DFA163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>
            <a:extLst>
              <a:ext uri="{FF2B5EF4-FFF2-40B4-BE49-F238E27FC236}">
                <a16:creationId xmlns:a16="http://schemas.microsoft.com/office/drawing/2014/main" xmlns="" id="{5DD03299-FACC-4E32-9C0A-2CC8EAB2BC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904F2F-A492-49A5-A3B5-8C4FB75DEE40}" type="datetimeFigureOut">
              <a:rPr lang="cs-CZ" smtClean="0"/>
              <a:pPr/>
              <a:t>23. 3. 2020</a:t>
            </a:fld>
            <a:endParaRPr lang="cs-CZ"/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xmlns="" id="{02F3E680-5A36-434F-BBC7-F5747655F9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xmlns="" id="{90DC26D7-6FDA-4BDA-8F6B-8B36F7B3FD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9971FC-DD08-4823-BC7D-02FFD5FF1340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21930803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2B2568CC-635D-4E8D-A119-089B21069F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xmlns="" id="{7A280DB2-4BD3-46B5-9587-CFAC9C6109D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text 3">
            <a:extLst>
              <a:ext uri="{FF2B5EF4-FFF2-40B4-BE49-F238E27FC236}">
                <a16:creationId xmlns:a16="http://schemas.microsoft.com/office/drawing/2014/main" xmlns="" id="{546F73BF-0740-40CF-86E6-00FF89FC8C7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xmlns="" id="{FA5AE3A0-6A5F-498B-AB3C-2FE0BD60D9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904F2F-A492-49A5-A3B5-8C4FB75DEE40}" type="datetimeFigureOut">
              <a:rPr lang="cs-CZ" smtClean="0"/>
              <a:pPr/>
              <a:t>23. 3. 2020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xmlns="" id="{0316B531-7194-4454-B80D-93E2A60E90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xmlns="" id="{BC50F52B-FCE7-4A56-9768-AC776D470D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9971FC-DD08-4823-BC7D-02FFD5FF1340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13014422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0D55E24E-0FE4-4F71-AE7A-1F4FF29D4C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obrázku 2">
            <a:extLst>
              <a:ext uri="{FF2B5EF4-FFF2-40B4-BE49-F238E27FC236}">
                <a16:creationId xmlns:a16="http://schemas.microsoft.com/office/drawing/2014/main" xmlns="" id="{A782CF3F-9B32-4244-8A73-0F732F97381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>
            <a:extLst>
              <a:ext uri="{FF2B5EF4-FFF2-40B4-BE49-F238E27FC236}">
                <a16:creationId xmlns:a16="http://schemas.microsoft.com/office/drawing/2014/main" xmlns="" id="{6A969B85-BABA-4777-8C54-D03E96F2C1A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xmlns="" id="{298CF909-7994-4FE3-90E8-F576F0590A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904F2F-A492-49A5-A3B5-8C4FB75DEE40}" type="datetimeFigureOut">
              <a:rPr lang="cs-CZ" smtClean="0"/>
              <a:pPr/>
              <a:t>23. 3. 2020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xmlns="" id="{1108792A-0689-4F5A-A438-F79C953C35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xmlns="" id="{90475032-941D-404A-9079-9DD0DEC29C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9971FC-DD08-4823-BC7D-02FFD5FF1340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15979258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e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slideLayout" Target="../slideLayouts/slideLayout34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2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37.xml"/><Relationship Id="rId7" Type="http://schemas.openxmlformats.org/officeDocument/2006/relationships/slideLayout" Target="../slideLayouts/slideLayout41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6.xml"/><Relationship Id="rId1" Type="http://schemas.openxmlformats.org/officeDocument/2006/relationships/slideLayout" Target="../slideLayouts/slideLayout35.xml"/><Relationship Id="rId6" Type="http://schemas.openxmlformats.org/officeDocument/2006/relationships/slideLayout" Target="../slideLayouts/slideLayout40.xml"/><Relationship Id="rId11" Type="http://schemas.openxmlformats.org/officeDocument/2006/relationships/slideLayout" Target="../slideLayouts/slideLayout45.xml"/><Relationship Id="rId5" Type="http://schemas.openxmlformats.org/officeDocument/2006/relationships/slideLayout" Target="../slideLayouts/slideLayout39.xml"/><Relationship Id="rId10" Type="http://schemas.openxmlformats.org/officeDocument/2006/relationships/slideLayout" Target="../slideLayouts/slideLayout44.xml"/><Relationship Id="rId4" Type="http://schemas.openxmlformats.org/officeDocument/2006/relationships/slideLayout" Target="../slideLayouts/slideLayout38.xml"/><Relationship Id="rId9" Type="http://schemas.openxmlformats.org/officeDocument/2006/relationships/slideLayout" Target="../slideLayouts/slideLayout43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3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48.xml"/><Relationship Id="rId7" Type="http://schemas.openxmlformats.org/officeDocument/2006/relationships/slideLayout" Target="../slideLayouts/slideLayout52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7.xml"/><Relationship Id="rId1" Type="http://schemas.openxmlformats.org/officeDocument/2006/relationships/slideLayout" Target="../slideLayouts/slideLayout46.xml"/><Relationship Id="rId6" Type="http://schemas.openxmlformats.org/officeDocument/2006/relationships/slideLayout" Target="../slideLayouts/slideLayout51.xml"/><Relationship Id="rId11" Type="http://schemas.openxmlformats.org/officeDocument/2006/relationships/slideLayout" Target="../slideLayouts/slideLayout56.xml"/><Relationship Id="rId5" Type="http://schemas.openxmlformats.org/officeDocument/2006/relationships/slideLayout" Target="../slideLayouts/slideLayout50.xml"/><Relationship Id="rId10" Type="http://schemas.openxmlformats.org/officeDocument/2006/relationships/slideLayout" Target="../slideLayouts/slideLayout55.xml"/><Relationship Id="rId4" Type="http://schemas.openxmlformats.org/officeDocument/2006/relationships/slideLayout" Target="../slideLayouts/slideLayout49.xml"/><Relationship Id="rId9" Type="http://schemas.openxmlformats.org/officeDocument/2006/relationships/slideLayout" Target="../slideLayouts/slideLayout54.xml"/><Relationship Id="rId14" Type="http://schemas.openxmlformats.org/officeDocument/2006/relationships/image" Target="../media/image2.jpeg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4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59.xml"/><Relationship Id="rId7" Type="http://schemas.openxmlformats.org/officeDocument/2006/relationships/slideLayout" Target="../slideLayouts/slideLayout63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8.xml"/><Relationship Id="rId1" Type="http://schemas.openxmlformats.org/officeDocument/2006/relationships/slideLayout" Target="../slideLayouts/slideLayout57.xml"/><Relationship Id="rId6" Type="http://schemas.openxmlformats.org/officeDocument/2006/relationships/slideLayout" Target="../slideLayouts/slideLayout62.xml"/><Relationship Id="rId11" Type="http://schemas.openxmlformats.org/officeDocument/2006/relationships/slideLayout" Target="../slideLayouts/slideLayout67.xml"/><Relationship Id="rId5" Type="http://schemas.openxmlformats.org/officeDocument/2006/relationships/slideLayout" Target="../slideLayouts/slideLayout61.xml"/><Relationship Id="rId10" Type="http://schemas.openxmlformats.org/officeDocument/2006/relationships/slideLayout" Target="../slideLayouts/slideLayout66.xml"/><Relationship Id="rId4" Type="http://schemas.openxmlformats.org/officeDocument/2006/relationships/slideLayout" Target="../slideLayouts/slideLayout60.xml"/><Relationship Id="rId9" Type="http://schemas.openxmlformats.org/officeDocument/2006/relationships/slideLayout" Target="../slideLayouts/slideLayout65.xml"/><Relationship Id="rId14" Type="http://schemas.openxmlformats.org/officeDocument/2006/relationships/image" Target="../media/image3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alphaModFix amt="28000"/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>
            <a:extLst>
              <a:ext uri="{FF2B5EF4-FFF2-40B4-BE49-F238E27FC236}">
                <a16:creationId xmlns:a16="http://schemas.microsoft.com/office/drawing/2014/main" xmlns="" id="{3A8D1AF4-2F62-46AB-8757-AD9BFFE905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>
            <a:extLst>
              <a:ext uri="{FF2B5EF4-FFF2-40B4-BE49-F238E27FC236}">
                <a16:creationId xmlns:a16="http://schemas.microsoft.com/office/drawing/2014/main" xmlns="" id="{19749708-1DCD-470C-A52C-E9A0DCDFF24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xmlns="" id="{F86C07B2-7C0E-47E1-9CAE-CF6C191FF55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C904F2F-A492-49A5-A3B5-8C4FB75DEE40}" type="datetimeFigureOut">
              <a:rPr lang="cs-CZ" smtClean="0"/>
              <a:pPr/>
              <a:t>23. 3. 2020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xmlns="" id="{6EEDF829-39B4-48B3-8E0C-EFA882D4CBB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xmlns="" id="{4EFC2F4F-7620-4190-8AE4-160796E9578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9971FC-DD08-4823-BC7D-02FFD5FF1340}" type="slidenum">
              <a:rPr lang="cs-CZ" smtClean="0"/>
              <a:pPr/>
              <a:t>‹#›</a:t>
            </a:fld>
            <a:endParaRPr lang="cs-CZ"/>
          </a:p>
        </p:txBody>
      </p:sp>
      <p:pic>
        <p:nvPicPr>
          <p:cNvPr id="7" name="Picture 2" descr="logo_MAS Čl"/>
          <p:cNvPicPr>
            <a:picLocks noChangeAspect="1" noChangeArrowheads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39471" y="154547"/>
            <a:ext cx="801129" cy="4829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24734714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609600" y="1600200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609600" y="6356350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582822-263C-420B-8CB9-D3DF6E5918D3}" type="datetimeFigureOut">
              <a:rPr lang="cs-CZ" smtClean="0"/>
              <a:t>23. 3. 2020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4165600" y="6356350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8737600" y="6356350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834236-67FC-4412-88F2-F90DBFF3AF91}" type="slidenum">
              <a:rPr lang="cs-CZ" smtClean="0"/>
              <a:t>‹#›</a:t>
            </a:fld>
            <a:endParaRPr lang="cs-CZ"/>
          </a:p>
        </p:txBody>
      </p:sp>
      <p:pic>
        <p:nvPicPr>
          <p:cNvPr id="7" name="Obrázek 6" descr="IROP_CZ_RO_B_C RGB (1).jpg"/>
          <p:cNvPicPr>
            <a:picLocks noChangeAspect="1"/>
          </p:cNvPicPr>
          <p:nvPr userDrawn="1"/>
        </p:nvPicPr>
        <p:blipFill>
          <a:blip r:embed="rId13" cstate="print"/>
          <a:stretch>
            <a:fillRect/>
          </a:stretch>
        </p:blipFill>
        <p:spPr>
          <a:xfrm>
            <a:off x="3823855" y="0"/>
            <a:ext cx="4793671" cy="790301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10" r:id="rId1"/>
    <p:sldLayoutId id="2147483711" r:id="rId2"/>
    <p:sldLayoutId id="2147483712" r:id="rId3"/>
    <p:sldLayoutId id="2147483713" r:id="rId4"/>
    <p:sldLayoutId id="2147483714" r:id="rId5"/>
    <p:sldLayoutId id="2147483715" r:id="rId6"/>
    <p:sldLayoutId id="2147483716" r:id="rId7"/>
    <p:sldLayoutId id="2147483717" r:id="rId8"/>
    <p:sldLayoutId id="2147483718" r:id="rId9"/>
    <p:sldLayoutId id="2147483719" r:id="rId10"/>
    <p:sldLayoutId id="2147483720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609600" y="1600200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609600" y="6356350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A5575F0-4437-4742-964E-D7F83DE1CB07}" type="datetimeFigureOut">
              <a:rPr lang="cs-CZ" smtClean="0"/>
              <a:t>23. 3. 2020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4165600" y="6356350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8737600" y="6356350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E01CD39-1FCE-489D-851C-5C8757D296DD}" type="slidenum">
              <a:rPr lang="cs-CZ" smtClean="0"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  <p:sldLayoutId id="2147483708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609600" y="1600200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609600" y="6356350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DC6E57E-6885-44E5-986C-C115B0482C7C}" type="datetimeFigureOut">
              <a:rPr lang="cs-CZ" smtClean="0"/>
              <a:t>23. 3. 2020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4165600" y="6356350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8737600" y="6356350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11A4DF-D027-4753-AC27-A972C6DC1262}" type="slidenum">
              <a:rPr lang="cs-CZ" smtClean="0"/>
              <a:t>‹#›</a:t>
            </a:fld>
            <a:endParaRPr lang="cs-CZ"/>
          </a:p>
        </p:txBody>
      </p:sp>
      <p:pic>
        <p:nvPicPr>
          <p:cNvPr id="7" name="Picture 2" descr="logo_MAS Čl"/>
          <p:cNvPicPr>
            <a:picLocks noChangeAspect="1" noChangeArrowheads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39471" y="154547"/>
            <a:ext cx="801129" cy="4829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dirty="0" smtClean="0"/>
              <a:t>Klepnutím lze upravit styl předlohy nadpisů.</a:t>
            </a:r>
            <a:endParaRPr lang="cs-CZ" dirty="0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609600" y="1600200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609600" y="6356350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704E647-C24D-4496-8D18-9781987C2413}" type="datetimeFigureOut">
              <a:rPr lang="cs-CZ" smtClean="0"/>
              <a:t>23. 3. 2020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4165600" y="6356350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8737600" y="6356350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4B31AF6-BE4C-4393-8B3C-59A45495F994}" type="slidenum">
              <a:rPr lang="cs-CZ" smtClean="0"/>
              <a:t>‹#›</a:t>
            </a:fld>
            <a:endParaRPr lang="cs-CZ"/>
          </a:p>
        </p:txBody>
      </p:sp>
      <p:pic>
        <p:nvPicPr>
          <p:cNvPr id="7" name="Obrázek 6" descr="IROP_CZ_RO_B_C RGB (1).jpg"/>
          <p:cNvPicPr>
            <a:picLocks noChangeAspect="1"/>
          </p:cNvPicPr>
          <p:nvPr userDrawn="1"/>
        </p:nvPicPr>
        <p:blipFill>
          <a:blip r:embed="rId13" cstate="print"/>
          <a:stretch>
            <a:fillRect/>
          </a:stretch>
        </p:blipFill>
        <p:spPr>
          <a:xfrm>
            <a:off x="3893128" y="0"/>
            <a:ext cx="4793671" cy="790301"/>
          </a:xfrm>
          <a:prstGeom prst="rect">
            <a:avLst/>
          </a:prstGeom>
        </p:spPr>
      </p:pic>
      <p:pic>
        <p:nvPicPr>
          <p:cNvPr id="8" name="Picture 2" descr="logo_MAS Čl"/>
          <p:cNvPicPr>
            <a:picLocks noChangeAspect="1" noChangeArrowheads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39471" y="154547"/>
            <a:ext cx="801129" cy="4829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609600" y="1600200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609600" y="6356350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6C795A1-662B-4670-A967-54CABCDED851}" type="datetimeFigureOut">
              <a:rPr lang="cs-CZ" smtClean="0"/>
              <a:t>23. 3. 2020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4165600" y="6356350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8737600" y="6356350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419D981-F1AC-4483-B98E-F05872DFA163}" type="slidenum">
              <a:rPr lang="cs-CZ" smtClean="0"/>
              <a:t>‹#›</a:t>
            </a:fld>
            <a:endParaRPr lang="cs-CZ"/>
          </a:p>
        </p:txBody>
      </p:sp>
      <p:pic>
        <p:nvPicPr>
          <p:cNvPr id="7" name="Picture 2" descr="logo_MAS Čl"/>
          <p:cNvPicPr>
            <a:picLocks noChangeAspect="1" noChangeArrowheads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139471" y="154547"/>
            <a:ext cx="801129" cy="4829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Obrázek 7" descr="IROP_CZ_RO_B_C RGB (1).jpg"/>
          <p:cNvPicPr>
            <a:picLocks noChangeAspect="1"/>
          </p:cNvPicPr>
          <p:nvPr userDrawn="1"/>
        </p:nvPicPr>
        <p:blipFill>
          <a:blip r:embed="rId14" cstate="print"/>
          <a:stretch>
            <a:fillRect/>
          </a:stretch>
        </p:blipFill>
        <p:spPr>
          <a:xfrm>
            <a:off x="3893128" y="0"/>
            <a:ext cx="4793671" cy="790301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hyperlink" Target="http://www.esfcr.cz/" TargetMode="Externa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hyperlink" Target="https://mseu.mssf.cz/" TargetMode="Externa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masceskyles.cz/strategie-2014-2020/opz/vyzvy-mas" TargetMode="External"/><Relationship Id="rId2" Type="http://schemas.openxmlformats.org/officeDocument/2006/relationships/hyperlink" Target="https://www.esfcr.cz/pravidla-pro-zadatele-a-prijemce-opz" TargetMode="Externa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.jpeg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trukturalni-fondy.cz/cs/Jak-na-projekt/Elektronicka-zadost/Edukacni-videa" TargetMode="External"/><Relationship Id="rId2" Type="http://schemas.openxmlformats.org/officeDocument/2006/relationships/hyperlink" Target="https://mseu.mssf.cz/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esfcr.cz/dokumenty-opz" TargetMode="Externa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hyperlink" Target="mailto:voldanova@masceskyles.cz" TargetMode="External"/><Relationship Id="rId2" Type="http://schemas.openxmlformats.org/officeDocument/2006/relationships/hyperlink" Target="mailto:pulchartova@masceskyles.cz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mailto:heidlerova@tiscali.cz" TargetMode="Externa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microsoft.com/office/2007/relationships/hdphoto" Target="../media/hdphoto2.wdp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616364" y="1819564"/>
            <a:ext cx="9051636" cy="2080642"/>
          </a:xfrm>
        </p:spPr>
        <p:txBody>
          <a:bodyPr>
            <a:normAutofit fontScale="90000"/>
          </a:bodyPr>
          <a:lstStyle/>
          <a:p>
            <a:r>
              <a:rPr lang="cs-CZ" sz="3600" b="1" dirty="0"/>
              <a:t>Seminář pro žadatele a příjemce v rámci realizace </a:t>
            </a:r>
            <a:br>
              <a:rPr lang="cs-CZ" sz="3600" b="1" dirty="0"/>
            </a:br>
            <a:r>
              <a:rPr lang="cs-CZ" sz="3600" b="1" dirty="0"/>
              <a:t>SCLLD</a:t>
            </a:r>
            <a:r>
              <a:rPr lang="cs-CZ" sz="5400" b="1" dirty="0"/>
              <a:t> </a:t>
            </a:r>
            <a:br>
              <a:rPr lang="cs-CZ" sz="5400" b="1" dirty="0"/>
            </a:br>
            <a:r>
              <a:rPr lang="cs-CZ" sz="1800" b="1" dirty="0">
                <a:solidFill>
                  <a:prstClr val="black"/>
                </a:solidFill>
              </a:rPr>
              <a:t>(Strategie komunitně vedeného místního rozvoje)</a:t>
            </a:r>
            <a:r>
              <a:rPr lang="cs-CZ" sz="5400" b="1" dirty="0"/>
              <a:t/>
            </a:r>
            <a:br>
              <a:rPr lang="cs-CZ" sz="5400" b="1" dirty="0"/>
            </a:br>
            <a:r>
              <a:rPr lang="cs-CZ" sz="1800" b="1" dirty="0"/>
              <a:t/>
            </a:r>
            <a:br>
              <a:rPr lang="cs-CZ" sz="1800" b="1" dirty="0"/>
            </a:br>
            <a:r>
              <a:rPr lang="cs-CZ" sz="3600" b="1" dirty="0"/>
              <a:t>MAS Český les, z. s.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524000" y="4192593"/>
            <a:ext cx="9144000" cy="688608"/>
          </a:xfrm>
        </p:spPr>
        <p:txBody>
          <a:bodyPr>
            <a:noAutofit/>
          </a:bodyPr>
          <a:lstStyle/>
          <a:p>
            <a:r>
              <a:rPr lang="cs-CZ" sz="3600" b="1" dirty="0"/>
              <a:t>OPERAČNÍ PROGRAM ZAMĚSTNANOST (OPZ) </a:t>
            </a:r>
          </a:p>
        </p:txBody>
      </p:sp>
      <p:sp>
        <p:nvSpPr>
          <p:cNvPr id="14" name="TextovéPole 13"/>
          <p:cNvSpPr txBox="1"/>
          <p:nvPr/>
        </p:nvSpPr>
        <p:spPr>
          <a:xfrm>
            <a:off x="3685309" y="4987464"/>
            <a:ext cx="46171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dirty="0"/>
              <a:t>2. dubna 2019 </a:t>
            </a:r>
          </a:p>
        </p:txBody>
      </p:sp>
    </p:spTree>
    <p:extLst>
      <p:ext uri="{BB962C8B-B14F-4D97-AF65-F5344CB8AC3E}">
        <p14:creationId xmlns:p14="http://schemas.microsoft.com/office/powerpoint/2010/main" xmlns="" val="96698999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654829" y="653012"/>
            <a:ext cx="4343862" cy="732443"/>
          </a:xfrm>
        </p:spPr>
        <p:txBody>
          <a:bodyPr>
            <a:normAutofit fontScale="90000"/>
          </a:bodyPr>
          <a:lstStyle/>
          <a:p>
            <a:pPr algn="ctr"/>
            <a:r>
              <a:rPr lang="cs-CZ" b="1" dirty="0"/>
              <a:t/>
            </a:r>
            <a:br>
              <a:rPr lang="cs-CZ" b="1" dirty="0"/>
            </a:br>
            <a:r>
              <a:rPr lang="cs-CZ" b="1" dirty="0" smtClean="0"/>
              <a:t/>
            </a:r>
            <a:br>
              <a:rPr lang="cs-CZ" b="1" dirty="0" smtClean="0"/>
            </a:br>
            <a:r>
              <a:rPr lang="cs-CZ" b="1" dirty="0" smtClean="0"/>
              <a:t>Oprávnění </a:t>
            </a:r>
            <a:r>
              <a:rPr lang="cs-CZ" b="1" dirty="0"/>
              <a:t>žadatelé</a:t>
            </a:r>
            <a:r>
              <a:rPr lang="cs-CZ" dirty="0"/>
              <a:t/>
            </a:r>
            <a:br>
              <a:rPr lang="cs-CZ" dirty="0"/>
            </a:br>
            <a:endParaRPr lang="cs-CZ" sz="6000" dirty="0"/>
          </a:p>
        </p:txBody>
      </p:sp>
      <p:sp>
        <p:nvSpPr>
          <p:cNvPr id="6" name="TextovéPole 5"/>
          <p:cNvSpPr txBox="1"/>
          <p:nvPr/>
        </p:nvSpPr>
        <p:spPr>
          <a:xfrm>
            <a:off x="1551709" y="1754909"/>
            <a:ext cx="9354374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800100" lvl="1" indent="-342900">
              <a:buAutoNum type="alphaLcParenR"/>
            </a:pPr>
            <a:r>
              <a:rPr lang="cs-CZ" sz="2400" u="sng" dirty="0"/>
              <a:t>Pro projekty zaměřené na činnosti, které v souladu se </a:t>
            </a:r>
          </a:p>
          <a:p>
            <a:pPr lvl="1"/>
            <a:r>
              <a:rPr lang="cs-CZ" sz="2400" dirty="0"/>
              <a:t>     </a:t>
            </a:r>
            <a:r>
              <a:rPr lang="cs-CZ" sz="2400" u="sng" dirty="0"/>
              <a:t>zák. č. 108/2006 Sb., o soc. službách:</a:t>
            </a:r>
          </a:p>
          <a:p>
            <a:pPr marL="800100" lvl="1" indent="-342900">
              <a:buAutoNum type="alphaLcParenR"/>
            </a:pPr>
            <a:endParaRPr lang="cs-CZ" sz="2400" u="sng" dirty="0"/>
          </a:p>
          <a:p>
            <a:pPr lvl="1"/>
            <a:r>
              <a:rPr lang="cs-CZ" sz="2400" b="1" i="1" u="sng" dirty="0"/>
              <a:t>Oprávněnými žadateli jsou pouze poskytovatelé soc. služeb registrovaní podle zák. 108/2006 Sb., o soc. službách.</a:t>
            </a:r>
          </a:p>
          <a:p>
            <a:pPr lvl="1"/>
            <a:endParaRPr lang="cs-CZ" sz="2400" dirty="0"/>
          </a:p>
          <a:p>
            <a:pPr marL="800100" lvl="1" indent="-342900">
              <a:buAutoNum type="alphaLcParenR" startAt="2"/>
            </a:pPr>
            <a:r>
              <a:rPr lang="cs-CZ" sz="2400" u="sng" dirty="0"/>
              <a:t>Pro projekty zahrnující činnosti, které jsou nad rámec základních činností soc. služeb uvedených v zák. č. 108/2006 Sb., o soc. službách:</a:t>
            </a:r>
          </a:p>
          <a:p>
            <a:pPr marL="800100" lvl="1" indent="-342900">
              <a:buAutoNum type="alphaLcParenR" startAt="2"/>
            </a:pPr>
            <a:endParaRPr lang="cs-CZ" sz="2400" u="sng" dirty="0"/>
          </a:p>
          <a:p>
            <a:pPr lvl="1"/>
            <a:r>
              <a:rPr lang="cs-CZ" sz="2400" b="1" dirty="0"/>
              <a:t>Oprávněnými žadateli jsou obce, organizace zřizované obcemi, nestátní neziskové organizace (např. OPS, spolek, církev, nadace) obchodní korporace a OSVČ. </a:t>
            </a:r>
            <a:r>
              <a:rPr lang="cs-CZ" sz="2400" dirty="0"/>
              <a:t>(viz text výzvy - Definice jednotlivých oprávněných žadatelů)</a:t>
            </a:r>
          </a:p>
        </p:txBody>
      </p:sp>
      <p:pic>
        <p:nvPicPr>
          <p:cNvPr id="5" name="Obrázek 4" descr="IROP_CZ_RO_B_C RGB (1)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823855" y="0"/>
            <a:ext cx="4793671" cy="7903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21010547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>
            <a:extLst>
              <a:ext uri="{FF2B5EF4-FFF2-40B4-BE49-F238E27FC236}">
                <a16:creationId xmlns:a16="http://schemas.microsoft.com/office/drawing/2014/main" xmlns="" id="{FD77B92C-69FF-42BB-A01F-E7E2B9DC65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cs-CZ" sz="4000" b="1" dirty="0" smtClean="0"/>
              <a:t/>
            </a:r>
            <a:br>
              <a:rPr lang="cs-CZ" sz="4000" b="1" dirty="0" smtClean="0"/>
            </a:br>
            <a:r>
              <a:rPr lang="cs-CZ" sz="4000" b="1" dirty="0" smtClean="0"/>
              <a:t>Oprávnění </a:t>
            </a:r>
            <a:r>
              <a:rPr lang="cs-CZ" sz="4000" b="1" dirty="0"/>
              <a:t>partneři</a:t>
            </a:r>
          </a:p>
        </p:txBody>
      </p:sp>
      <p:sp>
        <p:nvSpPr>
          <p:cNvPr id="4" name="Zástupný symbol pro obsah 3">
            <a:extLst>
              <a:ext uri="{FF2B5EF4-FFF2-40B4-BE49-F238E27FC236}">
                <a16:creationId xmlns:a16="http://schemas.microsoft.com/office/drawing/2014/main" xmlns="" id="{908F2982-77B9-4DE4-933F-1D36B32C78C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u="sng" dirty="0"/>
              <a:t>Pro projekty s činnostmi, které v souladu se zák. 108/2006 Sb.:</a:t>
            </a:r>
          </a:p>
          <a:p>
            <a:pPr marL="0" indent="0">
              <a:buNone/>
            </a:pPr>
            <a:r>
              <a:rPr lang="cs-CZ" dirty="0"/>
              <a:t>	Pouze partneři bez finančního příspěvku.</a:t>
            </a:r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endParaRPr lang="cs-CZ" dirty="0"/>
          </a:p>
          <a:p>
            <a:r>
              <a:rPr lang="cs-CZ" u="sng" dirty="0"/>
              <a:t>Pro projekty s činnostmi, které nad rámec zákl. činností soc. služeb uvedených v zák. 108/2006 Sb., o soc. službách:</a:t>
            </a:r>
          </a:p>
          <a:p>
            <a:pPr marL="0" indent="0">
              <a:buNone/>
            </a:pPr>
            <a:r>
              <a:rPr lang="cs-CZ" dirty="0"/>
              <a:t>	Partneři bez finančního příspěvku i s finančním příspěvkem.</a:t>
            </a:r>
          </a:p>
          <a:p>
            <a:pPr marL="0" indent="0">
              <a:buNone/>
            </a:pPr>
            <a:endParaRPr lang="cs-CZ" dirty="0"/>
          </a:p>
          <a:p>
            <a:pPr marL="571500" indent="-571500">
              <a:buFont typeface="+mj-lt"/>
              <a:buAutoNum type="romanUcPeriod"/>
            </a:pPr>
            <a:endParaRPr lang="cs-CZ" dirty="0"/>
          </a:p>
          <a:p>
            <a:pPr marL="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xmlns="" val="187210107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654829" y="653012"/>
            <a:ext cx="4343862" cy="732443"/>
          </a:xfrm>
        </p:spPr>
        <p:txBody>
          <a:bodyPr>
            <a:normAutofit fontScale="90000"/>
          </a:bodyPr>
          <a:lstStyle/>
          <a:p>
            <a:pPr algn="ctr"/>
            <a:r>
              <a:rPr lang="cs-CZ" b="1" dirty="0"/>
              <a:t/>
            </a:r>
            <a:br>
              <a:rPr lang="cs-CZ" b="1" dirty="0"/>
            </a:br>
            <a:r>
              <a:rPr lang="cs-CZ" b="1" dirty="0" smtClean="0"/>
              <a:t/>
            </a:r>
            <a:br>
              <a:rPr lang="cs-CZ" b="1" dirty="0" smtClean="0"/>
            </a:br>
            <a:r>
              <a:rPr lang="cs-CZ" b="1" dirty="0" smtClean="0"/>
              <a:t>Cílové </a:t>
            </a:r>
            <a:r>
              <a:rPr lang="cs-CZ" b="1" dirty="0"/>
              <a:t>skupiny</a:t>
            </a:r>
            <a:r>
              <a:rPr lang="cs-CZ" dirty="0"/>
              <a:t/>
            </a:r>
            <a:br>
              <a:rPr lang="cs-CZ" dirty="0"/>
            </a:br>
            <a:endParaRPr lang="cs-CZ" sz="6000" dirty="0"/>
          </a:p>
        </p:txBody>
      </p:sp>
      <p:sp>
        <p:nvSpPr>
          <p:cNvPr id="6" name="TextovéPole 5"/>
          <p:cNvSpPr txBox="1"/>
          <p:nvPr/>
        </p:nvSpPr>
        <p:spPr>
          <a:xfrm>
            <a:off x="1950461" y="1879286"/>
            <a:ext cx="8955621" cy="56938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cs-CZ" sz="2800" dirty="0"/>
              <a:t>Osoby sociálně vyloučené a osoby ohrožené sociálním vyloučením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cs-CZ" sz="2800" dirty="0"/>
              <a:t>Osoby se zdravotním postižením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cs-CZ" sz="2800" dirty="0"/>
              <a:t>Osoby s kombinovanými diagnózami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cs-CZ" sz="2800" dirty="0"/>
              <a:t>Osoby ohrožené specifickými zdravotními riziky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cs-CZ" sz="2800" dirty="0"/>
              <a:t>Osoby žijící v sociálně vyloučených lokalitách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cs-CZ" sz="2800" dirty="0"/>
              <a:t>Bezdomovci a osoby žijící v nevyhovujícím nebo nejistém ubytování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cs-CZ" sz="2800" dirty="0"/>
              <a:t>Osoby pečující o jiné závislé osoby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cs-CZ" sz="2800" dirty="0"/>
              <a:t>Osoby pečující o malé děti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cs-CZ" sz="2800" dirty="0"/>
              <a:t>Rodiče samoživitelé</a:t>
            </a:r>
          </a:p>
          <a:p>
            <a:endParaRPr lang="cs-CZ" sz="2800" dirty="0"/>
          </a:p>
          <a:p>
            <a:endParaRPr lang="cs-CZ" sz="2800" dirty="0"/>
          </a:p>
        </p:txBody>
      </p:sp>
      <p:pic>
        <p:nvPicPr>
          <p:cNvPr id="5" name="Obrázek 4" descr="IROP_CZ_RO_B_C RGB (1)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823855" y="0"/>
            <a:ext cx="4793671" cy="7903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00987674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654829" y="653012"/>
            <a:ext cx="4343862" cy="732443"/>
          </a:xfrm>
        </p:spPr>
        <p:txBody>
          <a:bodyPr>
            <a:normAutofit fontScale="90000"/>
          </a:bodyPr>
          <a:lstStyle/>
          <a:p>
            <a:pPr algn="ctr"/>
            <a:r>
              <a:rPr lang="cs-CZ" b="1" dirty="0"/>
              <a:t/>
            </a:r>
            <a:br>
              <a:rPr lang="cs-CZ" b="1" dirty="0"/>
            </a:br>
            <a:r>
              <a:rPr lang="cs-CZ" b="1" dirty="0" smtClean="0"/>
              <a:t/>
            </a:r>
            <a:br>
              <a:rPr lang="cs-CZ" b="1" dirty="0" smtClean="0"/>
            </a:br>
            <a:r>
              <a:rPr lang="cs-CZ" b="1" dirty="0" smtClean="0"/>
              <a:t>Cílové </a:t>
            </a:r>
            <a:r>
              <a:rPr lang="cs-CZ" b="1" dirty="0"/>
              <a:t>skupiny</a:t>
            </a:r>
            <a:r>
              <a:rPr lang="cs-CZ" dirty="0"/>
              <a:t/>
            </a:r>
            <a:br>
              <a:rPr lang="cs-CZ" dirty="0"/>
            </a:br>
            <a:endParaRPr lang="cs-CZ" sz="6000" dirty="0"/>
          </a:p>
        </p:txBody>
      </p:sp>
      <p:sp>
        <p:nvSpPr>
          <p:cNvPr id="6" name="TextovéPole 5"/>
          <p:cNvSpPr txBox="1"/>
          <p:nvPr/>
        </p:nvSpPr>
        <p:spPr>
          <a:xfrm>
            <a:off x="1950461" y="1879286"/>
            <a:ext cx="8955621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cs-CZ" sz="2800" dirty="0"/>
              <a:t>Oběti trestné činnosti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cs-CZ" sz="2800" dirty="0"/>
              <a:t>Osoby ohrožené domácím násilím a závislostmi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cs-CZ" sz="2800" dirty="0"/>
              <a:t>Osoby ohrožené předlužeností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cs-CZ" sz="2800" dirty="0"/>
              <a:t>Osoby ohrožené vícenásobnými riziky (</a:t>
            </a:r>
            <a:r>
              <a:rPr lang="cs-CZ" sz="2800" dirty="0" err="1"/>
              <a:t>nefunční</a:t>
            </a:r>
            <a:r>
              <a:rPr lang="cs-CZ" sz="2800" dirty="0"/>
              <a:t> rodiny, rodiny ohrožené chudobou,…)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cs-CZ" sz="2800" dirty="0"/>
              <a:t>Osoby v nebo po výkonu trestu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cs-CZ" sz="2800" dirty="0"/>
              <a:t>Osoby opouštějící institucionální zařízení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cs-CZ" sz="2800" dirty="0"/>
              <a:t>Sociální pracovníci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cs-CZ" sz="2800" dirty="0"/>
              <a:t>Pracovníci v sociálních službách</a:t>
            </a:r>
          </a:p>
          <a:p>
            <a:endParaRPr lang="cs-CZ" sz="2800" dirty="0"/>
          </a:p>
          <a:p>
            <a:endParaRPr lang="cs-CZ" sz="2800" dirty="0"/>
          </a:p>
        </p:txBody>
      </p:sp>
      <p:pic>
        <p:nvPicPr>
          <p:cNvPr id="5" name="Obrázek 4" descr="IROP_CZ_RO_B_C RGB (1)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823855" y="0"/>
            <a:ext cx="4793671" cy="7903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64493116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689786F2-F216-4919-A981-A4B2A54B9A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cs-CZ" sz="4000" b="1" dirty="0" smtClean="0"/>
              <a:t/>
            </a:r>
            <a:br>
              <a:rPr lang="cs-CZ" sz="4000" b="1" dirty="0" smtClean="0"/>
            </a:br>
            <a:r>
              <a:rPr lang="cs-CZ" sz="4000" b="1" dirty="0" smtClean="0"/>
              <a:t>Podporované </a:t>
            </a:r>
            <a:r>
              <a:rPr lang="cs-CZ" sz="4000" b="1" dirty="0"/>
              <a:t>aktivity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xmlns="" id="{FFF2FC4B-5D0A-49D4-83D8-A86B6D539D3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25000" lnSpcReduction="20000"/>
          </a:bodyPr>
          <a:lstStyle/>
          <a:p>
            <a:pPr marL="0" indent="0">
              <a:buNone/>
            </a:pPr>
            <a:r>
              <a:rPr lang="cs-CZ" sz="11200" b="1" dirty="0"/>
              <a:t>A) </a:t>
            </a:r>
            <a:r>
              <a:rPr lang="cs-CZ" sz="9600" b="1" dirty="0"/>
              <a:t>Vybrané sociální služby v souladu se zákonem č. 108/2006 Sb., o sociálních službách</a:t>
            </a:r>
            <a:r>
              <a:rPr lang="cs-CZ" sz="9600" dirty="0"/>
              <a:t>, u nichž cílem: sociální začlenění sociálně vyloučených osob a prevence sociálního vyloučení osob sociálním vyloučením ohrožených: </a:t>
            </a:r>
          </a:p>
          <a:p>
            <a:pPr marL="0" indent="0">
              <a:buNone/>
            </a:pPr>
            <a:endParaRPr lang="cs-CZ" sz="11200" dirty="0"/>
          </a:p>
          <a:p>
            <a:pPr marL="0" indent="0">
              <a:buNone/>
            </a:pPr>
            <a:r>
              <a:rPr lang="cs-CZ" sz="11200" dirty="0"/>
              <a:t>a) </a:t>
            </a:r>
            <a:r>
              <a:rPr lang="cs-CZ" sz="11200" b="1" dirty="0"/>
              <a:t>Odborné sociální poradenství </a:t>
            </a:r>
            <a:r>
              <a:rPr lang="cs-CZ" sz="11200" dirty="0"/>
              <a:t>- např. poradny pro osoby se ZP, </a:t>
            </a:r>
          </a:p>
          <a:p>
            <a:pPr marL="0" indent="0">
              <a:buNone/>
            </a:pPr>
            <a:r>
              <a:rPr lang="cs-CZ" sz="11200" dirty="0"/>
              <a:t>b) </a:t>
            </a:r>
            <a:r>
              <a:rPr lang="cs-CZ" sz="11200" b="1" dirty="0"/>
              <a:t>Terénní programy </a:t>
            </a:r>
            <a:r>
              <a:rPr lang="cs-CZ" sz="11200" dirty="0"/>
              <a:t>- např. pro uživatele návyk. látek</a:t>
            </a:r>
          </a:p>
          <a:p>
            <a:pPr marL="0" indent="0">
              <a:buNone/>
            </a:pPr>
            <a:r>
              <a:rPr lang="cs-CZ" sz="11200" dirty="0"/>
              <a:t>c) </a:t>
            </a:r>
            <a:r>
              <a:rPr lang="cs-CZ" sz="11200" b="1" dirty="0"/>
              <a:t>Sociálně aktivizační služby pro rodiny s dětmi</a:t>
            </a:r>
            <a:r>
              <a:rPr lang="cs-CZ" sz="11200" dirty="0"/>
              <a:t>-  </a:t>
            </a:r>
            <a:r>
              <a:rPr lang="cs-CZ" sz="11200" dirty="0" err="1"/>
              <a:t>dlouh</a:t>
            </a:r>
            <a:r>
              <a:rPr lang="cs-CZ" sz="11200" dirty="0"/>
              <a:t>. </a:t>
            </a:r>
            <a:r>
              <a:rPr lang="cs-CZ" sz="11200" dirty="0" err="1"/>
              <a:t>kriz</a:t>
            </a:r>
            <a:r>
              <a:rPr lang="cs-CZ" sz="11200" dirty="0"/>
              <a:t>. soc. situace</a:t>
            </a:r>
          </a:p>
          <a:p>
            <a:pPr marL="0" indent="0">
              <a:buNone/>
            </a:pPr>
            <a:r>
              <a:rPr lang="cs-CZ" sz="11200" dirty="0"/>
              <a:t>d) </a:t>
            </a:r>
            <a:r>
              <a:rPr lang="cs-CZ" sz="11200" b="1" dirty="0"/>
              <a:t>Raná péče</a:t>
            </a:r>
            <a:r>
              <a:rPr lang="cs-CZ" sz="11200" dirty="0"/>
              <a:t>-rodiče a dítě do 7 let se ZP nebo </a:t>
            </a:r>
            <a:r>
              <a:rPr lang="cs-CZ" sz="11200" dirty="0" err="1"/>
              <a:t>nepř</a:t>
            </a:r>
            <a:r>
              <a:rPr lang="cs-CZ" sz="11200" dirty="0"/>
              <a:t>. </a:t>
            </a:r>
            <a:r>
              <a:rPr lang="cs-CZ" sz="11200" dirty="0" err="1"/>
              <a:t>zdr</a:t>
            </a:r>
            <a:r>
              <a:rPr lang="cs-CZ" sz="11200" dirty="0"/>
              <a:t>. stav</a:t>
            </a:r>
          </a:p>
          <a:p>
            <a:pPr marL="0" indent="0">
              <a:buNone/>
            </a:pPr>
            <a:r>
              <a:rPr lang="cs-CZ" sz="11200" dirty="0"/>
              <a:t>e) </a:t>
            </a:r>
            <a:r>
              <a:rPr lang="cs-CZ" sz="11200" b="1" dirty="0"/>
              <a:t>Krizová pomoc</a:t>
            </a:r>
            <a:r>
              <a:rPr lang="cs-CZ" sz="11200" dirty="0"/>
              <a:t> - několik intervencí s osobou v krizi</a:t>
            </a:r>
          </a:p>
          <a:p>
            <a:pPr marL="0" indent="0">
              <a:buNone/>
            </a:pPr>
            <a:r>
              <a:rPr lang="cs-CZ" sz="11200" dirty="0"/>
              <a:t>f) </a:t>
            </a:r>
            <a:r>
              <a:rPr lang="cs-CZ" sz="11200" b="1" dirty="0"/>
              <a:t>Kontaktní centra </a:t>
            </a:r>
            <a:r>
              <a:rPr lang="cs-CZ" sz="11200" dirty="0"/>
              <a:t>- osoby </a:t>
            </a:r>
            <a:r>
              <a:rPr lang="cs-CZ" sz="11200" dirty="0" err="1"/>
              <a:t>ohrož</a:t>
            </a:r>
            <a:r>
              <a:rPr lang="cs-CZ" sz="11200" dirty="0"/>
              <a:t>. závislostí na </a:t>
            </a:r>
            <a:r>
              <a:rPr lang="cs-CZ" sz="11200" dirty="0" err="1"/>
              <a:t>náv</a:t>
            </a:r>
            <a:r>
              <a:rPr lang="cs-CZ" sz="11200" dirty="0"/>
              <a:t>. látkách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xmlns="" val="415880578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689786F2-F216-4919-A981-A4B2A54B9A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cs-CZ" sz="4000" b="1" dirty="0" smtClean="0"/>
              <a:t/>
            </a:r>
            <a:br>
              <a:rPr lang="cs-CZ" sz="4000" b="1" dirty="0" smtClean="0"/>
            </a:br>
            <a:r>
              <a:rPr lang="cs-CZ" sz="4000" b="1" dirty="0" smtClean="0"/>
              <a:t>Podporované </a:t>
            </a:r>
            <a:r>
              <a:rPr lang="cs-CZ" sz="4000" b="1" dirty="0"/>
              <a:t>aktivity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xmlns="" id="{FFF2FC4B-5D0A-49D4-83D8-A86B6D539D3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25000" lnSpcReduction="20000"/>
          </a:bodyPr>
          <a:lstStyle/>
          <a:p>
            <a:pPr marL="0" indent="0">
              <a:buNone/>
            </a:pPr>
            <a:r>
              <a:rPr lang="cs-CZ" sz="11200" dirty="0"/>
              <a:t>g) </a:t>
            </a:r>
            <a:r>
              <a:rPr lang="cs-CZ" sz="11200" b="1" dirty="0"/>
              <a:t>Nízkoprahová zařízení pro děti a mládež </a:t>
            </a:r>
            <a:r>
              <a:rPr lang="cs-CZ" sz="11200" dirty="0"/>
              <a:t>– 15-26 let – k lepší orientaci v soc. prostředí – trh práce</a:t>
            </a:r>
          </a:p>
          <a:p>
            <a:pPr marL="0" indent="0">
              <a:buNone/>
            </a:pPr>
            <a:r>
              <a:rPr lang="cs-CZ" sz="11200" dirty="0"/>
              <a:t>h) </a:t>
            </a:r>
            <a:r>
              <a:rPr lang="cs-CZ" sz="11200" b="1" dirty="0"/>
              <a:t>Sociální rehabilitace </a:t>
            </a:r>
            <a:r>
              <a:rPr lang="cs-CZ" sz="11200" dirty="0"/>
              <a:t>– samostatnost, soběstačnost osob</a:t>
            </a:r>
          </a:p>
          <a:p>
            <a:pPr marL="0" indent="0">
              <a:buNone/>
            </a:pPr>
            <a:r>
              <a:rPr lang="cs-CZ" sz="11200" dirty="0"/>
              <a:t>i)  </a:t>
            </a:r>
            <a:r>
              <a:rPr lang="cs-CZ" sz="11200" b="1" dirty="0"/>
              <a:t>Sociálně terapeutické dílny</a:t>
            </a:r>
            <a:r>
              <a:rPr lang="cs-CZ" sz="11200" dirty="0"/>
              <a:t> – osoby se ZP</a:t>
            </a:r>
          </a:p>
          <a:p>
            <a:pPr marL="0" indent="0">
              <a:buNone/>
            </a:pPr>
            <a:r>
              <a:rPr lang="cs-CZ" sz="11200" dirty="0"/>
              <a:t>j)  </a:t>
            </a:r>
            <a:r>
              <a:rPr lang="cs-CZ" sz="11200" b="1" dirty="0"/>
              <a:t>Služby následné péče </a:t>
            </a:r>
            <a:r>
              <a:rPr lang="cs-CZ" sz="11200" dirty="0"/>
              <a:t>– osoby s </a:t>
            </a:r>
            <a:r>
              <a:rPr lang="cs-CZ" sz="11200" dirty="0" err="1"/>
              <a:t>dušev</a:t>
            </a:r>
            <a:r>
              <a:rPr lang="cs-CZ" sz="11200" dirty="0"/>
              <a:t>. </a:t>
            </a:r>
            <a:r>
              <a:rPr lang="cs-CZ" sz="11200" dirty="0" err="1"/>
              <a:t>onem</a:t>
            </a:r>
            <a:r>
              <a:rPr lang="cs-CZ" sz="11200" dirty="0"/>
              <a:t>. nebo závislostí po </a:t>
            </a:r>
            <a:r>
              <a:rPr lang="cs-CZ" sz="11200" dirty="0" err="1"/>
              <a:t>lůžk</a:t>
            </a:r>
            <a:r>
              <a:rPr lang="cs-CZ" sz="11200" dirty="0"/>
              <a:t>. nebo </a:t>
            </a:r>
            <a:r>
              <a:rPr lang="cs-CZ" sz="11200" dirty="0" err="1"/>
              <a:t>ambul</a:t>
            </a:r>
            <a:r>
              <a:rPr lang="cs-CZ" sz="11200" dirty="0"/>
              <a:t>. péči</a:t>
            </a:r>
          </a:p>
          <a:p>
            <a:pPr marL="0" indent="0">
              <a:buNone/>
            </a:pPr>
            <a:r>
              <a:rPr lang="cs-CZ" sz="11200" dirty="0"/>
              <a:t>k) </a:t>
            </a:r>
            <a:r>
              <a:rPr lang="cs-CZ" sz="11200" b="1" dirty="0"/>
              <a:t>Osobní asistence </a:t>
            </a:r>
            <a:r>
              <a:rPr lang="cs-CZ" sz="11200" dirty="0"/>
              <a:t>– </a:t>
            </a:r>
            <a:r>
              <a:rPr lang="cs-CZ" sz="11200" dirty="0" err="1"/>
              <a:t>chron.onem</a:t>
            </a:r>
            <a:r>
              <a:rPr lang="cs-CZ" sz="11200" dirty="0"/>
              <a:t>. nebo ZP</a:t>
            </a:r>
          </a:p>
          <a:p>
            <a:pPr marL="0" indent="0">
              <a:buNone/>
            </a:pPr>
            <a:r>
              <a:rPr lang="cs-CZ" sz="11200" dirty="0"/>
              <a:t>l)  </a:t>
            </a:r>
            <a:r>
              <a:rPr lang="cs-CZ" sz="11200" b="1" dirty="0"/>
              <a:t>Odlehčovací služby</a:t>
            </a:r>
            <a:r>
              <a:rPr lang="cs-CZ" sz="11200" dirty="0"/>
              <a:t> – osoby peč. o osoby se </a:t>
            </a:r>
            <a:r>
              <a:rPr lang="cs-CZ" sz="11200" dirty="0" err="1"/>
              <a:t>sníž</a:t>
            </a:r>
            <a:r>
              <a:rPr lang="cs-CZ" sz="11200" dirty="0"/>
              <a:t>. </a:t>
            </a:r>
            <a:r>
              <a:rPr lang="cs-CZ" sz="11200" dirty="0" err="1"/>
              <a:t>soběst</a:t>
            </a:r>
            <a:r>
              <a:rPr lang="cs-CZ" sz="11200" dirty="0"/>
              <a:t>. (věk, ZP, ch. </a:t>
            </a:r>
            <a:r>
              <a:rPr lang="cs-CZ" sz="11200" dirty="0" err="1"/>
              <a:t>onem</a:t>
            </a:r>
            <a:r>
              <a:rPr lang="cs-CZ" sz="11200" dirty="0"/>
              <a:t>.)</a:t>
            </a:r>
          </a:p>
          <a:p>
            <a:pPr marL="0" indent="0">
              <a:buNone/>
            </a:pPr>
            <a:r>
              <a:rPr lang="cs-CZ" sz="9600" dirty="0"/>
              <a:t>Podporovány budou pouze sociální služby poskytované</a:t>
            </a:r>
            <a:r>
              <a:rPr lang="cs-CZ" sz="9600" u="sng" dirty="0"/>
              <a:t> terénní a ambulantní formou.</a:t>
            </a:r>
            <a:r>
              <a:rPr lang="cs-CZ" sz="9600" dirty="0"/>
              <a:t> Jako </a:t>
            </a:r>
            <a:r>
              <a:rPr lang="cs-CZ" sz="9600" u="sng" dirty="0"/>
              <a:t>pobytové</a:t>
            </a:r>
            <a:r>
              <a:rPr lang="cs-CZ" sz="9600" dirty="0"/>
              <a:t> budou podporovány jen </a:t>
            </a:r>
            <a:r>
              <a:rPr lang="cs-CZ" sz="9600" u="sng" dirty="0"/>
              <a:t>odlehčovací služby</a:t>
            </a:r>
            <a:r>
              <a:rPr lang="cs-CZ" sz="9600" dirty="0"/>
              <a:t> podle § 44 zákona č. 108/2006 Sb</a:t>
            </a:r>
            <a:r>
              <a:rPr lang="cs-CZ" sz="11200" dirty="0"/>
              <a:t>.</a:t>
            </a:r>
          </a:p>
          <a:p>
            <a:pPr marL="0" indent="0">
              <a:buNone/>
            </a:pPr>
            <a:endParaRPr lang="cs-CZ" sz="11200" dirty="0"/>
          </a:p>
          <a:p>
            <a:pPr marL="0" indent="0">
              <a:buNone/>
            </a:pPr>
            <a:r>
              <a:rPr lang="cs-CZ" sz="11200" dirty="0"/>
              <a:t> 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xmlns="" val="193442527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689786F2-F216-4919-A981-A4B2A54B9A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cs-CZ" sz="4000" b="1" dirty="0" smtClean="0"/>
              <a:t/>
            </a:r>
            <a:br>
              <a:rPr lang="cs-CZ" sz="4000" b="1" dirty="0" smtClean="0"/>
            </a:br>
            <a:r>
              <a:rPr lang="cs-CZ" sz="4000" b="1" dirty="0" smtClean="0"/>
              <a:t>Podporované </a:t>
            </a:r>
            <a:r>
              <a:rPr lang="cs-CZ" sz="4000" b="1" dirty="0"/>
              <a:t>aktivity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xmlns="" id="{FFF2FC4B-5D0A-49D4-83D8-A86B6D539D3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cs-CZ" sz="2000" dirty="0"/>
          </a:p>
          <a:p>
            <a:pPr marL="0" indent="0">
              <a:buNone/>
            </a:pPr>
            <a:r>
              <a:rPr lang="cs-CZ" dirty="0"/>
              <a:t>Součástí nákladů souvisejících s poskytováním SS mohou být i náklady na </a:t>
            </a:r>
            <a:r>
              <a:rPr lang="cs-CZ" b="1" dirty="0"/>
              <a:t>celoživotní vzdělávání</a:t>
            </a:r>
            <a:r>
              <a:rPr lang="cs-CZ" dirty="0"/>
              <a:t>, pokud je upraveno v rámci vydaného </a:t>
            </a:r>
            <a:r>
              <a:rPr lang="cs-CZ" u="sng" dirty="0"/>
              <a:t>Pověření o sociální službě</a:t>
            </a:r>
            <a:r>
              <a:rPr lang="cs-CZ" dirty="0"/>
              <a:t>.</a:t>
            </a:r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r>
              <a:rPr lang="cs-CZ" dirty="0"/>
              <a:t> - vzdělávání  soc. pracovníků max. 24 hod /rok</a:t>
            </a:r>
          </a:p>
          <a:p>
            <a:pPr marL="0" indent="0">
              <a:buNone/>
            </a:pPr>
            <a:r>
              <a:rPr lang="cs-CZ" dirty="0"/>
              <a:t>- vzdělávání </a:t>
            </a:r>
            <a:r>
              <a:rPr lang="cs-CZ" dirty="0" err="1"/>
              <a:t>prac</a:t>
            </a:r>
            <a:r>
              <a:rPr lang="cs-CZ" dirty="0"/>
              <a:t>. v SS max. 24 hod/rok</a:t>
            </a:r>
          </a:p>
          <a:p>
            <a:pPr marL="0" indent="0">
              <a:buNone/>
            </a:pPr>
            <a:r>
              <a:rPr lang="cs-CZ" dirty="0"/>
              <a:t>- vzdělávání vedoucích </a:t>
            </a:r>
            <a:r>
              <a:rPr lang="cs-CZ" dirty="0" err="1"/>
              <a:t>prac</a:t>
            </a:r>
            <a:r>
              <a:rPr lang="cs-CZ" dirty="0"/>
              <a:t>. max. 24hod/rok</a:t>
            </a:r>
          </a:p>
        </p:txBody>
      </p:sp>
    </p:spTree>
    <p:extLst>
      <p:ext uri="{BB962C8B-B14F-4D97-AF65-F5344CB8AC3E}">
        <p14:creationId xmlns:p14="http://schemas.microsoft.com/office/powerpoint/2010/main" xmlns="" val="123060757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8DDB593C-2DC9-41C4-9168-FF74538173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cs-CZ" sz="4000" b="1" dirty="0"/>
              <a:t/>
            </a:r>
            <a:br>
              <a:rPr lang="cs-CZ" sz="4000" b="1" dirty="0"/>
            </a:br>
            <a:r>
              <a:rPr lang="cs-CZ" sz="4000" b="1" dirty="0"/>
              <a:t>Sociální služby dle zák. 108/2006 Sb.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xmlns="" id="{6CE2FD7D-18FF-49CB-A042-379E89B975A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cs-CZ" dirty="0"/>
              <a:t>Dle EU tyto SS označovány jako </a:t>
            </a:r>
            <a:r>
              <a:rPr lang="cs-CZ" b="1" dirty="0"/>
              <a:t>„Služby obecného hospod. zájmu“</a:t>
            </a:r>
          </a:p>
          <a:p>
            <a:r>
              <a:rPr lang="cs-CZ" dirty="0"/>
              <a:t>Žadatel v rámci této výzvy u soc. služeb pouze :</a:t>
            </a:r>
          </a:p>
          <a:p>
            <a:pPr marL="0" indent="0">
              <a:buNone/>
            </a:pPr>
            <a:r>
              <a:rPr lang="cs-CZ" dirty="0"/>
              <a:t>1. poskytovatel soc. služby </a:t>
            </a:r>
            <a:r>
              <a:rPr lang="cs-CZ" u="sng" dirty="0"/>
              <a:t>registrovaný</a:t>
            </a:r>
            <a:r>
              <a:rPr lang="cs-CZ" dirty="0"/>
              <a:t> podle zák. o soc. službách</a:t>
            </a:r>
          </a:p>
          <a:p>
            <a:pPr marL="0" indent="0">
              <a:buNone/>
            </a:pPr>
            <a:r>
              <a:rPr lang="cs-CZ" dirty="0"/>
              <a:t>2. </a:t>
            </a:r>
            <a:r>
              <a:rPr lang="cs-CZ" u="sng" dirty="0"/>
              <a:t>pověřen</a:t>
            </a:r>
            <a:r>
              <a:rPr lang="cs-CZ" dirty="0"/>
              <a:t> objednatelem k poskytování soc. služby</a:t>
            </a:r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r>
              <a:rPr lang="cs-CZ" u="sng" dirty="0"/>
              <a:t>Pověření</a:t>
            </a:r>
            <a:r>
              <a:rPr lang="cs-CZ" dirty="0"/>
              <a:t> – vydává kraj (příp. obec) pro služby, které zařazeny do krajské sítě soc. služeb; žadatel je předkládá nejpozději před vydáním rozhodnutí o poskytnutí dotace</a:t>
            </a:r>
          </a:p>
        </p:txBody>
      </p:sp>
    </p:spTree>
    <p:extLst>
      <p:ext uri="{BB962C8B-B14F-4D97-AF65-F5344CB8AC3E}">
        <p14:creationId xmlns:p14="http://schemas.microsoft.com/office/powerpoint/2010/main" xmlns="" val="82125063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689786F2-F216-4919-A981-A4B2A54B9A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cs-CZ" sz="4000" b="1" dirty="0" smtClean="0"/>
              <a:t/>
            </a:r>
            <a:br>
              <a:rPr lang="cs-CZ" sz="4000" b="1" dirty="0" smtClean="0"/>
            </a:br>
            <a:r>
              <a:rPr lang="cs-CZ" sz="4000" b="1" dirty="0" smtClean="0"/>
              <a:t>Podporované </a:t>
            </a:r>
            <a:r>
              <a:rPr lang="cs-CZ" sz="4000" b="1" dirty="0"/>
              <a:t>aktivity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xmlns="" id="{FFF2FC4B-5D0A-49D4-83D8-A86B6D539D3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r>
              <a:rPr lang="cs-CZ" b="1" dirty="0"/>
              <a:t>B) Další programy a činnosti v rámci sociálního začleňování, které jsou nad rámec zákona č. 108/2006 Sb., o sociálních službách, zejména:</a:t>
            </a:r>
          </a:p>
          <a:p>
            <a:r>
              <a:rPr lang="cs-CZ" dirty="0"/>
              <a:t>Programy zaměřené na rizikové jedince, u nichž </a:t>
            </a:r>
            <a:r>
              <a:rPr lang="cs-CZ" u="sng" dirty="0"/>
              <a:t>zvýšená pravděpodobnost, že se stanou pachateli nebo obětmi</a:t>
            </a:r>
            <a:r>
              <a:rPr lang="cs-CZ" dirty="0"/>
              <a:t> trestné činnosti (vzdělávání, příměstské tábory,…)</a:t>
            </a:r>
          </a:p>
          <a:p>
            <a:r>
              <a:rPr lang="cs-CZ" dirty="0"/>
              <a:t>Aktivity zaměřené na </a:t>
            </a:r>
            <a:r>
              <a:rPr lang="cs-CZ" u="sng" dirty="0"/>
              <a:t>podporu mladých lidí ze sociálně </a:t>
            </a:r>
            <a:r>
              <a:rPr lang="cs-CZ" u="sng" dirty="0" err="1"/>
              <a:t>znevýh</a:t>
            </a:r>
            <a:r>
              <a:rPr lang="cs-CZ" u="sng" dirty="0"/>
              <a:t>. prostředí</a:t>
            </a:r>
            <a:r>
              <a:rPr lang="cs-CZ" dirty="0"/>
              <a:t> (programy finanční gramotnosti, zvyšování kvalifikace,..)</a:t>
            </a:r>
          </a:p>
          <a:p>
            <a:r>
              <a:rPr lang="cs-CZ" dirty="0"/>
              <a:t>Aktivity pro osoby </a:t>
            </a:r>
            <a:r>
              <a:rPr lang="cs-CZ" u="sng" dirty="0"/>
              <a:t>s chronickým duševním onemocněním </a:t>
            </a:r>
            <a:r>
              <a:rPr lang="cs-CZ" dirty="0"/>
              <a:t>a jejich rodinné příslušníky např. vedení k samostatnému využívání veřej. služeb, programů</a:t>
            </a:r>
          </a:p>
          <a:p>
            <a:pPr marL="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xmlns="" val="81203943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689786F2-F216-4919-A981-A4B2A54B9A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cs-CZ" sz="4000" b="1" dirty="0" smtClean="0"/>
              <a:t/>
            </a:r>
            <a:br>
              <a:rPr lang="cs-CZ" sz="4000" b="1" dirty="0" smtClean="0"/>
            </a:br>
            <a:r>
              <a:rPr lang="cs-CZ" sz="4000" b="1" dirty="0" smtClean="0"/>
              <a:t>Podporované </a:t>
            </a:r>
            <a:r>
              <a:rPr lang="cs-CZ" sz="4000" b="1" dirty="0"/>
              <a:t>aktivity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xmlns="" id="{FFF2FC4B-5D0A-49D4-83D8-A86B6D539D3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cs-CZ" dirty="0"/>
              <a:t>Programy prevence pro </a:t>
            </a:r>
            <a:r>
              <a:rPr lang="cs-CZ" u="sng" dirty="0"/>
              <a:t>osoby ohrožené závislostmi </a:t>
            </a:r>
            <a:r>
              <a:rPr lang="cs-CZ" dirty="0"/>
              <a:t>- např. doléčovací programy pro osoby opouštějící terapeutickou komunitu</a:t>
            </a:r>
          </a:p>
          <a:p>
            <a:r>
              <a:rPr lang="cs-CZ" dirty="0"/>
              <a:t>Programy pro osoby </a:t>
            </a:r>
            <a:r>
              <a:rPr lang="cs-CZ" u="sng" dirty="0"/>
              <a:t>opouštějící zařízení pro výkon trestu</a:t>
            </a:r>
            <a:r>
              <a:rPr lang="cs-CZ" dirty="0"/>
              <a:t>, </a:t>
            </a:r>
            <a:r>
              <a:rPr lang="cs-CZ" u="sng" dirty="0"/>
              <a:t>ve výkonu trestu</a:t>
            </a:r>
          </a:p>
          <a:p>
            <a:r>
              <a:rPr lang="cs-CZ" u="sng" dirty="0"/>
              <a:t>Motivační programy </a:t>
            </a:r>
            <a:r>
              <a:rPr lang="cs-CZ" dirty="0"/>
              <a:t>(podpora právního povědomí, doprovody při jednání   s institucemi apod.)</a:t>
            </a:r>
          </a:p>
          <a:p>
            <a:r>
              <a:rPr lang="cs-CZ" dirty="0"/>
              <a:t>Aktivity v oblasti </a:t>
            </a:r>
            <a:r>
              <a:rPr lang="cs-CZ" u="sng" dirty="0"/>
              <a:t>soc. právní ochrany dětí </a:t>
            </a:r>
            <a:r>
              <a:rPr lang="cs-CZ" dirty="0"/>
              <a:t>– programy na podporu ohrožených rodin,…</a:t>
            </a:r>
          </a:p>
          <a:p>
            <a:r>
              <a:rPr lang="cs-CZ" dirty="0"/>
              <a:t>Aktivity zaměřené na podporu </a:t>
            </a:r>
            <a:r>
              <a:rPr lang="cs-CZ" u="sng" dirty="0"/>
              <a:t>pečujících osob a neformální péče </a:t>
            </a:r>
            <a:r>
              <a:rPr lang="cs-CZ" dirty="0"/>
              <a:t>– zvýšení informovanosti pečujících osob o svých možnostech</a:t>
            </a:r>
          </a:p>
          <a:p>
            <a:r>
              <a:rPr lang="cs-CZ" dirty="0"/>
              <a:t>Aktivity zaměřené na </a:t>
            </a:r>
            <a:r>
              <a:rPr lang="cs-CZ" u="sng" dirty="0"/>
              <a:t>předcházení </a:t>
            </a:r>
            <a:r>
              <a:rPr lang="cs-CZ" u="sng" dirty="0" err="1"/>
              <a:t>ekon</a:t>
            </a:r>
            <a:r>
              <a:rPr lang="cs-CZ" u="sng" dirty="0"/>
              <a:t>. nestability osob </a:t>
            </a:r>
            <a:r>
              <a:rPr lang="cs-CZ" dirty="0"/>
              <a:t>– posilování finanční gramotnosti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xmlns="" val="89517991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DA5BE3D3-1CEE-4A78-947D-00446D3828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88655" y="1034473"/>
            <a:ext cx="9765144" cy="1320800"/>
          </a:xfrm>
        </p:spPr>
        <p:txBody>
          <a:bodyPr>
            <a:normAutofit fontScale="90000"/>
          </a:bodyPr>
          <a:lstStyle/>
          <a:p>
            <a:pPr algn="ctr"/>
            <a:r>
              <a:rPr lang="cs-CZ" b="1" dirty="0"/>
              <a:t/>
            </a:r>
            <a:br>
              <a:rPr lang="cs-CZ" b="1" dirty="0"/>
            </a:br>
            <a:r>
              <a:rPr lang="cs-CZ" b="1" dirty="0"/>
              <a:t/>
            </a:r>
            <a:br>
              <a:rPr lang="cs-CZ" b="1" dirty="0"/>
            </a:br>
            <a:r>
              <a:rPr lang="cs-CZ" sz="3600" b="1" dirty="0"/>
              <a:t>10. Výzva MAS Český les, </a:t>
            </a:r>
            <a:r>
              <a:rPr lang="cs-CZ" sz="3600" b="1" dirty="0" err="1"/>
              <a:t>z.s</a:t>
            </a:r>
            <a:r>
              <a:rPr lang="cs-CZ" sz="3600" b="1" dirty="0"/>
              <a:t>. </a:t>
            </a:r>
            <a:r>
              <a:rPr lang="cs-CZ" b="1" dirty="0"/>
              <a:t/>
            </a:r>
            <a:br>
              <a:rPr lang="cs-CZ" b="1" dirty="0"/>
            </a:br>
            <a:r>
              <a:rPr lang="cs-CZ" sz="2700" b="1" dirty="0"/>
              <a:t>v rámci </a:t>
            </a:r>
            <a:r>
              <a:rPr lang="cs-CZ" b="1" dirty="0"/>
              <a:t/>
            </a:r>
            <a:br>
              <a:rPr lang="cs-CZ" b="1" dirty="0"/>
            </a:br>
            <a:r>
              <a:rPr lang="cs-CZ" b="1" dirty="0"/>
              <a:t>OPERAČNÍHO PROGRAMU ZAMĚSTNANOST:</a:t>
            </a:r>
            <a:br>
              <a:rPr lang="cs-CZ" b="1" dirty="0"/>
            </a:br>
            <a:r>
              <a:rPr lang="cs-CZ" b="1" dirty="0"/>
              <a:t/>
            </a:r>
            <a:br>
              <a:rPr lang="cs-CZ" b="1" dirty="0"/>
            </a:br>
            <a:endParaRPr lang="cs-CZ" b="1" dirty="0"/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xmlns="" id="{0F822EEB-6972-46A4-AB23-6E34691A198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37672" y="2706255"/>
            <a:ext cx="10116127" cy="347070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cs-CZ" sz="4400" b="1" dirty="0"/>
          </a:p>
          <a:p>
            <a:pPr marL="0" indent="0" algn="ctr">
              <a:buNone/>
            </a:pPr>
            <a:r>
              <a:rPr lang="cs-CZ" sz="4400" b="1" dirty="0"/>
              <a:t>Rozvoj a zkvalitnění infrastruktury </a:t>
            </a:r>
          </a:p>
          <a:p>
            <a:pPr marL="0" indent="0" algn="ctr">
              <a:buNone/>
            </a:pPr>
            <a:r>
              <a:rPr lang="cs-CZ" sz="4400" b="1" dirty="0"/>
              <a:t>pro poskytování sociálních služeb - (III.)</a:t>
            </a:r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xmlns="" id="{6408C328-B365-4DAF-B5DC-B76D1B13EB2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sharpenSoften amount="-300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071346" y="5563223"/>
            <a:ext cx="1347629" cy="812683"/>
          </a:xfrm>
          <a:prstGeom prst="rect">
            <a:avLst/>
          </a:prstGeom>
          <a:effectLst>
            <a:glow>
              <a:schemeClr val="accent1">
                <a:alpha val="40000"/>
              </a:schemeClr>
            </a:glow>
            <a:outerShdw blurRad="139700" dist="25400" dir="5400000" algn="ctr" rotWithShape="0">
              <a:schemeClr val="tx1"/>
            </a:outerShdw>
            <a:reflection endPos="0" dir="5400000" sy="-100000" algn="bl" rotWithShape="0"/>
            <a:softEdge rad="0"/>
          </a:effectLst>
        </p:spPr>
      </p:pic>
    </p:spTree>
    <p:extLst>
      <p:ext uri="{BB962C8B-B14F-4D97-AF65-F5344CB8AC3E}">
        <p14:creationId xmlns:p14="http://schemas.microsoft.com/office/powerpoint/2010/main" xmlns="" val="310010048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689786F2-F216-4919-A981-A4B2A54B9A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cs-CZ" sz="4000" b="1" dirty="0" smtClean="0"/>
              <a:t/>
            </a:r>
            <a:br>
              <a:rPr lang="cs-CZ" sz="4000" b="1" dirty="0" smtClean="0"/>
            </a:br>
            <a:r>
              <a:rPr lang="cs-CZ" sz="4000" b="1" dirty="0" smtClean="0"/>
              <a:t>Podporované </a:t>
            </a:r>
            <a:r>
              <a:rPr lang="cs-CZ" sz="4000" b="1" dirty="0"/>
              <a:t>aktivity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xmlns="" id="{FFF2FC4B-5D0A-49D4-83D8-A86B6D539D3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cs-CZ" dirty="0"/>
          </a:p>
          <a:p>
            <a:r>
              <a:rPr lang="cs-CZ" dirty="0"/>
              <a:t>Aktivity – </a:t>
            </a:r>
            <a:r>
              <a:rPr lang="cs-CZ" u="sng" dirty="0"/>
              <a:t>boj s diskriminací</a:t>
            </a:r>
            <a:r>
              <a:rPr lang="cs-CZ" dirty="0"/>
              <a:t>- ne kampaně bez vztahu k přímé podpoře cílové skupiny na území MAS</a:t>
            </a:r>
          </a:p>
          <a:p>
            <a:r>
              <a:rPr lang="cs-CZ" dirty="0"/>
              <a:t>Aktivity </a:t>
            </a:r>
            <a:r>
              <a:rPr lang="cs-CZ" u="sng" dirty="0"/>
              <a:t>samospráv </a:t>
            </a:r>
            <a:r>
              <a:rPr lang="cs-CZ" dirty="0"/>
              <a:t>– optimalizace sociální práce na svém území – koordinace nástrojů pomoci, rozvoj síťování služeb,.. – </a:t>
            </a:r>
            <a:r>
              <a:rPr lang="cs-CZ" b="1" dirty="0"/>
              <a:t>vždy s vazbou na cílovou skupinu</a:t>
            </a:r>
          </a:p>
          <a:p>
            <a:r>
              <a:rPr lang="cs-CZ" dirty="0"/>
              <a:t>Pouze doplňkově je možné </a:t>
            </a:r>
            <a:r>
              <a:rPr lang="cs-CZ" u="sng" dirty="0"/>
              <a:t>vzdělávání pracovníků</a:t>
            </a:r>
            <a:r>
              <a:rPr lang="cs-CZ" dirty="0"/>
              <a:t>, kteří vykonávají přímou práci s klienty z cílových skupin</a:t>
            </a:r>
          </a:p>
          <a:p>
            <a:pPr marL="0" indent="0">
              <a:buNone/>
            </a:pPr>
            <a:r>
              <a:rPr lang="cs-CZ" dirty="0"/>
              <a:t>	-min. 40 hod/období realizace projektu</a:t>
            </a:r>
          </a:p>
        </p:txBody>
      </p:sp>
    </p:spTree>
    <p:extLst>
      <p:ext uri="{BB962C8B-B14F-4D97-AF65-F5344CB8AC3E}">
        <p14:creationId xmlns:p14="http://schemas.microsoft.com/office/powerpoint/2010/main" xmlns="" val="359882811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655B5D6B-B38F-4276-9F47-9D0E919205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cs-CZ" sz="4000" b="1" dirty="0" smtClean="0"/>
              <a:t/>
            </a:r>
            <a:br>
              <a:rPr lang="cs-CZ" sz="4000" b="1" dirty="0" smtClean="0"/>
            </a:br>
            <a:r>
              <a:rPr lang="cs-CZ" sz="4000" b="1" dirty="0" smtClean="0"/>
              <a:t>Formy </a:t>
            </a:r>
            <a:r>
              <a:rPr lang="cs-CZ" sz="4000" b="1" dirty="0"/>
              <a:t>financování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xmlns="" id="{79E7E07A-05A8-4E5C-985D-2697B79E217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AutoNum type="alphaLcParenR"/>
            </a:pPr>
            <a:endParaRPr lang="cs-CZ" b="1" dirty="0"/>
          </a:p>
          <a:p>
            <a:pPr marL="0" indent="0">
              <a:buNone/>
            </a:pPr>
            <a:r>
              <a:rPr lang="cs-CZ" b="1" dirty="0"/>
              <a:t>a) Ex ante </a:t>
            </a:r>
            <a:r>
              <a:rPr lang="cs-CZ" dirty="0"/>
              <a:t>– příjemce obdrží platbu předem (po uzavření práv. aktu       o </a:t>
            </a:r>
            <a:r>
              <a:rPr lang="cs-CZ" dirty="0" err="1"/>
              <a:t>poskytytnutí</a:t>
            </a:r>
            <a:r>
              <a:rPr lang="cs-CZ" dirty="0"/>
              <a:t> podpory), tzn. než jakákoli aktivita projektu</a:t>
            </a:r>
          </a:p>
          <a:p>
            <a:pPr marL="514350" indent="-514350">
              <a:buAutoNum type="alphaLcParenR"/>
            </a:pPr>
            <a:endParaRPr lang="cs-CZ" dirty="0"/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r>
              <a:rPr lang="cs-CZ" b="1" dirty="0"/>
              <a:t>b) Ex post </a:t>
            </a:r>
            <a:r>
              <a:rPr lang="cs-CZ" dirty="0"/>
              <a:t>– příjemce podá žádost o platbu až po realizaci projekt. aktivit s doložením dokladů prokazujících úhradu vynaložených výdajů</a:t>
            </a:r>
          </a:p>
        </p:txBody>
      </p:sp>
    </p:spTree>
    <p:extLst>
      <p:ext uri="{BB962C8B-B14F-4D97-AF65-F5344CB8AC3E}">
        <p14:creationId xmlns:p14="http://schemas.microsoft.com/office/powerpoint/2010/main" xmlns="" val="216598645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376C5CBD-759C-4A45-9B87-A5128CDFD1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cs-CZ" sz="4000" b="1" dirty="0" smtClean="0"/>
              <a:t/>
            </a:r>
            <a:br>
              <a:rPr lang="cs-CZ" sz="4000" b="1" dirty="0" smtClean="0"/>
            </a:br>
            <a:r>
              <a:rPr lang="cs-CZ" sz="4000" b="1" dirty="0" smtClean="0"/>
              <a:t>Zdroje </a:t>
            </a:r>
            <a:r>
              <a:rPr lang="cs-CZ" sz="4000" b="1" dirty="0"/>
              <a:t>financování: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xmlns="" id="{7CCB9467-F220-454C-8D88-F4693D975E3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cs-CZ" b="1" dirty="0"/>
              <a:t>A) Evropský podíl: 85%</a:t>
            </a:r>
          </a:p>
          <a:p>
            <a:pPr marL="0" indent="0">
              <a:buNone/>
            </a:pPr>
            <a:r>
              <a:rPr lang="cs-CZ" dirty="0"/>
              <a:t>B) Národní podíl: 15%</a:t>
            </a:r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r>
              <a:rPr lang="cs-CZ" dirty="0"/>
              <a:t>		</a:t>
            </a:r>
            <a:r>
              <a:rPr lang="cs-CZ" b="1" dirty="0"/>
              <a:t>a) </a:t>
            </a:r>
            <a:r>
              <a:rPr lang="cs-CZ" b="1" u="sng" dirty="0"/>
              <a:t>Příjemce 0%, Státní rozpočet 15%:</a:t>
            </a:r>
          </a:p>
          <a:p>
            <a:r>
              <a:rPr lang="cs-CZ" dirty="0"/>
              <a:t>Soukromoprávní subjekty vykonávající obecně prospěšnou činnost(tzn. obecně prospěšné společnosti, spolky, ústavy, církve a náboženské spol., nadace a nad. fondy)</a:t>
            </a:r>
          </a:p>
          <a:p>
            <a:r>
              <a:rPr lang="cs-CZ" dirty="0"/>
              <a:t>Školy a školská zařízení</a:t>
            </a:r>
          </a:p>
          <a:p>
            <a:pPr marL="457200" lvl="1" indent="0">
              <a:buNone/>
            </a:pPr>
            <a:r>
              <a:rPr lang="cs-CZ" dirty="0"/>
              <a:t>	</a:t>
            </a:r>
          </a:p>
        </p:txBody>
      </p:sp>
    </p:spTree>
    <p:extLst>
      <p:ext uri="{BB962C8B-B14F-4D97-AF65-F5344CB8AC3E}">
        <p14:creationId xmlns:p14="http://schemas.microsoft.com/office/powerpoint/2010/main" xmlns="" val="419220389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376C5CBD-759C-4A45-9B87-A5128CDFD1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cs-CZ" sz="4000" b="1" dirty="0" smtClean="0"/>
              <a:t/>
            </a:r>
            <a:br>
              <a:rPr lang="cs-CZ" sz="4000" b="1" dirty="0" smtClean="0"/>
            </a:br>
            <a:r>
              <a:rPr lang="cs-CZ" sz="4000" b="1" dirty="0" smtClean="0"/>
              <a:t>Zdroje </a:t>
            </a:r>
            <a:r>
              <a:rPr lang="cs-CZ" sz="4000" b="1" dirty="0"/>
              <a:t>financování: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xmlns="" id="{7CCB9467-F220-454C-8D88-F4693D975E3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457200" lvl="1" indent="0">
              <a:buNone/>
            </a:pPr>
            <a:r>
              <a:rPr lang="cs-CZ" dirty="0"/>
              <a:t>	</a:t>
            </a:r>
          </a:p>
          <a:p>
            <a:pPr marL="457200" lvl="1" indent="0">
              <a:buNone/>
            </a:pPr>
            <a:r>
              <a:rPr lang="cs-CZ" sz="2800" dirty="0"/>
              <a:t>	</a:t>
            </a:r>
            <a:r>
              <a:rPr lang="cs-CZ" sz="2800" b="1" dirty="0"/>
              <a:t>b) </a:t>
            </a:r>
            <a:r>
              <a:rPr lang="cs-CZ" sz="2800" b="1" u="sng" dirty="0"/>
              <a:t>Příjemce 5%, Státní rozpočet 10%: </a:t>
            </a:r>
          </a:p>
          <a:p>
            <a:pPr lvl="1"/>
            <a:r>
              <a:rPr lang="cs-CZ" dirty="0"/>
              <a:t>Obce</a:t>
            </a:r>
          </a:p>
          <a:p>
            <a:pPr lvl="1"/>
            <a:r>
              <a:rPr lang="cs-CZ" dirty="0"/>
              <a:t>Příspěvkové organizace zřizované kraji a obcemi</a:t>
            </a:r>
          </a:p>
          <a:p>
            <a:pPr marL="457200" lvl="1" indent="0">
              <a:buNone/>
            </a:pPr>
            <a:endParaRPr lang="cs-CZ" sz="2800" u="sng" dirty="0"/>
          </a:p>
          <a:p>
            <a:pPr marL="457200" lvl="1" indent="0">
              <a:buNone/>
            </a:pPr>
            <a:r>
              <a:rPr lang="cs-CZ" sz="2800" dirty="0"/>
              <a:t>	</a:t>
            </a:r>
            <a:r>
              <a:rPr lang="cs-CZ" sz="2800" b="1" dirty="0"/>
              <a:t>c) </a:t>
            </a:r>
            <a:r>
              <a:rPr lang="cs-CZ" sz="2800" b="1" u="sng" dirty="0"/>
              <a:t>Příjemce 15%, Státní rozpočet 0%:</a:t>
            </a:r>
          </a:p>
          <a:p>
            <a:pPr lvl="1"/>
            <a:r>
              <a:rPr lang="cs-CZ" dirty="0"/>
              <a:t>Obchodní společnosti</a:t>
            </a:r>
          </a:p>
          <a:p>
            <a:pPr lvl="1"/>
            <a:r>
              <a:rPr lang="cs-CZ" dirty="0"/>
              <a:t>Družstva</a:t>
            </a:r>
          </a:p>
          <a:p>
            <a:pPr lvl="1"/>
            <a:r>
              <a:rPr lang="cs-CZ" dirty="0"/>
              <a:t>OSVČ</a:t>
            </a:r>
          </a:p>
          <a:p>
            <a:pPr marL="457200" lvl="1" indent="0">
              <a:buNone/>
            </a:pPr>
            <a:endParaRPr lang="cs-CZ" sz="2800" dirty="0"/>
          </a:p>
        </p:txBody>
      </p:sp>
    </p:spTree>
    <p:extLst>
      <p:ext uri="{BB962C8B-B14F-4D97-AF65-F5344CB8AC3E}">
        <p14:creationId xmlns:p14="http://schemas.microsoft.com/office/powerpoint/2010/main" xmlns="" val="396292511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5EA2BE2C-840D-4E73-A1D0-73F8C0771A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10602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cs-CZ" sz="4000" b="1" dirty="0" smtClean="0"/>
              <a:t/>
            </a:r>
            <a:br>
              <a:rPr lang="cs-CZ" sz="4000" b="1" dirty="0" smtClean="0"/>
            </a:br>
            <a:r>
              <a:rPr lang="cs-CZ" sz="4000" b="1" dirty="0" smtClean="0"/>
              <a:t>Veřejná </a:t>
            </a:r>
            <a:r>
              <a:rPr lang="cs-CZ" sz="4000" b="1" dirty="0"/>
              <a:t>podpora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xmlns="" id="{19623C5F-8778-428C-A41B-8E8BD3E767A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24948" y="1748095"/>
            <a:ext cx="10515600" cy="4351338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cs-CZ" b="1" dirty="0"/>
              <a:t>Informace o veřejné podpoře (včetně podpory de </a:t>
            </a:r>
            <a:r>
              <a:rPr lang="cs-CZ" b="1" dirty="0" err="1"/>
              <a:t>minimis</a:t>
            </a:r>
            <a:r>
              <a:rPr lang="cs-CZ" b="1" dirty="0"/>
              <a:t>) jsou k dispozici v Obecné části pravidel pro žadatele a příjemce v rámci Operačního programu Zaměstnanost (konkrétní odkaz na elektronickou verzi tohoto dokumentu viz část 10.2 výzvy č. 6 MAS).</a:t>
            </a:r>
          </a:p>
          <a:p>
            <a:pPr marL="0" indent="0">
              <a:buNone/>
            </a:pPr>
            <a:r>
              <a:rPr lang="cs-CZ" dirty="0"/>
              <a:t>Vyhlašovatel nad rámec pravidel stanovených právními předpisy pro tuto výzvu stanovuje, že prostředky, jež budou naplňovat znaky veřejné podpory, budou příjemci podpory, jeho partnerům, či dalším subjektům , poskytovány v režimu podpory </a:t>
            </a:r>
            <a:r>
              <a:rPr lang="cs-CZ" sz="3000" b="1" dirty="0"/>
              <a:t>de </a:t>
            </a:r>
            <a:r>
              <a:rPr lang="cs-CZ" sz="3000" b="1" dirty="0" err="1"/>
              <a:t>minimis</a:t>
            </a:r>
            <a:r>
              <a:rPr lang="cs-CZ" dirty="0"/>
              <a:t>, nebo případně v režimu příslušné kategorie blokové výjimky ze zákazu veřejné podpory vhodné pro aktivity Investiční priority 2.3 OPZ, nebo v režimu podpory dle Rozhodnutí Komise č. 2012/21/EU, v případě služeb obecného hospodářského zájmu (zejména sociálních služeb).</a:t>
            </a:r>
          </a:p>
          <a:p>
            <a:pPr marL="0" indent="0">
              <a:buNone/>
            </a:pPr>
            <a:r>
              <a:rPr lang="cs-CZ" b="1" dirty="0"/>
              <a:t>Poskytování finančních prostředků orgánům veřejné správy nenaplňuje kumulativně znaky veřejné podpory, a tudíž nezakládá veřejnou podporu. </a:t>
            </a:r>
          </a:p>
        </p:txBody>
      </p:sp>
    </p:spTree>
    <p:extLst>
      <p:ext uri="{BB962C8B-B14F-4D97-AF65-F5344CB8AC3E}">
        <p14:creationId xmlns:p14="http://schemas.microsoft.com/office/powerpoint/2010/main" xmlns="" val="11262335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5EA2BE2C-840D-4E73-A1D0-73F8C0771A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cs-CZ" sz="4000" b="1" dirty="0"/>
              <a:t>Veřejná podpora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xmlns="" id="{19623C5F-8778-428C-A41B-8E8BD3E767A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4443" y="1568908"/>
            <a:ext cx="10515600" cy="492396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b="1" dirty="0"/>
              <a:t>Sociální služby</a:t>
            </a:r>
            <a:r>
              <a:rPr lang="cs-CZ" dirty="0"/>
              <a:t>, které budou </a:t>
            </a:r>
            <a:r>
              <a:rPr lang="cs-CZ" b="1" dirty="0"/>
              <a:t>podpořeny v rámci této výzvy</a:t>
            </a:r>
            <a:r>
              <a:rPr lang="cs-CZ" dirty="0"/>
              <a:t>, jsou považovány za </a:t>
            </a:r>
            <a:r>
              <a:rPr lang="cs-CZ" b="1" dirty="0"/>
              <a:t>služby obecného hospodářského zájmu</a:t>
            </a:r>
            <a:r>
              <a:rPr lang="cs-CZ" dirty="0"/>
              <a:t>. </a:t>
            </a:r>
          </a:p>
          <a:p>
            <a:pPr marL="0" indent="0">
              <a:buNone/>
            </a:pPr>
            <a:r>
              <a:rPr lang="cs-CZ" dirty="0"/>
              <a:t>Sociální služby budou financovány </a:t>
            </a:r>
            <a:r>
              <a:rPr lang="cs-CZ" b="1" dirty="0"/>
              <a:t>formou vyrovnávací platby</a:t>
            </a:r>
            <a:r>
              <a:rPr lang="cs-CZ" dirty="0"/>
              <a:t>, upravené Rozhodnutím Komise č. 2012/21/EU. </a:t>
            </a:r>
          </a:p>
          <a:p>
            <a:pPr marL="0" indent="0">
              <a:buNone/>
            </a:pPr>
            <a:r>
              <a:rPr lang="cs-CZ" b="1" dirty="0"/>
              <a:t>Poskytovatel sociálních služeb musí být pověřen objednavatelem k poskytování služby obecného hospodářského zájmu.</a:t>
            </a:r>
          </a:p>
          <a:p>
            <a:pPr marL="0" indent="0">
              <a:buNone/>
            </a:pPr>
            <a:r>
              <a:rPr lang="cs-CZ" i="1" dirty="0"/>
              <a:t>Použití finančních prostředků na aktivity spojené s poskytováním sociálních služeb zakládá veřejnou podporu slučitelnou se společným trhem pouze v případě </a:t>
            </a:r>
            <a:r>
              <a:rPr lang="cs-CZ" b="1" i="1" dirty="0"/>
              <a:t>dodržení zásad uvedených v Příloze č. 9 - Podpora sociálních služeb na území MAS z OPZ - Vyrovnávací platba</a:t>
            </a:r>
            <a:r>
              <a:rPr lang="cs-CZ" i="1" dirty="0"/>
              <a:t>, které vychází z Rozhodnutí Komise č. 2012/21/EU.</a:t>
            </a:r>
          </a:p>
          <a:p>
            <a:pPr>
              <a:buFontTx/>
              <a:buChar char="-"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xmlns="" val="236112742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5EA2BE2C-840D-4E73-A1D0-73F8C0771A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cs-CZ" sz="4000" b="1" dirty="0"/>
              <a:t>Vyrovnávací platba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xmlns="" id="{19623C5F-8778-428C-A41B-8E8BD3E767A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cs-CZ" b="1" dirty="0"/>
              <a:t>Právní výjimka u veřejné podpory  - např. vyrovnávací platby za výkon veřejné služby </a:t>
            </a:r>
          </a:p>
          <a:p>
            <a:pPr marL="0" indent="0">
              <a:buNone/>
            </a:pPr>
            <a:endParaRPr lang="cs-CZ" b="1" dirty="0"/>
          </a:p>
          <a:p>
            <a:pPr marL="0" indent="0" algn="ctr">
              <a:buNone/>
            </a:pPr>
            <a:r>
              <a:rPr lang="cs-CZ" b="1" u="sng" dirty="0"/>
              <a:t>Vyrovnávací platba = náklady na soc. služby – výnosy soc. služby</a:t>
            </a:r>
          </a:p>
          <a:p>
            <a:pPr marL="0" indent="0" algn="ctr">
              <a:buNone/>
            </a:pPr>
            <a:r>
              <a:rPr lang="cs-CZ" dirty="0"/>
              <a:t>(nikoli „výdaje – příjmy“ tzn. ne cash </a:t>
            </a:r>
            <a:r>
              <a:rPr lang="cs-CZ" dirty="0" err="1"/>
              <a:t>flow</a:t>
            </a:r>
            <a:r>
              <a:rPr lang="cs-CZ" dirty="0"/>
              <a:t>, nýbrž jde o HV)</a:t>
            </a:r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r>
              <a:rPr lang="cs-CZ" dirty="0"/>
              <a:t>Vyrovnávací platby </a:t>
            </a:r>
            <a:r>
              <a:rPr lang="cs-CZ" u="sng" dirty="0"/>
              <a:t>nejsou</a:t>
            </a:r>
            <a:r>
              <a:rPr lang="cs-CZ" dirty="0"/>
              <a:t> veřejnou podporou, pokud jsou splněny všechny  4 předpoklady:</a:t>
            </a:r>
          </a:p>
          <a:p>
            <a:pPr marL="514350" indent="-514350">
              <a:buAutoNum type="arabicPeriod"/>
            </a:pPr>
            <a:r>
              <a:rPr lang="cs-CZ" dirty="0"/>
              <a:t>Závazky jasně definovány (povaha služeb, rozsah, trvání,…)</a:t>
            </a:r>
          </a:p>
          <a:p>
            <a:pPr marL="514350" indent="-514350">
              <a:buAutoNum type="arabicPeriod"/>
            </a:pPr>
            <a:r>
              <a:rPr lang="cs-CZ" dirty="0"/>
              <a:t>Ukazatele pro výpočet vyrovnávací platby jasně definovány, aby nedošlo k udělení hospodářské výhody</a:t>
            </a:r>
          </a:p>
          <a:p>
            <a:pPr marL="514350" indent="-514350">
              <a:buAutoNum type="arabicPeriod"/>
            </a:pPr>
            <a:r>
              <a:rPr lang="cs-CZ" dirty="0"/>
              <a:t>Výše vyrovnávací platby omezena rozsahem nezbytným k pokrytí nákladů</a:t>
            </a:r>
          </a:p>
          <a:p>
            <a:pPr marL="0" indent="0">
              <a:buNone/>
            </a:pPr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xmlns="" val="238133522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5EA2BE2C-840D-4E73-A1D0-73F8C0771A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cs-CZ" sz="4000" b="1" dirty="0" smtClean="0"/>
              <a:t/>
            </a:r>
            <a:br>
              <a:rPr lang="cs-CZ" sz="4000" b="1" dirty="0" smtClean="0"/>
            </a:br>
            <a:r>
              <a:rPr lang="cs-CZ" sz="4000" b="1" dirty="0" smtClean="0"/>
              <a:t>Vyrovnávací </a:t>
            </a:r>
            <a:r>
              <a:rPr lang="cs-CZ" sz="4000" b="1" dirty="0"/>
              <a:t>platba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xmlns="" id="{19623C5F-8778-428C-A41B-8E8BD3E767A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71940" y="1880705"/>
            <a:ext cx="10325100" cy="403859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dirty="0"/>
              <a:t>4. </a:t>
            </a:r>
            <a:r>
              <a:rPr lang="cs-CZ" sz="3000" dirty="0"/>
              <a:t>Pokud nebyl pověřený podnik vybrán prostřednictvím zadávání veřejných zakázek, musí být výše vyrovnávací platby určena na základě analýzy nákladů, které by běžný podnik vynaložil na plnění závazků</a:t>
            </a:r>
          </a:p>
          <a:p>
            <a:pPr marL="0" indent="0">
              <a:buNone/>
            </a:pPr>
            <a:endParaRPr lang="cs-CZ" sz="3000" dirty="0"/>
          </a:p>
          <a:p>
            <a:pPr marL="0" indent="0">
              <a:buNone/>
            </a:pPr>
            <a:r>
              <a:rPr lang="cs-CZ" sz="3000" b="1" u="sng" dirty="0"/>
              <a:t>V  rámci této výzvy není možné zahrnout přiměřený zisk!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xmlns="" val="315673994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B9AF5A60-F976-4072-993F-EA7CEA8F08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03375" y="0"/>
            <a:ext cx="10515600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cs-CZ" sz="4000" b="1" dirty="0" smtClean="0"/>
              <a:t/>
            </a:r>
            <a:br>
              <a:rPr lang="cs-CZ" sz="4000" b="1" dirty="0" smtClean="0"/>
            </a:br>
            <a:r>
              <a:rPr lang="cs-CZ" sz="4000" b="1" dirty="0" smtClean="0"/>
              <a:t/>
            </a:r>
            <a:br>
              <a:rPr lang="cs-CZ" sz="4000" b="1" dirty="0" smtClean="0"/>
            </a:br>
            <a:r>
              <a:rPr lang="cs-CZ" sz="4000" b="1" dirty="0" smtClean="0"/>
              <a:t>Nepřímé </a:t>
            </a:r>
            <a:r>
              <a:rPr lang="cs-CZ" sz="4000" b="1" dirty="0"/>
              <a:t>náklady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xmlns="" id="{D5CA0CC4-C719-4D41-A238-758011C78AB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71939" y="1831107"/>
            <a:ext cx="10515600" cy="5026893"/>
          </a:xfrm>
        </p:spPr>
        <p:txBody>
          <a:bodyPr>
            <a:normAutofit/>
          </a:bodyPr>
          <a:lstStyle/>
          <a:p>
            <a:r>
              <a:rPr lang="cs-CZ" b="1" u="sng" dirty="0"/>
              <a:t>Ve výši 25 % </a:t>
            </a:r>
            <a:r>
              <a:rPr lang="cs-CZ" dirty="0"/>
              <a:t>(pokud podíl nákupu služeb od externích dodavatelů na </a:t>
            </a:r>
            <a:r>
              <a:rPr lang="cs-CZ" dirty="0" err="1"/>
              <a:t>celk</a:t>
            </a:r>
            <a:r>
              <a:rPr lang="cs-CZ" dirty="0"/>
              <a:t>. přímých </a:t>
            </a:r>
            <a:r>
              <a:rPr lang="cs-CZ" dirty="0" err="1"/>
              <a:t>způs</a:t>
            </a:r>
            <a:r>
              <a:rPr lang="cs-CZ" dirty="0"/>
              <a:t>. nákladech je 60 %)</a:t>
            </a:r>
          </a:p>
          <a:p>
            <a:r>
              <a:rPr lang="cs-CZ" dirty="0"/>
              <a:t>Pokud 60 % a více nákladů formou nákupu služeb od externích dodavatelů: nepřímé náklady jsou </a:t>
            </a:r>
            <a:r>
              <a:rPr lang="cs-CZ" u="sng" dirty="0"/>
              <a:t>ve výši 15 %</a:t>
            </a:r>
          </a:p>
          <a:p>
            <a:r>
              <a:rPr lang="cs-CZ" dirty="0"/>
              <a:t>Pokud 90 % a výše: nepřímé náklady jsou </a:t>
            </a:r>
            <a:r>
              <a:rPr lang="cs-CZ" u="sng" dirty="0"/>
              <a:t>ve výši 5 %</a:t>
            </a:r>
          </a:p>
          <a:p>
            <a:pPr marL="0" indent="0">
              <a:buNone/>
            </a:pPr>
            <a:endParaRPr lang="cs-CZ" u="sng" dirty="0"/>
          </a:p>
          <a:p>
            <a:pPr marL="0" indent="0">
              <a:buNone/>
            </a:pPr>
            <a:endParaRPr lang="cs-CZ" u="sng" dirty="0"/>
          </a:p>
          <a:p>
            <a:pPr marL="0" indent="0" algn="ctr">
              <a:buNone/>
            </a:pPr>
            <a:r>
              <a:rPr lang="cs-CZ" sz="2600" b="1" u="sng" dirty="0"/>
              <a:t>Obecně platí: Čím větší nákupy služeb (přímé náklady) od externích dodavatelů tím nižší procento nepřímých nákladů</a:t>
            </a:r>
          </a:p>
          <a:p>
            <a:pPr marL="0" indent="0">
              <a:buNone/>
            </a:pPr>
            <a:endParaRPr lang="cs-CZ" u="sng" dirty="0"/>
          </a:p>
          <a:p>
            <a:pPr>
              <a:buFontTx/>
              <a:buChar char="-"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xmlns="" val="132986655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B9AF5A60-F976-4072-993F-EA7CEA8F08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91748"/>
            <a:ext cx="10515600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cs-CZ" sz="4000" b="1" dirty="0" smtClean="0"/>
              <a:t/>
            </a:r>
            <a:br>
              <a:rPr lang="cs-CZ" sz="4000" b="1" dirty="0" smtClean="0"/>
            </a:br>
            <a:r>
              <a:rPr lang="cs-CZ" sz="4000" b="1" dirty="0" smtClean="0"/>
              <a:t/>
            </a:r>
            <a:br>
              <a:rPr lang="cs-CZ" sz="4000" b="1" dirty="0" smtClean="0"/>
            </a:br>
            <a:r>
              <a:rPr lang="cs-CZ" sz="4000" b="1" dirty="0" smtClean="0"/>
              <a:t>Nepřímé </a:t>
            </a:r>
            <a:r>
              <a:rPr lang="cs-CZ" sz="4000" b="1" dirty="0"/>
              <a:t>náklady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xmlns="" id="{D5CA0CC4-C719-4D41-A238-758011C78AB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51452" y="1752429"/>
            <a:ext cx="10515600" cy="4649821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cs-CZ" dirty="0"/>
              <a:t>a) administrativa, řízení projektu, účetnictví, personalistika, občerstvení, stravování</a:t>
            </a:r>
          </a:p>
          <a:p>
            <a:pPr marL="0" indent="0">
              <a:buNone/>
            </a:pPr>
            <a:r>
              <a:rPr lang="cs-CZ" dirty="0"/>
              <a:t>b) cestovní náhrady spojené s pracovními cestami realizačního týmu</a:t>
            </a:r>
          </a:p>
          <a:p>
            <a:pPr marL="0" indent="0">
              <a:buNone/>
            </a:pPr>
            <a:r>
              <a:rPr lang="cs-CZ" dirty="0"/>
              <a:t>c) spotřební materiál, zařízení a vybavení</a:t>
            </a:r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r>
              <a:rPr lang="cs-CZ" dirty="0"/>
              <a:t>d) prostory pro realizaci projektu (nájemné, vodné, stočné, odpisy budov,..)</a:t>
            </a:r>
          </a:p>
          <a:p>
            <a:pPr marL="0" indent="0">
              <a:buNone/>
            </a:pPr>
            <a:r>
              <a:rPr lang="cs-CZ" dirty="0"/>
              <a:t>e) ostatní provozní výdaje (poštovné, internetové připojení, bankovní poplatky, notářské poplatky,..)</a:t>
            </a:r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r>
              <a:rPr lang="cs-CZ" dirty="0"/>
              <a:t>Poskytovány průběžně, vždy spolu s prostředky na přímé náklady projektu - fixní podíl po celou dobu projektu - změna jedině na základě závěrečného vyúčtování projektu, změna procenta musí být </a:t>
            </a:r>
            <a:r>
              <a:rPr lang="cs-CZ" u="sng" dirty="0"/>
              <a:t>jedině směrem dolů</a:t>
            </a:r>
          </a:p>
        </p:txBody>
      </p:sp>
    </p:spTree>
    <p:extLst>
      <p:ext uri="{BB962C8B-B14F-4D97-AF65-F5344CB8AC3E}">
        <p14:creationId xmlns:p14="http://schemas.microsoft.com/office/powerpoint/2010/main" xmlns="" val="405095169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172459" y="365007"/>
            <a:ext cx="5847080" cy="1325563"/>
          </a:xfrm>
        </p:spPr>
        <p:txBody>
          <a:bodyPr/>
          <a:lstStyle/>
          <a:p>
            <a:pPr algn="ctr"/>
            <a:r>
              <a:rPr lang="cs-CZ" b="1" dirty="0"/>
              <a:t>Program semináře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509913" y="2256861"/>
            <a:ext cx="9504680" cy="3146413"/>
          </a:xfrm>
        </p:spPr>
        <p:txBody>
          <a:bodyPr>
            <a:normAutofit/>
          </a:bodyPr>
          <a:lstStyle/>
          <a:p>
            <a:pPr lvl="0"/>
            <a:r>
              <a:rPr lang="cs-CZ" sz="3200" dirty="0"/>
              <a:t>Úvod a představení MAS Český les, </a:t>
            </a:r>
            <a:r>
              <a:rPr lang="cs-CZ" sz="3200" dirty="0" err="1"/>
              <a:t>z.s</a:t>
            </a:r>
            <a:r>
              <a:rPr lang="cs-CZ" sz="3200" dirty="0"/>
              <a:t>.</a:t>
            </a:r>
          </a:p>
          <a:p>
            <a:pPr lvl="0"/>
            <a:r>
              <a:rPr lang="cs-CZ" sz="3200" dirty="0"/>
              <a:t>Výzva:</a:t>
            </a:r>
          </a:p>
          <a:p>
            <a:pPr lvl="1"/>
            <a:r>
              <a:rPr lang="cs-CZ" sz="2800" dirty="0"/>
              <a:t>Základní údaje</a:t>
            </a:r>
          </a:p>
          <a:p>
            <a:pPr lvl="1"/>
            <a:r>
              <a:rPr lang="cs-CZ" sz="2800" dirty="0"/>
              <a:t>Oprávnění žadatelé</a:t>
            </a:r>
          </a:p>
          <a:p>
            <a:pPr lvl="1"/>
            <a:r>
              <a:rPr lang="cs-CZ" sz="2800" dirty="0"/>
              <a:t>Oprávnění partneři</a:t>
            </a:r>
          </a:p>
          <a:p>
            <a:pPr lvl="1"/>
            <a:r>
              <a:rPr lang="cs-CZ" sz="2800" dirty="0"/>
              <a:t>Cílové skupiny</a:t>
            </a:r>
          </a:p>
          <a:p>
            <a:pPr marL="0" lvl="0" indent="0">
              <a:buNone/>
            </a:pPr>
            <a:endParaRPr lang="cs-CZ" sz="3200" dirty="0"/>
          </a:p>
          <a:p>
            <a:pPr lvl="0"/>
            <a:endParaRPr lang="cs-CZ" sz="3200" dirty="0"/>
          </a:p>
          <a:p>
            <a:pPr lvl="0"/>
            <a:endParaRPr lang="cs-CZ" sz="3200" dirty="0"/>
          </a:p>
          <a:p>
            <a:pPr lvl="0"/>
            <a:endParaRPr lang="cs-CZ" sz="3200" dirty="0"/>
          </a:p>
          <a:p>
            <a:pPr lvl="0"/>
            <a:endParaRPr lang="cs-CZ" sz="3200" dirty="0"/>
          </a:p>
          <a:p>
            <a:pPr lvl="0"/>
            <a:endParaRPr lang="cs-CZ" sz="3200" dirty="0"/>
          </a:p>
          <a:p>
            <a:pPr lvl="0"/>
            <a:endParaRPr lang="cs-CZ" sz="3200" dirty="0"/>
          </a:p>
        </p:txBody>
      </p:sp>
    </p:spTree>
    <p:extLst>
      <p:ext uri="{BB962C8B-B14F-4D97-AF65-F5344CB8AC3E}">
        <p14:creationId xmlns:p14="http://schemas.microsoft.com/office/powerpoint/2010/main" xmlns="" val="159433506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750276B0-B430-4BD6-94C2-07E746A7DB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cs-CZ" sz="4000" b="1" dirty="0" smtClean="0"/>
              <a:t/>
            </a:r>
            <a:br>
              <a:rPr lang="cs-CZ" sz="4000" b="1" dirty="0" smtClean="0"/>
            </a:br>
            <a:r>
              <a:rPr lang="cs-CZ" sz="4000" b="1" dirty="0" smtClean="0"/>
              <a:t>Způsobilé </a:t>
            </a:r>
            <a:r>
              <a:rPr lang="cs-CZ" sz="4000" b="1" dirty="0"/>
              <a:t>výdaje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xmlns="" id="{2EB10AFD-E020-44C6-B54A-519CFB67E97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cs-CZ" dirty="0"/>
              <a:t>- </a:t>
            </a:r>
            <a:r>
              <a:rPr lang="cs-CZ" u="sng" dirty="0"/>
              <a:t>7 podmínek současně:</a:t>
            </a:r>
          </a:p>
          <a:p>
            <a:r>
              <a:rPr lang="cs-CZ" dirty="0"/>
              <a:t>v souladu s práv. předpisy ČR, EU</a:t>
            </a:r>
          </a:p>
          <a:p>
            <a:r>
              <a:rPr lang="cs-CZ" dirty="0"/>
              <a:t>v souladu s podmínkami poskytnutí podpory</a:t>
            </a:r>
          </a:p>
          <a:p>
            <a:r>
              <a:rPr lang="cs-CZ" dirty="0"/>
              <a:t>přiměřený</a:t>
            </a:r>
          </a:p>
          <a:p>
            <a:r>
              <a:rPr lang="cs-CZ" dirty="0"/>
              <a:t>vznik v době realizace projektu, nejpozději do ukončení administrace závěrečné zprávy</a:t>
            </a:r>
          </a:p>
          <a:p>
            <a:r>
              <a:rPr lang="cs-CZ" dirty="0"/>
              <a:t>územně způsobilý</a:t>
            </a:r>
          </a:p>
          <a:p>
            <a:r>
              <a:rPr lang="cs-CZ" dirty="0"/>
              <a:t>identifikovatelný, prokazatelný, doložitelný</a:t>
            </a:r>
          </a:p>
          <a:p>
            <a:r>
              <a:rPr lang="cs-CZ" dirty="0"/>
              <a:t>nezbytný </a:t>
            </a:r>
          </a:p>
        </p:txBody>
      </p:sp>
    </p:spTree>
    <p:extLst>
      <p:ext uri="{BB962C8B-B14F-4D97-AF65-F5344CB8AC3E}">
        <p14:creationId xmlns:p14="http://schemas.microsoft.com/office/powerpoint/2010/main" xmlns="" val="125666064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750276B0-B430-4BD6-94C2-07E746A7DB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cs-CZ" sz="4000" b="1" dirty="0" smtClean="0"/>
              <a:t/>
            </a:r>
            <a:br>
              <a:rPr lang="cs-CZ" sz="4000" b="1" dirty="0" smtClean="0"/>
            </a:br>
            <a:r>
              <a:rPr lang="cs-CZ" sz="4000" b="1" dirty="0" smtClean="0"/>
              <a:t>Způsobilé </a:t>
            </a:r>
            <a:r>
              <a:rPr lang="cs-CZ" sz="4000" b="1" dirty="0"/>
              <a:t>výdaje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xmlns="" id="{2EB10AFD-E020-44C6-B54A-519CFB67E97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24948" y="2011155"/>
            <a:ext cx="10515600" cy="4351338"/>
          </a:xfrm>
        </p:spPr>
        <p:txBody>
          <a:bodyPr>
            <a:normAutofit fontScale="25000" lnSpcReduction="20000"/>
          </a:bodyPr>
          <a:lstStyle/>
          <a:p>
            <a:r>
              <a:rPr lang="cs-CZ" sz="10400" b="1" dirty="0"/>
              <a:t>Osobní náklady </a:t>
            </a:r>
            <a:r>
              <a:rPr lang="cs-CZ" sz="10400" dirty="0"/>
              <a:t>(mzdy, výdaje na odměny, apod.)</a:t>
            </a:r>
          </a:p>
          <a:p>
            <a:pPr marL="0" indent="0">
              <a:buNone/>
            </a:pPr>
            <a:r>
              <a:rPr lang="cs-CZ" sz="10400" dirty="0"/>
              <a:t>–  obvyklá výše mezd/platů pro </a:t>
            </a:r>
            <a:r>
              <a:rPr lang="cs-CZ" sz="10400" dirty="0" err="1"/>
              <a:t>prac</a:t>
            </a:r>
            <a:r>
              <a:rPr lang="cs-CZ" sz="10400" dirty="0"/>
              <a:t>. pozice,  obvyklé ceny pro komodity na </a:t>
            </a:r>
            <a:r>
              <a:rPr lang="cs-CZ" sz="10400" dirty="0">
                <a:hlinkClick r:id="rId2"/>
              </a:rPr>
              <a:t>www.esfcr.cz</a:t>
            </a:r>
            <a:endParaRPr lang="cs-CZ" sz="10400" dirty="0"/>
          </a:p>
          <a:p>
            <a:r>
              <a:rPr lang="cs-CZ" sz="10400" b="1" dirty="0"/>
              <a:t>Cestovné</a:t>
            </a:r>
          </a:p>
          <a:p>
            <a:r>
              <a:rPr lang="cs-CZ" sz="10400" b="1" dirty="0"/>
              <a:t>Nákup zařízení a vybavení a spotřebního materiálu </a:t>
            </a:r>
          </a:p>
          <a:p>
            <a:pPr marL="0" indent="0">
              <a:buNone/>
            </a:pPr>
            <a:r>
              <a:rPr lang="cs-CZ" sz="10400" dirty="0"/>
              <a:t>– v případě služeb obecného hospodářského zájmu (tzn. soc. služby) nejsou způsobilým výdajem výdaje investičního charakteru spojené s nákupem dlouhodobého (hm. i </a:t>
            </a:r>
            <a:r>
              <a:rPr lang="cs-CZ" sz="10400" dirty="0" err="1"/>
              <a:t>nehm</a:t>
            </a:r>
            <a:r>
              <a:rPr lang="cs-CZ" sz="10400" dirty="0"/>
              <a:t>.) majetku. Uznatelným výdajem pouze odpisy </a:t>
            </a:r>
            <a:r>
              <a:rPr lang="cs-CZ" sz="10400" dirty="0" err="1"/>
              <a:t>dlouh</a:t>
            </a:r>
            <a:r>
              <a:rPr lang="cs-CZ" sz="10400" dirty="0"/>
              <a:t>. hm. a </a:t>
            </a:r>
            <a:r>
              <a:rPr lang="cs-CZ" sz="10400" dirty="0" err="1"/>
              <a:t>nehm</a:t>
            </a:r>
            <a:r>
              <a:rPr lang="cs-CZ" sz="10400" dirty="0"/>
              <a:t>. majetku</a:t>
            </a:r>
          </a:p>
          <a:p>
            <a:pPr marL="0" indent="0">
              <a:buNone/>
            </a:pPr>
            <a:r>
              <a:rPr lang="cs-CZ" sz="10400" dirty="0"/>
              <a:t>- nelze výdaje za nákup infrastruktury (budovy, pozemky, techn. zařízení pevně spojená např. vodovod, kanalizace,..)</a:t>
            </a:r>
          </a:p>
          <a:p>
            <a:r>
              <a:rPr lang="cs-CZ" sz="10400" b="1" dirty="0"/>
              <a:t>Nájem či leasing zařízení a vybavení budov</a:t>
            </a:r>
          </a:p>
          <a:p>
            <a:pPr marL="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xmlns="" val="1095702558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750276B0-B430-4BD6-94C2-07E746A7DB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cs-CZ" sz="4000" b="1" dirty="0" smtClean="0"/>
              <a:t/>
            </a:r>
            <a:br>
              <a:rPr lang="cs-CZ" sz="4000" b="1" dirty="0" smtClean="0"/>
            </a:br>
            <a:r>
              <a:rPr lang="cs-CZ" sz="4000" b="1" dirty="0" smtClean="0"/>
              <a:t>Způsobilé </a:t>
            </a:r>
            <a:r>
              <a:rPr lang="cs-CZ" sz="4000" b="1" dirty="0"/>
              <a:t>výdaje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xmlns="" id="{2EB10AFD-E020-44C6-B54A-519CFB67E97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36032" y="1980552"/>
            <a:ext cx="10515600" cy="4351338"/>
          </a:xfrm>
        </p:spPr>
        <p:txBody>
          <a:bodyPr>
            <a:normAutofit fontScale="92500" lnSpcReduction="10000"/>
          </a:bodyPr>
          <a:lstStyle/>
          <a:p>
            <a:r>
              <a:rPr lang="cs-CZ" b="1" dirty="0"/>
              <a:t>Odpisy – </a:t>
            </a:r>
            <a:r>
              <a:rPr lang="cs-CZ" dirty="0"/>
              <a:t>dl. hm., </a:t>
            </a:r>
            <a:r>
              <a:rPr lang="cs-CZ" dirty="0" err="1"/>
              <a:t>nehm</a:t>
            </a:r>
            <a:r>
              <a:rPr lang="cs-CZ" dirty="0"/>
              <a:t>. majetek - pokud nákup není součástí </a:t>
            </a:r>
            <a:r>
              <a:rPr lang="cs-CZ" dirty="0" err="1"/>
              <a:t>způs</a:t>
            </a:r>
            <a:r>
              <a:rPr lang="cs-CZ" dirty="0"/>
              <a:t>. výdajů projektu</a:t>
            </a:r>
          </a:p>
          <a:p>
            <a:r>
              <a:rPr lang="cs-CZ" b="1" dirty="0"/>
              <a:t>Drobné stavební úpravy </a:t>
            </a:r>
            <a:r>
              <a:rPr lang="cs-CZ" dirty="0"/>
              <a:t>(do 40 tis. Kč za účetní položku v jednom zdaň. období)</a:t>
            </a:r>
          </a:p>
          <a:p>
            <a:r>
              <a:rPr lang="cs-CZ" b="1" dirty="0"/>
              <a:t>Nákup služeb </a:t>
            </a:r>
            <a:r>
              <a:rPr lang="cs-CZ" dirty="0"/>
              <a:t>(zpracování analýz, lektorské služby, školení, vytvoření nových publikací, pronájem učebny,…)</a:t>
            </a:r>
          </a:p>
          <a:p>
            <a:r>
              <a:rPr lang="cs-CZ" b="1" dirty="0"/>
              <a:t>Přímá podpora cílové skupiny </a:t>
            </a:r>
            <a:r>
              <a:rPr lang="cs-CZ" dirty="0"/>
              <a:t>(výdaje vzniklé v </a:t>
            </a:r>
            <a:r>
              <a:rPr lang="cs-CZ" dirty="0" err="1"/>
              <a:t>souv</a:t>
            </a:r>
            <a:r>
              <a:rPr lang="cs-CZ" dirty="0"/>
              <a:t>. se zapojením cílové skupiny tzn. mzdové příspěvky, cest. náhrady, příspěvek na péči o dítě, apod.)</a:t>
            </a:r>
          </a:p>
          <a:p>
            <a:r>
              <a:rPr lang="cs-CZ" b="1" dirty="0"/>
              <a:t>Finanční výdaje, správní a jiné poplatky </a:t>
            </a:r>
            <a:r>
              <a:rPr lang="cs-CZ" dirty="0"/>
              <a:t>(nejsou úroky z dlužných částek, pokuty apod.)</a:t>
            </a:r>
          </a:p>
          <a:p>
            <a:pPr marL="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xmlns="" val="3961534739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750276B0-B430-4BD6-94C2-07E746A7DB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cs-CZ" sz="4000" b="1" dirty="0" smtClean="0"/>
              <a:t/>
            </a:r>
            <a:br>
              <a:rPr lang="cs-CZ" sz="4000" b="1" dirty="0" smtClean="0"/>
            </a:br>
            <a:r>
              <a:rPr lang="cs-CZ" sz="4000" b="1" dirty="0" smtClean="0"/>
              <a:t>Způsobilé </a:t>
            </a:r>
            <a:r>
              <a:rPr lang="cs-CZ" sz="4000" b="1" dirty="0"/>
              <a:t>výdaje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xmlns="" id="{2EB10AFD-E020-44C6-B54A-519CFB67E97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85192" y="2090669"/>
            <a:ext cx="10515600" cy="4351338"/>
          </a:xfrm>
        </p:spPr>
        <p:txBody>
          <a:bodyPr>
            <a:normAutofit/>
          </a:bodyPr>
          <a:lstStyle/>
          <a:p>
            <a:r>
              <a:rPr lang="cs-CZ" b="1" dirty="0"/>
              <a:t>DPH:</a:t>
            </a:r>
          </a:p>
          <a:p>
            <a:pPr marL="0" indent="0">
              <a:buNone/>
            </a:pPr>
            <a:r>
              <a:rPr lang="cs-CZ" u="sng" dirty="0"/>
              <a:t>Plátce DPH</a:t>
            </a:r>
            <a:r>
              <a:rPr lang="cs-CZ" dirty="0"/>
              <a:t>– DPH je </a:t>
            </a:r>
            <a:r>
              <a:rPr lang="cs-CZ" dirty="0" err="1"/>
              <a:t>způs</a:t>
            </a:r>
            <a:r>
              <a:rPr lang="cs-CZ" dirty="0"/>
              <a:t>. výdaj, pokud plátce nemá nárok na odpočet daně na vstupu podle zákona o DPH; pokud plnění použije jak pro svou </a:t>
            </a:r>
            <a:r>
              <a:rPr lang="cs-CZ" dirty="0" err="1"/>
              <a:t>ekon</a:t>
            </a:r>
            <a:r>
              <a:rPr lang="cs-CZ" dirty="0"/>
              <a:t>. činnost, tak i pro činnosti s ní nesouvisející, pak </a:t>
            </a:r>
            <a:r>
              <a:rPr lang="cs-CZ" dirty="0" err="1"/>
              <a:t>způs</a:t>
            </a:r>
            <a:r>
              <a:rPr lang="cs-CZ" dirty="0"/>
              <a:t>. výdajem jen ta část, která nesouvisí s ekonom. činností (tzn. u které není nárok na odpočet) </a:t>
            </a:r>
          </a:p>
          <a:p>
            <a:pPr marL="0" indent="0">
              <a:buNone/>
            </a:pPr>
            <a:r>
              <a:rPr lang="cs-CZ" u="sng" dirty="0"/>
              <a:t>Neplátce DPH</a:t>
            </a:r>
            <a:r>
              <a:rPr lang="cs-CZ" dirty="0"/>
              <a:t>– DPH je způsobilý výdaj</a:t>
            </a:r>
          </a:p>
          <a:p>
            <a:pPr marL="0" indent="0">
              <a:buNone/>
            </a:pPr>
            <a:r>
              <a:rPr lang="cs-CZ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xmlns="" val="3245680688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750276B0-B430-4BD6-94C2-07E746A7DB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cs-CZ" sz="4000" b="1" dirty="0" smtClean="0"/>
              <a:t/>
            </a:r>
            <a:br>
              <a:rPr lang="cs-CZ" sz="4000" b="1" dirty="0" smtClean="0"/>
            </a:br>
            <a:r>
              <a:rPr lang="cs-CZ" sz="4000" b="1" dirty="0" smtClean="0"/>
              <a:t>Nezpůsobilé </a:t>
            </a:r>
            <a:r>
              <a:rPr lang="cs-CZ" sz="4000" b="1" dirty="0"/>
              <a:t>výdaje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xmlns="" id="{2EB10AFD-E020-44C6-B54A-519CFB67E97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156929"/>
            <a:ext cx="10515600" cy="4351338"/>
          </a:xfrm>
        </p:spPr>
        <p:txBody>
          <a:bodyPr/>
          <a:lstStyle/>
          <a:p>
            <a:r>
              <a:rPr lang="cs-CZ" dirty="0"/>
              <a:t>Úroky z dlužných částek, pokuty, penále</a:t>
            </a:r>
          </a:p>
          <a:p>
            <a:r>
              <a:rPr lang="cs-CZ" dirty="0"/>
              <a:t>DPH – pokud má plátce nárok na odpočet</a:t>
            </a:r>
          </a:p>
        </p:txBody>
      </p:sp>
    </p:spTree>
    <p:extLst>
      <p:ext uri="{BB962C8B-B14F-4D97-AF65-F5344CB8AC3E}">
        <p14:creationId xmlns:p14="http://schemas.microsoft.com/office/powerpoint/2010/main" xmlns="" val="3431961448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1C46122C-787B-4F06-9DCA-9C655D6D9F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cs-CZ" sz="4000" b="1" dirty="0" smtClean="0"/>
              <a:t/>
            </a:r>
            <a:br>
              <a:rPr lang="cs-CZ" sz="4000" b="1" dirty="0" smtClean="0"/>
            </a:br>
            <a:r>
              <a:rPr lang="cs-CZ" sz="4000" b="1" dirty="0" smtClean="0"/>
              <a:t>Indikátory</a:t>
            </a:r>
            <a:endParaRPr lang="cs-CZ" sz="4000" b="1" dirty="0"/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xmlns="" id="{234B465D-C996-40A7-83C3-47AB99A72B2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cs-CZ" dirty="0"/>
              <a:t>= nástroje pro měření cíle/plánu, postupu či efektů jednotlivých úrovní implementace operačního programu</a:t>
            </a:r>
          </a:p>
          <a:p>
            <a:pPr>
              <a:buFontTx/>
              <a:buChar char="-"/>
            </a:pPr>
            <a:r>
              <a:rPr lang="cs-CZ" dirty="0"/>
              <a:t>definovány centrálně, aby možno hodnoty sčítat v rámci programu </a:t>
            </a:r>
          </a:p>
          <a:p>
            <a:pPr marL="0" indent="0">
              <a:buNone/>
            </a:pPr>
            <a:r>
              <a:rPr lang="cs-CZ" dirty="0"/>
              <a:t>i na vyšších úrovních</a:t>
            </a:r>
          </a:p>
          <a:p>
            <a:pPr>
              <a:buFontTx/>
              <a:buChar char="-"/>
            </a:pPr>
            <a:r>
              <a:rPr lang="cs-CZ" b="1" dirty="0"/>
              <a:t>žadatel do žádosti svůj závazek </a:t>
            </a:r>
            <a:r>
              <a:rPr lang="cs-CZ" dirty="0"/>
              <a:t>tj. cílové hodnoty několika indikátorů, kterých plánuje dosáhnout (sankce při nesplnění cílových hodnot indikátorů)</a:t>
            </a:r>
          </a:p>
          <a:p>
            <a:pPr>
              <a:buFontTx/>
              <a:buChar char="-"/>
            </a:pPr>
            <a:r>
              <a:rPr lang="cs-CZ" dirty="0"/>
              <a:t>Výchozí hodnoty všech: 0</a:t>
            </a:r>
          </a:p>
        </p:txBody>
      </p:sp>
    </p:spTree>
    <p:extLst>
      <p:ext uri="{BB962C8B-B14F-4D97-AF65-F5344CB8AC3E}">
        <p14:creationId xmlns:p14="http://schemas.microsoft.com/office/powerpoint/2010/main" xmlns="" val="1491493155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1C46122C-787B-4F06-9DCA-9C655D6D9F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cs-CZ" sz="4000" b="1" dirty="0" smtClean="0"/>
              <a:t/>
            </a:r>
            <a:br>
              <a:rPr lang="cs-CZ" sz="4000" b="1" dirty="0" smtClean="0"/>
            </a:br>
            <a:r>
              <a:rPr lang="cs-CZ" sz="4000" b="1" dirty="0" smtClean="0"/>
              <a:t>Indikátory</a:t>
            </a:r>
            <a:endParaRPr lang="cs-CZ" sz="4000" b="1" dirty="0"/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xmlns="" id="{234B465D-C996-40A7-83C3-47AB99A72B2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cs-CZ" u="sng" dirty="0"/>
              <a:t>Celkový počet účastníků - kód 60000</a:t>
            </a:r>
            <a:r>
              <a:rPr lang="cs-CZ" dirty="0"/>
              <a:t> </a:t>
            </a:r>
          </a:p>
          <a:p>
            <a:pPr marL="0" indent="0">
              <a:buNone/>
            </a:pPr>
            <a:r>
              <a:rPr lang="cs-CZ" dirty="0"/>
              <a:t>měrná jednotka-</a:t>
            </a:r>
            <a:r>
              <a:rPr lang="cs-CZ" b="1" dirty="0"/>
              <a:t>osoby</a:t>
            </a:r>
            <a:r>
              <a:rPr lang="cs-CZ" dirty="0"/>
              <a:t>, typ-</a:t>
            </a:r>
            <a:r>
              <a:rPr lang="cs-CZ" b="1" dirty="0"/>
              <a:t>výstup</a:t>
            </a:r>
          </a:p>
          <a:p>
            <a:pPr marL="0" indent="0">
              <a:buNone/>
            </a:pPr>
            <a:r>
              <a:rPr lang="cs-CZ" dirty="0"/>
              <a:t>= celkový počet účastníků, kteří v rámci projektu získali jakoukoliv formu podpory; každá osoba pouze jednou bez ohledu kolik forem podpor obdržela; podpora je jakákoli aktivita financovaná z rozpočtu</a:t>
            </a:r>
          </a:p>
          <a:p>
            <a:pPr marL="0" indent="0">
              <a:buNone/>
            </a:pPr>
            <a:endParaRPr lang="cs-CZ" dirty="0"/>
          </a:p>
          <a:p>
            <a:r>
              <a:rPr lang="cs-CZ" u="sng" dirty="0"/>
              <a:t>Kapacita podpořených služeb – kód 67001</a:t>
            </a:r>
          </a:p>
          <a:p>
            <a:pPr marL="0" indent="0">
              <a:buNone/>
            </a:pPr>
            <a:r>
              <a:rPr lang="cs-CZ" dirty="0"/>
              <a:t> měrná jednotka-</a:t>
            </a:r>
            <a:r>
              <a:rPr lang="cs-CZ" b="1" dirty="0"/>
              <a:t>místa</a:t>
            </a:r>
            <a:r>
              <a:rPr lang="cs-CZ" dirty="0"/>
              <a:t>, typ-</a:t>
            </a:r>
            <a:r>
              <a:rPr lang="cs-CZ" b="1" dirty="0"/>
              <a:t>výstup</a:t>
            </a:r>
          </a:p>
          <a:p>
            <a:pPr marL="0" indent="0">
              <a:buNone/>
            </a:pPr>
            <a:r>
              <a:rPr lang="cs-CZ" dirty="0"/>
              <a:t>= maxim. počet osob, které může podpořená služba v danou chvíli obsloužit (omezeno personálem či fyzickým místem)</a:t>
            </a:r>
          </a:p>
        </p:txBody>
      </p:sp>
    </p:spTree>
    <p:extLst>
      <p:ext uri="{BB962C8B-B14F-4D97-AF65-F5344CB8AC3E}">
        <p14:creationId xmlns:p14="http://schemas.microsoft.com/office/powerpoint/2010/main" xmlns="" val="3537604909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1C46122C-787B-4F06-9DCA-9C655D6D9F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cs-CZ" sz="4000" b="1" dirty="0" smtClean="0"/>
              <a:t/>
            </a:r>
            <a:br>
              <a:rPr lang="cs-CZ" sz="4000" b="1" dirty="0" smtClean="0"/>
            </a:br>
            <a:r>
              <a:rPr lang="cs-CZ" sz="4000" b="1" dirty="0" smtClean="0"/>
              <a:t>Indikátory</a:t>
            </a:r>
            <a:endParaRPr lang="cs-CZ" sz="4000" b="1" dirty="0"/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xmlns="" id="{234B465D-C996-40A7-83C3-47AB99A72B2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cs-CZ" u="sng" dirty="0"/>
              <a:t>Využívání podpořených služeb – kód 67010</a:t>
            </a:r>
          </a:p>
          <a:p>
            <a:pPr marL="0" indent="0">
              <a:buNone/>
            </a:pPr>
            <a:r>
              <a:rPr lang="cs-CZ" dirty="0"/>
              <a:t> měrná jednotka-</a:t>
            </a:r>
            <a:r>
              <a:rPr lang="cs-CZ" b="1" dirty="0"/>
              <a:t>osoby</a:t>
            </a:r>
            <a:r>
              <a:rPr lang="cs-CZ" dirty="0"/>
              <a:t>, typ-</a:t>
            </a:r>
            <a:r>
              <a:rPr lang="cs-CZ" b="1" dirty="0"/>
              <a:t>výsledek</a:t>
            </a:r>
          </a:p>
          <a:p>
            <a:pPr marL="0" indent="0">
              <a:buNone/>
            </a:pPr>
            <a:r>
              <a:rPr lang="cs-CZ" dirty="0"/>
              <a:t>= počet osob, které </a:t>
            </a:r>
            <a:r>
              <a:rPr lang="cs-CZ" b="1" dirty="0"/>
              <a:t>skutečně</a:t>
            </a:r>
            <a:r>
              <a:rPr lang="cs-CZ" dirty="0"/>
              <a:t> </a:t>
            </a:r>
            <a:r>
              <a:rPr lang="cs-CZ" b="1" dirty="0"/>
              <a:t>využijí</a:t>
            </a:r>
            <a:r>
              <a:rPr lang="cs-CZ" dirty="0"/>
              <a:t> podpořenou službu během trvání projektu </a:t>
            </a:r>
          </a:p>
          <a:p>
            <a:pPr marL="0" indent="0">
              <a:buNone/>
            </a:pPr>
            <a:endParaRPr lang="cs-CZ" dirty="0"/>
          </a:p>
          <a:p>
            <a:r>
              <a:rPr lang="cs-CZ" u="sng" dirty="0"/>
              <a:t>Bývalí účastníci projektu v </a:t>
            </a:r>
            <a:r>
              <a:rPr lang="cs-CZ" u="sng" dirty="0" err="1"/>
              <a:t>obl</a:t>
            </a:r>
            <a:r>
              <a:rPr lang="cs-CZ" u="sng" dirty="0"/>
              <a:t>. soc. práce, u nichž intervence formou soc. práce naplnila svůj účel – kód 67315</a:t>
            </a:r>
          </a:p>
          <a:p>
            <a:pPr marL="0" indent="0">
              <a:buNone/>
            </a:pPr>
            <a:r>
              <a:rPr lang="cs-CZ" dirty="0"/>
              <a:t> měrná jednotka-</a:t>
            </a:r>
            <a:r>
              <a:rPr lang="cs-CZ" b="1" dirty="0"/>
              <a:t>osoby</a:t>
            </a:r>
            <a:r>
              <a:rPr lang="cs-CZ" dirty="0"/>
              <a:t>, typ-</a:t>
            </a:r>
            <a:r>
              <a:rPr lang="cs-CZ" b="1" dirty="0"/>
              <a:t>výsledek</a:t>
            </a:r>
          </a:p>
          <a:p>
            <a:pPr marL="0" indent="0">
              <a:buNone/>
            </a:pPr>
            <a:r>
              <a:rPr lang="cs-CZ" dirty="0"/>
              <a:t>= počet účastníků, kterým poskytovány intervence soc. práce, mají uzavřen </a:t>
            </a:r>
            <a:r>
              <a:rPr lang="cs-CZ" dirty="0" err="1"/>
              <a:t>ind</a:t>
            </a:r>
            <a:r>
              <a:rPr lang="cs-CZ" dirty="0"/>
              <a:t>. plán a jeho kladné vyhodnocení  svědčí o kvalit. změně v životě; </a:t>
            </a:r>
          </a:p>
          <a:p>
            <a:pPr marL="0" indent="0">
              <a:buNone/>
            </a:pPr>
            <a:r>
              <a:rPr lang="cs-CZ" dirty="0"/>
              <a:t>příjemce - do 1 měsíce po ukončení podpory provede zhodnocení splnění cílů intervencí soc. práce</a:t>
            </a:r>
          </a:p>
          <a:p>
            <a:pPr marL="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xmlns="" val="850463059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1C46122C-787B-4F06-9DCA-9C655D6D9F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cs-CZ" sz="4000" b="1" dirty="0" smtClean="0"/>
              <a:t/>
            </a:r>
            <a:br>
              <a:rPr lang="cs-CZ" sz="4000" b="1" dirty="0" smtClean="0"/>
            </a:br>
            <a:r>
              <a:rPr lang="cs-CZ" sz="4000" b="1" dirty="0" smtClean="0"/>
              <a:t>Indikátory</a:t>
            </a:r>
            <a:endParaRPr lang="cs-CZ" sz="4000" b="1" dirty="0"/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xmlns="" id="{234B465D-C996-40A7-83C3-47AB99A72B2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cs-CZ" dirty="0"/>
          </a:p>
          <a:p>
            <a:r>
              <a:rPr lang="cs-CZ" u="sng" dirty="0"/>
              <a:t>Bývalí účastníci projektu v </a:t>
            </a:r>
            <a:r>
              <a:rPr lang="cs-CZ" u="sng" dirty="0" err="1"/>
              <a:t>obl</a:t>
            </a:r>
            <a:r>
              <a:rPr lang="cs-CZ" u="sng" dirty="0"/>
              <a:t>. soc. služeb, u nichž služba naplnila svůj účel – kód 67310</a:t>
            </a:r>
          </a:p>
          <a:p>
            <a:pPr marL="0" indent="0">
              <a:buNone/>
            </a:pPr>
            <a:r>
              <a:rPr lang="cs-CZ" dirty="0"/>
              <a:t> měrná jednotka-</a:t>
            </a:r>
            <a:r>
              <a:rPr lang="cs-CZ" b="1" dirty="0"/>
              <a:t>osoby</a:t>
            </a:r>
            <a:r>
              <a:rPr lang="cs-CZ" dirty="0"/>
              <a:t>, typ-</a:t>
            </a:r>
            <a:r>
              <a:rPr lang="cs-CZ" b="1" dirty="0"/>
              <a:t>výsledek</a:t>
            </a:r>
          </a:p>
          <a:p>
            <a:pPr marL="0" indent="0">
              <a:buNone/>
            </a:pPr>
            <a:r>
              <a:rPr lang="cs-CZ" dirty="0"/>
              <a:t>= počet účastníků, kteří mají uzavřenou smlouvu o poskytování  sociálních služeb, uzavřen </a:t>
            </a:r>
            <a:r>
              <a:rPr lang="cs-CZ" dirty="0" err="1"/>
              <a:t>ind</a:t>
            </a:r>
            <a:r>
              <a:rPr lang="cs-CZ" dirty="0"/>
              <a:t>. plán a jeho kladné vyhodnocení  svědčí o kvalit. změně v životě; příjemce - do 1 měsíce po ukončení podpory provede zhodnocení splnění cílů poskytované služby</a:t>
            </a:r>
          </a:p>
          <a:p>
            <a:pPr marL="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xmlns="" val="1873755636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072937" y="626743"/>
            <a:ext cx="6209607" cy="732443"/>
          </a:xfrm>
        </p:spPr>
        <p:txBody>
          <a:bodyPr>
            <a:normAutofit fontScale="90000"/>
          </a:bodyPr>
          <a:lstStyle/>
          <a:p>
            <a:pPr algn="ctr"/>
            <a:r>
              <a:rPr lang="cs-CZ" b="1" dirty="0"/>
              <a:t/>
            </a:r>
            <a:br>
              <a:rPr lang="cs-CZ" b="1" dirty="0"/>
            </a:br>
            <a:r>
              <a:rPr lang="cs-CZ" b="1" dirty="0" smtClean="0"/>
              <a:t/>
            </a:r>
            <a:br>
              <a:rPr lang="cs-CZ" b="1" dirty="0" smtClean="0"/>
            </a:br>
            <a:r>
              <a:rPr lang="cs-CZ" b="1" dirty="0" smtClean="0"/>
              <a:t>Hodnocení</a:t>
            </a:r>
            <a:r>
              <a:rPr lang="cs-CZ" dirty="0"/>
              <a:t/>
            </a:r>
            <a:br>
              <a:rPr lang="cs-CZ" dirty="0"/>
            </a:br>
            <a:endParaRPr lang="cs-CZ" sz="6000" dirty="0"/>
          </a:p>
        </p:txBody>
      </p:sp>
      <p:sp>
        <p:nvSpPr>
          <p:cNvPr id="6" name="TextovéPole 5"/>
          <p:cNvSpPr txBox="1"/>
          <p:nvPr/>
        </p:nvSpPr>
        <p:spPr>
          <a:xfrm>
            <a:off x="1960462" y="1982491"/>
            <a:ext cx="8336476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cs-CZ" sz="2800" b="1" dirty="0"/>
              <a:t>Místní akční skupina </a:t>
            </a:r>
            <a:r>
              <a:rPr lang="cs-CZ" sz="2800" dirty="0"/>
              <a:t>– hodnocení žádostí o podporu; písemné záznamy o provedeném hodnocení; seznam žádostí, které MAS navrhuje ke schválení---předá ŘO</a:t>
            </a:r>
          </a:p>
          <a:p>
            <a:pPr marL="342900" indent="-342900">
              <a:buAutoNum type="arabicPeriod"/>
            </a:pPr>
            <a:endParaRPr lang="cs-CZ" sz="2800" dirty="0"/>
          </a:p>
          <a:p>
            <a:pPr marL="342900" indent="-342900">
              <a:buAutoNum type="arabicPeriod"/>
            </a:pPr>
            <a:r>
              <a:rPr lang="cs-CZ" sz="2800" b="1" dirty="0"/>
              <a:t>Řídící orgán</a:t>
            </a:r>
            <a:r>
              <a:rPr lang="cs-CZ" sz="2800" dirty="0"/>
              <a:t> – závěrečné ověření způsobilosti projektů a kontrola administrativních postupů MAS; k vybraným projektům vydá </a:t>
            </a:r>
            <a:r>
              <a:rPr lang="cs-CZ" sz="2800" u="sng" dirty="0"/>
              <a:t>právní akt o poskytnutí podpory</a:t>
            </a:r>
          </a:p>
          <a:p>
            <a:endParaRPr lang="cs-CZ" sz="2800" dirty="0"/>
          </a:p>
        </p:txBody>
      </p:sp>
      <p:pic>
        <p:nvPicPr>
          <p:cNvPr id="5" name="Obrázek 4" descr="IROP_CZ_RO_B_C RGB (1)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823855" y="0"/>
            <a:ext cx="4793671" cy="7903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46486235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172459" y="365007"/>
            <a:ext cx="5847080" cy="1325563"/>
          </a:xfrm>
        </p:spPr>
        <p:txBody>
          <a:bodyPr/>
          <a:lstStyle/>
          <a:p>
            <a:pPr algn="ctr"/>
            <a:r>
              <a:rPr lang="cs-CZ" b="1" dirty="0"/>
              <a:t>Program semináře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509913" y="2256861"/>
            <a:ext cx="9504680" cy="3146413"/>
          </a:xfrm>
        </p:spPr>
        <p:txBody>
          <a:bodyPr>
            <a:normAutofit fontScale="92500" lnSpcReduction="20000"/>
          </a:bodyPr>
          <a:lstStyle/>
          <a:p>
            <a:r>
              <a:rPr lang="cs-CZ" sz="3200" dirty="0"/>
              <a:t>Podporované aktivity</a:t>
            </a:r>
          </a:p>
          <a:p>
            <a:r>
              <a:rPr lang="cs-CZ" sz="3200" dirty="0"/>
              <a:t>Financování</a:t>
            </a:r>
          </a:p>
          <a:p>
            <a:r>
              <a:rPr lang="cs-CZ" sz="3200" dirty="0"/>
              <a:t>Indikátory</a:t>
            </a:r>
          </a:p>
          <a:p>
            <a:r>
              <a:rPr lang="cs-CZ" sz="3200" dirty="0"/>
              <a:t>Hodnocení</a:t>
            </a:r>
          </a:p>
          <a:p>
            <a:r>
              <a:rPr lang="cs-CZ" sz="3200" dirty="0"/>
              <a:t>Projektová žádost</a:t>
            </a:r>
          </a:p>
          <a:p>
            <a:r>
              <a:rPr lang="cs-CZ" sz="3200" dirty="0"/>
              <a:t>Odkazy</a:t>
            </a:r>
          </a:p>
          <a:p>
            <a:r>
              <a:rPr lang="cs-CZ" sz="3200" dirty="0"/>
              <a:t>Kontakty</a:t>
            </a:r>
          </a:p>
          <a:p>
            <a:pPr marL="0" indent="0">
              <a:buNone/>
            </a:pPr>
            <a:endParaRPr lang="cs-CZ" sz="3200" dirty="0"/>
          </a:p>
          <a:p>
            <a:pPr marL="0" lvl="0" indent="0">
              <a:buNone/>
            </a:pPr>
            <a:endParaRPr lang="cs-CZ" sz="3200" dirty="0"/>
          </a:p>
          <a:p>
            <a:pPr lvl="0"/>
            <a:endParaRPr lang="cs-CZ" sz="3200" dirty="0"/>
          </a:p>
          <a:p>
            <a:pPr lvl="0"/>
            <a:endParaRPr lang="cs-CZ" sz="3200" dirty="0"/>
          </a:p>
          <a:p>
            <a:pPr lvl="0"/>
            <a:endParaRPr lang="cs-CZ" sz="3200" dirty="0"/>
          </a:p>
          <a:p>
            <a:pPr lvl="0"/>
            <a:endParaRPr lang="cs-CZ" sz="3200" dirty="0"/>
          </a:p>
          <a:p>
            <a:pPr lvl="0"/>
            <a:endParaRPr lang="cs-CZ" sz="3200" dirty="0"/>
          </a:p>
          <a:p>
            <a:pPr lvl="0"/>
            <a:endParaRPr lang="cs-CZ" sz="3200" dirty="0"/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sharpenSoften amount="-300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007846" y="5696350"/>
            <a:ext cx="1347629" cy="812683"/>
          </a:xfrm>
          <a:prstGeom prst="rect">
            <a:avLst/>
          </a:prstGeom>
          <a:effectLst>
            <a:glow>
              <a:schemeClr val="accent1">
                <a:alpha val="40000"/>
              </a:schemeClr>
            </a:glow>
            <a:outerShdw blurRad="139700" dist="25400" dir="5400000" algn="ctr" rotWithShape="0">
              <a:schemeClr val="tx1"/>
            </a:outerShdw>
            <a:reflection endPos="0" dir="5400000" sy="-100000" algn="bl" rotWithShape="0"/>
            <a:softEdge rad="0"/>
          </a:effectLst>
        </p:spPr>
      </p:pic>
    </p:spTree>
    <p:extLst>
      <p:ext uri="{BB962C8B-B14F-4D97-AF65-F5344CB8AC3E}">
        <p14:creationId xmlns:p14="http://schemas.microsoft.com/office/powerpoint/2010/main" xmlns="" val="288644503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072937" y="626743"/>
            <a:ext cx="6209607" cy="732443"/>
          </a:xfrm>
        </p:spPr>
        <p:txBody>
          <a:bodyPr>
            <a:normAutofit fontScale="90000"/>
          </a:bodyPr>
          <a:lstStyle/>
          <a:p>
            <a:pPr algn="ctr"/>
            <a:r>
              <a:rPr lang="cs-CZ" b="1" dirty="0"/>
              <a:t/>
            </a:r>
            <a:br>
              <a:rPr lang="cs-CZ" b="1" dirty="0"/>
            </a:br>
            <a:r>
              <a:rPr lang="cs-CZ" b="1" dirty="0" smtClean="0"/>
              <a:t/>
            </a:r>
            <a:br>
              <a:rPr lang="cs-CZ" b="1" dirty="0" smtClean="0"/>
            </a:br>
            <a:r>
              <a:rPr lang="cs-CZ" b="1" dirty="0" smtClean="0"/>
              <a:t/>
            </a:r>
            <a:br>
              <a:rPr lang="cs-CZ" b="1" dirty="0" smtClean="0"/>
            </a:br>
            <a:r>
              <a:rPr lang="cs-CZ" b="1" dirty="0" smtClean="0"/>
              <a:t>A</a:t>
            </a:r>
            <a:r>
              <a:rPr lang="cs-CZ" b="1" dirty="0"/>
              <a:t>) Hodnocení přijatelnosti a formálních náležitostí</a:t>
            </a:r>
            <a:r>
              <a:rPr lang="cs-CZ" dirty="0"/>
              <a:t/>
            </a:r>
            <a:br>
              <a:rPr lang="cs-CZ" dirty="0"/>
            </a:br>
            <a:endParaRPr lang="cs-CZ" sz="6000" dirty="0"/>
          </a:p>
        </p:txBody>
      </p:sp>
      <p:sp>
        <p:nvSpPr>
          <p:cNvPr id="6" name="TextovéPole 5"/>
          <p:cNvSpPr txBox="1"/>
          <p:nvPr/>
        </p:nvSpPr>
        <p:spPr>
          <a:xfrm>
            <a:off x="2596567" y="1916230"/>
            <a:ext cx="6769106" cy="56938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Tx/>
              <a:buChar char="-"/>
            </a:pPr>
            <a:r>
              <a:rPr lang="cs-CZ" sz="2400" dirty="0"/>
              <a:t>určený pracovník MAS, ověření jiný určený pracovník MAS</a:t>
            </a:r>
          </a:p>
          <a:p>
            <a:endParaRPr lang="cs-CZ" sz="2400" dirty="0"/>
          </a:p>
          <a:p>
            <a:pPr marL="342900" indent="-342900">
              <a:buAutoNum type="alphaLcParenR"/>
            </a:pPr>
            <a:r>
              <a:rPr lang="cs-CZ" sz="2400" u="sng" dirty="0"/>
              <a:t>Kritéria přijatelnosti </a:t>
            </a:r>
            <a:r>
              <a:rPr lang="cs-CZ" sz="2400" dirty="0"/>
              <a:t>(9) – nejsou opravitelná-</a:t>
            </a:r>
          </a:p>
          <a:p>
            <a:r>
              <a:rPr lang="cs-CZ" sz="2400" dirty="0"/>
              <a:t>Oprávněnost žadatele, partnerství, cílové skupiny, CZV, aktivity, horizontální principy, soulad s CLLD, ověření kapacity žadatele (pokud CZV do 2 mil. Kč pak vždy dostatečná), trestní bezúhonnost</a:t>
            </a:r>
          </a:p>
          <a:p>
            <a:endParaRPr lang="cs-CZ" sz="2400" dirty="0"/>
          </a:p>
          <a:p>
            <a:pPr marL="342900" indent="-342900">
              <a:buAutoNum type="alphaLcParenR" startAt="2"/>
            </a:pPr>
            <a:r>
              <a:rPr lang="cs-CZ" sz="2400" u="sng" dirty="0"/>
              <a:t>Kritéria formálních náležitostí (2) </a:t>
            </a:r>
            <a:r>
              <a:rPr lang="cs-CZ" sz="2400" dirty="0"/>
              <a:t>– opravitelná – úplnost a forma žádosti, podpis žádosti – při záporném hodnocení vyzván 1x k opravě do 5 </a:t>
            </a:r>
            <a:r>
              <a:rPr lang="cs-CZ" sz="2400" dirty="0" err="1"/>
              <a:t>prac</a:t>
            </a:r>
            <a:r>
              <a:rPr lang="cs-CZ" sz="2400" dirty="0"/>
              <a:t>. dnů</a:t>
            </a:r>
          </a:p>
          <a:p>
            <a:pPr marL="342900" indent="-342900">
              <a:buAutoNum type="alphaLcParenR" startAt="2"/>
            </a:pPr>
            <a:endParaRPr lang="cs-CZ" sz="2400" dirty="0"/>
          </a:p>
          <a:p>
            <a:endParaRPr lang="cs-CZ" sz="2800" dirty="0"/>
          </a:p>
        </p:txBody>
      </p:sp>
      <p:pic>
        <p:nvPicPr>
          <p:cNvPr id="5" name="Obrázek 4" descr="IROP_CZ_RO_B_C RGB (1)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823855" y="0"/>
            <a:ext cx="4793671" cy="7903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954697164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072937" y="626743"/>
            <a:ext cx="6209607" cy="732443"/>
          </a:xfrm>
        </p:spPr>
        <p:txBody>
          <a:bodyPr>
            <a:normAutofit fontScale="90000"/>
          </a:bodyPr>
          <a:lstStyle/>
          <a:p>
            <a:pPr algn="ctr"/>
            <a:r>
              <a:rPr lang="cs-CZ" b="1" dirty="0"/>
              <a:t/>
            </a:r>
            <a:br>
              <a:rPr lang="cs-CZ" b="1" dirty="0"/>
            </a:br>
            <a:r>
              <a:rPr lang="cs-CZ" b="1" dirty="0" smtClean="0"/>
              <a:t/>
            </a:r>
            <a:br>
              <a:rPr lang="cs-CZ" b="1" dirty="0" smtClean="0"/>
            </a:br>
            <a:r>
              <a:rPr lang="cs-CZ" b="1" dirty="0" smtClean="0"/>
              <a:t/>
            </a:r>
            <a:br>
              <a:rPr lang="cs-CZ" b="1" dirty="0" smtClean="0"/>
            </a:br>
            <a:r>
              <a:rPr lang="cs-CZ" b="1" dirty="0" smtClean="0"/>
              <a:t>A</a:t>
            </a:r>
            <a:r>
              <a:rPr lang="cs-CZ" b="1" dirty="0"/>
              <a:t>) Hodnocení přijatelnosti      a formálních náležitostí</a:t>
            </a:r>
            <a:r>
              <a:rPr lang="cs-CZ" dirty="0"/>
              <a:t/>
            </a:r>
            <a:br>
              <a:rPr lang="cs-CZ" dirty="0"/>
            </a:br>
            <a:endParaRPr lang="cs-CZ" sz="6000" dirty="0"/>
          </a:p>
        </p:txBody>
      </p:sp>
      <p:sp>
        <p:nvSpPr>
          <p:cNvPr id="6" name="TextovéPole 5"/>
          <p:cNvSpPr txBox="1"/>
          <p:nvPr/>
        </p:nvSpPr>
        <p:spPr>
          <a:xfrm>
            <a:off x="2517054" y="2684856"/>
            <a:ext cx="6769106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/>
              <a:t>a)b) </a:t>
            </a:r>
            <a:r>
              <a:rPr lang="cs-CZ" sz="2400" b="1" dirty="0"/>
              <a:t>do 10 </a:t>
            </a:r>
            <a:r>
              <a:rPr lang="cs-CZ" sz="2400" b="1" dirty="0" err="1"/>
              <a:t>prac</a:t>
            </a:r>
            <a:r>
              <a:rPr lang="cs-CZ" sz="2400" b="1" dirty="0"/>
              <a:t>. dnů od uzávěrky příjmu žádostí </a:t>
            </a:r>
          </a:p>
          <a:p>
            <a:r>
              <a:rPr lang="cs-CZ" sz="2400" dirty="0"/>
              <a:t>(včetně </a:t>
            </a:r>
            <a:r>
              <a:rPr lang="cs-CZ" sz="2400" dirty="0" err="1"/>
              <a:t>nápr</a:t>
            </a:r>
            <a:r>
              <a:rPr lang="cs-CZ" sz="2400" dirty="0"/>
              <a:t>. FN),</a:t>
            </a:r>
          </a:p>
          <a:p>
            <a:r>
              <a:rPr lang="cs-CZ" sz="2400" dirty="0"/>
              <a:t>žadatelům </a:t>
            </a:r>
            <a:r>
              <a:rPr lang="cs-CZ" sz="2400" dirty="0" err="1"/>
              <a:t>info</a:t>
            </a:r>
            <a:r>
              <a:rPr lang="cs-CZ" sz="2400" dirty="0"/>
              <a:t> o výsledku hodnocení prostřednictvím MS2014+</a:t>
            </a:r>
          </a:p>
          <a:p>
            <a:endParaRPr lang="cs-CZ" sz="2400" dirty="0"/>
          </a:p>
          <a:p>
            <a:r>
              <a:rPr lang="cs-CZ" sz="2400" dirty="0"/>
              <a:t>Vyloučení žadatelé mohou do 15 kalend. dní od doručení </a:t>
            </a:r>
            <a:r>
              <a:rPr lang="cs-CZ" sz="2400" dirty="0" err="1"/>
              <a:t>info</a:t>
            </a:r>
            <a:r>
              <a:rPr lang="cs-CZ" sz="2400" dirty="0"/>
              <a:t> podat žádost o přezkum hodnocení</a:t>
            </a:r>
          </a:p>
          <a:p>
            <a:pPr marL="342900" indent="-342900">
              <a:buAutoNum type="arabicPeriod"/>
            </a:pPr>
            <a:endParaRPr lang="cs-CZ" sz="2400" dirty="0"/>
          </a:p>
        </p:txBody>
      </p:sp>
      <p:pic>
        <p:nvPicPr>
          <p:cNvPr id="5" name="Obrázek 4" descr="IROP_CZ_RO_B_C RGB (1)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823855" y="0"/>
            <a:ext cx="4793671" cy="7903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479810612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072937" y="626743"/>
            <a:ext cx="6209607" cy="732443"/>
          </a:xfrm>
        </p:spPr>
        <p:txBody>
          <a:bodyPr>
            <a:normAutofit fontScale="90000"/>
          </a:bodyPr>
          <a:lstStyle/>
          <a:p>
            <a:pPr algn="ctr"/>
            <a:r>
              <a:rPr lang="cs-CZ" b="1" dirty="0"/>
              <a:t/>
            </a:r>
            <a:br>
              <a:rPr lang="cs-CZ" b="1" dirty="0"/>
            </a:br>
            <a:r>
              <a:rPr lang="cs-CZ" b="1" dirty="0" smtClean="0"/>
              <a:t/>
            </a:r>
            <a:br>
              <a:rPr lang="cs-CZ" b="1" dirty="0" smtClean="0"/>
            </a:br>
            <a:r>
              <a:rPr lang="cs-CZ" b="1" dirty="0" smtClean="0"/>
              <a:t/>
            </a:r>
            <a:br>
              <a:rPr lang="cs-CZ" b="1" dirty="0" smtClean="0"/>
            </a:br>
            <a:r>
              <a:rPr lang="cs-CZ" b="1" dirty="0" smtClean="0"/>
              <a:t>B</a:t>
            </a:r>
            <a:r>
              <a:rPr lang="cs-CZ" b="1" dirty="0"/>
              <a:t>) Věcné hodnocení</a:t>
            </a:r>
            <a:r>
              <a:rPr lang="cs-CZ" dirty="0"/>
              <a:t/>
            </a:r>
            <a:br>
              <a:rPr lang="cs-CZ" dirty="0"/>
            </a:br>
            <a:endParaRPr lang="cs-CZ" sz="6000" dirty="0"/>
          </a:p>
        </p:txBody>
      </p:sp>
      <p:sp>
        <p:nvSpPr>
          <p:cNvPr id="6" name="TextovéPole 5"/>
          <p:cNvSpPr txBox="1"/>
          <p:nvPr/>
        </p:nvSpPr>
        <p:spPr>
          <a:xfrm>
            <a:off x="2596567" y="1943939"/>
            <a:ext cx="6769106" cy="48628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cs-CZ" b="1" dirty="0"/>
          </a:p>
          <a:p>
            <a:r>
              <a:rPr lang="cs-CZ" dirty="0"/>
              <a:t>-</a:t>
            </a:r>
            <a:r>
              <a:rPr lang="cs-CZ" sz="2400" dirty="0"/>
              <a:t>Výběrová komise MAS</a:t>
            </a:r>
          </a:p>
          <a:p>
            <a:r>
              <a:rPr lang="cs-CZ" sz="2400" dirty="0"/>
              <a:t>I. Potřebnost pro území MAS</a:t>
            </a:r>
          </a:p>
          <a:p>
            <a:r>
              <a:rPr lang="cs-CZ" sz="2400" dirty="0"/>
              <a:t>II. Účelnost</a:t>
            </a:r>
          </a:p>
          <a:p>
            <a:r>
              <a:rPr lang="cs-CZ" sz="2400" dirty="0"/>
              <a:t>III. Efektivnost a hospodárnost</a:t>
            </a:r>
          </a:p>
          <a:p>
            <a:r>
              <a:rPr lang="cs-CZ" sz="2400" dirty="0"/>
              <a:t>IV. Proveditelnost</a:t>
            </a:r>
          </a:p>
          <a:p>
            <a:r>
              <a:rPr lang="cs-CZ" sz="2400" dirty="0"/>
              <a:t>max. 100 bodů, nutno min. 50 bodů</a:t>
            </a:r>
          </a:p>
          <a:p>
            <a:pPr marL="285750" indent="-285750">
              <a:buFontTx/>
              <a:buChar char="-"/>
            </a:pPr>
            <a:r>
              <a:rPr lang="cs-CZ" sz="2400" dirty="0"/>
              <a:t>Dokončeno </a:t>
            </a:r>
            <a:r>
              <a:rPr lang="cs-CZ" sz="2400" b="1" dirty="0"/>
              <a:t>do 25 </a:t>
            </a:r>
            <a:r>
              <a:rPr lang="cs-CZ" sz="2400" b="1" dirty="0" err="1"/>
              <a:t>prac</a:t>
            </a:r>
            <a:r>
              <a:rPr lang="cs-CZ" sz="2400" b="1" dirty="0"/>
              <a:t>. dní od hodnocení P a FN </a:t>
            </a:r>
          </a:p>
          <a:p>
            <a:pPr marL="285750" indent="-285750">
              <a:buFontTx/>
              <a:buChar char="-"/>
            </a:pPr>
            <a:r>
              <a:rPr lang="cs-CZ" sz="2400" dirty="0"/>
              <a:t>Žadatelé </a:t>
            </a:r>
            <a:r>
              <a:rPr lang="cs-CZ" sz="2400" dirty="0" err="1"/>
              <a:t>info</a:t>
            </a:r>
            <a:r>
              <a:rPr lang="cs-CZ" sz="2400" dirty="0"/>
              <a:t> o výsledku prostřednictvím MS2014+, ode dne doručení </a:t>
            </a:r>
            <a:r>
              <a:rPr lang="cs-CZ" sz="2400" dirty="0" err="1"/>
              <a:t>info</a:t>
            </a:r>
            <a:r>
              <a:rPr lang="cs-CZ" sz="2400" dirty="0"/>
              <a:t> o výsledku možno požádat o přezkum do 15 kal. dní </a:t>
            </a:r>
          </a:p>
          <a:p>
            <a:pPr marL="342900" indent="-342900">
              <a:buAutoNum type="arabicPeriod"/>
            </a:pPr>
            <a:endParaRPr lang="cs-CZ" sz="2400" dirty="0"/>
          </a:p>
          <a:p>
            <a:endParaRPr lang="cs-CZ" sz="2800" dirty="0"/>
          </a:p>
        </p:txBody>
      </p:sp>
      <p:pic>
        <p:nvPicPr>
          <p:cNvPr id="5" name="Obrázek 4" descr="IROP_CZ_RO_B_C RGB (1)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823855" y="0"/>
            <a:ext cx="4793671" cy="7903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960195028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072937" y="626743"/>
            <a:ext cx="6209607" cy="732443"/>
          </a:xfrm>
        </p:spPr>
        <p:txBody>
          <a:bodyPr>
            <a:normAutofit fontScale="90000"/>
          </a:bodyPr>
          <a:lstStyle/>
          <a:p>
            <a:pPr algn="ctr"/>
            <a:r>
              <a:rPr lang="cs-CZ" b="1" dirty="0"/>
              <a:t/>
            </a:r>
            <a:br>
              <a:rPr lang="cs-CZ" b="1" dirty="0"/>
            </a:br>
            <a:r>
              <a:rPr lang="cs-CZ" b="1" dirty="0" smtClean="0"/>
              <a:t/>
            </a:r>
            <a:br>
              <a:rPr lang="cs-CZ" b="1" dirty="0" smtClean="0"/>
            </a:br>
            <a:r>
              <a:rPr lang="cs-CZ" b="1" dirty="0" smtClean="0"/>
              <a:t>C</a:t>
            </a:r>
            <a:r>
              <a:rPr lang="cs-CZ" b="1" dirty="0"/>
              <a:t>) Výběr projektů</a:t>
            </a:r>
            <a:r>
              <a:rPr lang="cs-CZ" dirty="0"/>
              <a:t/>
            </a:r>
            <a:br>
              <a:rPr lang="cs-CZ" dirty="0"/>
            </a:br>
            <a:endParaRPr lang="cs-CZ" sz="6000" dirty="0"/>
          </a:p>
        </p:txBody>
      </p:sp>
      <p:sp>
        <p:nvSpPr>
          <p:cNvPr id="6" name="TextovéPole 5"/>
          <p:cNvSpPr txBox="1"/>
          <p:nvPr/>
        </p:nvSpPr>
        <p:spPr>
          <a:xfrm>
            <a:off x="2513438" y="1903832"/>
            <a:ext cx="6769106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dirty="0"/>
              <a:t>-    Výkonná rada MAS</a:t>
            </a:r>
          </a:p>
          <a:p>
            <a:pPr marL="457200" indent="-457200">
              <a:buFontTx/>
              <a:buChar char="-"/>
            </a:pPr>
            <a:r>
              <a:rPr lang="cs-CZ" sz="2800" dirty="0"/>
              <a:t>Pořadí dáno bodovým ohodnocením</a:t>
            </a:r>
          </a:p>
          <a:p>
            <a:pPr marL="457200" indent="-457200">
              <a:buFontTx/>
              <a:buChar char="-"/>
            </a:pPr>
            <a:r>
              <a:rPr lang="cs-CZ" sz="2800" dirty="0"/>
              <a:t>Do 10 kalendářních dní od doručení výsledku </a:t>
            </a:r>
          </a:p>
          <a:p>
            <a:r>
              <a:rPr lang="cs-CZ" sz="2800" dirty="0"/>
              <a:t>( výsledek přes MS2014+) možno požádat o přezkum</a:t>
            </a:r>
          </a:p>
          <a:p>
            <a:pPr marL="457200" indent="-457200">
              <a:buFontTx/>
              <a:buChar char="-"/>
            </a:pPr>
            <a:r>
              <a:rPr lang="cs-CZ" sz="2800" b="1" dirty="0"/>
              <a:t>Do 5 </a:t>
            </a:r>
            <a:r>
              <a:rPr lang="cs-CZ" sz="2800" b="1" dirty="0" err="1"/>
              <a:t>prac</a:t>
            </a:r>
            <a:r>
              <a:rPr lang="cs-CZ" sz="2800" b="1" dirty="0"/>
              <a:t>. dní </a:t>
            </a:r>
            <a:r>
              <a:rPr lang="cs-CZ" sz="2800" dirty="0"/>
              <a:t>od dokončení věcného</a:t>
            </a:r>
          </a:p>
          <a:p>
            <a:pPr marL="457200" indent="-457200">
              <a:buFontTx/>
              <a:buChar char="-"/>
            </a:pPr>
            <a:endParaRPr lang="cs-CZ" sz="2800" dirty="0"/>
          </a:p>
          <a:p>
            <a:pPr marL="457200" indent="-457200">
              <a:buFontTx/>
              <a:buChar char="-"/>
            </a:pPr>
            <a:r>
              <a:rPr lang="cs-CZ" sz="2800" dirty="0"/>
              <a:t>Přezkumy – dozorčí  rada MAS; MAS informuje ŘO o všech </a:t>
            </a:r>
            <a:r>
              <a:rPr lang="cs-CZ" sz="2800" dirty="0" err="1"/>
              <a:t>přezk</a:t>
            </a:r>
            <a:r>
              <a:rPr lang="cs-CZ" sz="2800" dirty="0"/>
              <a:t>. řízeních</a:t>
            </a:r>
          </a:p>
        </p:txBody>
      </p:sp>
      <p:pic>
        <p:nvPicPr>
          <p:cNvPr id="5" name="Obrázek 4" descr="IROP_CZ_RO_B_C RGB (1)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823855" y="0"/>
            <a:ext cx="4793671" cy="7903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312133004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072937" y="626743"/>
            <a:ext cx="6209607" cy="732443"/>
          </a:xfrm>
        </p:spPr>
        <p:txBody>
          <a:bodyPr>
            <a:normAutofit fontScale="90000"/>
          </a:bodyPr>
          <a:lstStyle/>
          <a:p>
            <a:pPr algn="ctr"/>
            <a:r>
              <a:rPr lang="cs-CZ" b="1" dirty="0"/>
              <a:t/>
            </a:r>
            <a:br>
              <a:rPr lang="cs-CZ" b="1" dirty="0"/>
            </a:br>
            <a:r>
              <a:rPr lang="cs-CZ" b="1" dirty="0" smtClean="0"/>
              <a:t/>
            </a:r>
            <a:br>
              <a:rPr lang="cs-CZ" b="1" dirty="0" smtClean="0"/>
            </a:br>
            <a:r>
              <a:rPr lang="cs-CZ" b="1" dirty="0" smtClean="0"/>
              <a:t>2</a:t>
            </a:r>
            <a:r>
              <a:rPr lang="cs-CZ" b="1" dirty="0"/>
              <a:t>. Řídící orgán</a:t>
            </a:r>
            <a:r>
              <a:rPr lang="cs-CZ" dirty="0"/>
              <a:t/>
            </a:r>
            <a:br>
              <a:rPr lang="cs-CZ" dirty="0"/>
            </a:br>
            <a:endParaRPr lang="cs-CZ" sz="6000" dirty="0"/>
          </a:p>
        </p:txBody>
      </p:sp>
      <p:sp>
        <p:nvSpPr>
          <p:cNvPr id="6" name="TextovéPole 5"/>
          <p:cNvSpPr txBox="1"/>
          <p:nvPr/>
        </p:nvSpPr>
        <p:spPr>
          <a:xfrm>
            <a:off x="2513438" y="1903832"/>
            <a:ext cx="6769106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buAutoNum type="arabicPeriod"/>
            </a:pPr>
            <a:r>
              <a:rPr lang="cs-CZ" sz="2800" u="sng" dirty="0"/>
              <a:t>Závěrečné ověření způsobilosti </a:t>
            </a:r>
            <a:r>
              <a:rPr lang="cs-CZ" sz="2800" dirty="0"/>
              <a:t>– </a:t>
            </a:r>
            <a:r>
              <a:rPr lang="cs-CZ" sz="2800" b="1" dirty="0"/>
              <a:t>kontrola procesu hodnocení</a:t>
            </a:r>
            <a:r>
              <a:rPr lang="cs-CZ" sz="2800" dirty="0"/>
              <a:t> a výběru provedeného MAS, </a:t>
            </a:r>
            <a:r>
              <a:rPr lang="cs-CZ" sz="2800" b="1" dirty="0"/>
              <a:t>kontrola</a:t>
            </a:r>
            <a:r>
              <a:rPr lang="cs-CZ" sz="2800" dirty="0"/>
              <a:t> způsobilosti </a:t>
            </a:r>
            <a:r>
              <a:rPr lang="cs-CZ" sz="2800" b="1" dirty="0"/>
              <a:t>aktivit a výdajů</a:t>
            </a:r>
            <a:r>
              <a:rPr lang="cs-CZ" sz="2800" dirty="0"/>
              <a:t> v projektu </a:t>
            </a:r>
          </a:p>
          <a:p>
            <a:pPr marL="514350" indent="-514350">
              <a:buAutoNum type="arabicPeriod"/>
            </a:pPr>
            <a:r>
              <a:rPr lang="cs-CZ" sz="2800" dirty="0"/>
              <a:t>Vydá </a:t>
            </a:r>
            <a:r>
              <a:rPr lang="cs-CZ" sz="2800" u="sng" dirty="0"/>
              <a:t>právní akt o poskytnutí podpory </a:t>
            </a:r>
            <a:r>
              <a:rPr lang="cs-CZ" sz="2800" dirty="0"/>
              <a:t>zpravidla ve lhůtě </a:t>
            </a:r>
            <a:r>
              <a:rPr lang="cs-CZ" sz="2800" b="1" dirty="0"/>
              <a:t>do 3 měsíců </a:t>
            </a:r>
            <a:r>
              <a:rPr lang="cs-CZ" sz="2800" dirty="0"/>
              <a:t>od výběru žádosti</a:t>
            </a:r>
          </a:p>
          <a:p>
            <a:endParaRPr lang="cs-CZ" sz="2800" dirty="0"/>
          </a:p>
        </p:txBody>
      </p:sp>
      <p:pic>
        <p:nvPicPr>
          <p:cNvPr id="5" name="Obrázek 4" descr="IROP_CZ_RO_B_C RGB (1)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823855" y="0"/>
            <a:ext cx="4793671" cy="7903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019686379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DBA6F2D5-A40F-4822-9218-557FE8BB78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cs-CZ" sz="4000" b="1" dirty="0" smtClean="0"/>
              <a:t/>
            </a:r>
            <a:br>
              <a:rPr lang="cs-CZ" sz="4000" b="1" dirty="0" smtClean="0"/>
            </a:br>
            <a:r>
              <a:rPr lang="cs-CZ" sz="4000" b="1" dirty="0" smtClean="0"/>
              <a:t>Projektová </a:t>
            </a:r>
            <a:r>
              <a:rPr lang="cs-CZ" sz="4000" b="1" dirty="0"/>
              <a:t>žádost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xmlns="" id="{616138D9-7FDD-45A2-9322-B18D125D60F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cs-CZ" dirty="0"/>
              <a:t>1.Zřízení elektronického podpisu a datové schránky</a:t>
            </a:r>
          </a:p>
          <a:p>
            <a:pPr marL="0" indent="0">
              <a:buNone/>
            </a:pPr>
            <a:r>
              <a:rPr lang="cs-CZ" dirty="0"/>
              <a:t>2.Registrace do systému IS KP14+ (</a:t>
            </a:r>
            <a:r>
              <a:rPr lang="cs-CZ" dirty="0">
                <a:hlinkClick r:id="rId2"/>
              </a:rPr>
              <a:t>https://mseu.mssf.cz</a:t>
            </a:r>
            <a:r>
              <a:rPr lang="cs-CZ" dirty="0"/>
              <a:t>)</a:t>
            </a:r>
          </a:p>
          <a:p>
            <a:pPr marL="0" indent="0">
              <a:buNone/>
            </a:pPr>
            <a:r>
              <a:rPr lang="cs-CZ" dirty="0"/>
              <a:t>3.Vyplnění žádosti o podporu</a:t>
            </a:r>
          </a:p>
          <a:p>
            <a:pPr marL="0" indent="0">
              <a:buNone/>
            </a:pPr>
            <a:r>
              <a:rPr lang="cs-CZ" dirty="0"/>
              <a:t>4.Finalizace žádosti o podporu</a:t>
            </a:r>
          </a:p>
          <a:p>
            <a:pPr marL="0" indent="0">
              <a:buNone/>
            </a:pPr>
            <a:r>
              <a:rPr lang="cs-CZ" dirty="0"/>
              <a:t>5.Podepsání a odeslání žádosti o podporu 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xmlns="" val="1228334503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072937" y="626743"/>
            <a:ext cx="6209607" cy="732443"/>
          </a:xfrm>
        </p:spPr>
        <p:txBody>
          <a:bodyPr>
            <a:normAutofit fontScale="90000"/>
          </a:bodyPr>
          <a:lstStyle/>
          <a:p>
            <a:pPr algn="ctr"/>
            <a:r>
              <a:rPr lang="cs-CZ" b="1" dirty="0"/>
              <a:t/>
            </a:r>
            <a:br>
              <a:rPr lang="cs-CZ" b="1" dirty="0"/>
            </a:br>
            <a:r>
              <a:rPr lang="cs-CZ" b="1" dirty="0" smtClean="0"/>
              <a:t/>
            </a:r>
            <a:br>
              <a:rPr lang="cs-CZ" b="1" dirty="0" smtClean="0"/>
            </a:br>
            <a:r>
              <a:rPr lang="cs-CZ" b="1" dirty="0" smtClean="0"/>
              <a:t>Odkazy</a:t>
            </a:r>
            <a:r>
              <a:rPr lang="cs-CZ" dirty="0"/>
              <a:t/>
            </a:r>
            <a:br>
              <a:rPr lang="cs-CZ" dirty="0"/>
            </a:br>
            <a:endParaRPr lang="cs-CZ" sz="6000" dirty="0"/>
          </a:p>
        </p:txBody>
      </p:sp>
      <p:sp>
        <p:nvSpPr>
          <p:cNvPr id="6" name="TextovéPole 5"/>
          <p:cNvSpPr txBox="1"/>
          <p:nvPr/>
        </p:nvSpPr>
        <p:spPr>
          <a:xfrm>
            <a:off x="2701585" y="1444390"/>
            <a:ext cx="7227181" cy="5909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cs-CZ" sz="2400" b="1" dirty="0"/>
          </a:p>
          <a:p>
            <a:pPr lvl="0"/>
            <a:r>
              <a:rPr lang="cs-CZ" sz="2400" dirty="0"/>
              <a:t>Obecné části pravidel pro žadatele a příjemce v rámci OPZ:</a:t>
            </a:r>
          </a:p>
          <a:p>
            <a:pPr lvl="0"/>
            <a:r>
              <a:rPr lang="cs-CZ" sz="2400" u="sng" dirty="0">
                <a:hlinkClick r:id="rId2"/>
              </a:rPr>
              <a:t>https://www.esfcr.cz/pravidla-pro-zadatele-a-prijemce-opz</a:t>
            </a:r>
            <a:endParaRPr lang="cs-CZ" sz="2400" u="sng" dirty="0"/>
          </a:p>
          <a:p>
            <a:pPr lvl="0"/>
            <a:endParaRPr lang="cs-CZ" sz="2400" dirty="0"/>
          </a:p>
          <a:p>
            <a:pPr lvl="0"/>
            <a:r>
              <a:rPr lang="cs-CZ" sz="2400" dirty="0"/>
              <a:t>Specifické části pravidel pro žadatele a příjemce v rámci OPZ: </a:t>
            </a:r>
            <a:r>
              <a:rPr lang="cs-CZ" sz="2400" u="sng" dirty="0">
                <a:solidFill>
                  <a:schemeClr val="accent1">
                    <a:lumMod val="75000"/>
                  </a:schemeClr>
                </a:solidFill>
              </a:rPr>
              <a:t>https://www.esfcr.cz/pravidla-pro-zadatele-a-prijemce-opz/-/dokument/797817 )</a:t>
            </a:r>
            <a:endParaRPr lang="cs-CZ" sz="2400" dirty="0">
              <a:solidFill>
                <a:schemeClr val="accent1">
                  <a:lumMod val="75000"/>
                </a:schemeClr>
              </a:solidFill>
            </a:endParaRPr>
          </a:p>
          <a:p>
            <a:r>
              <a:rPr lang="cs-CZ" sz="2400" dirty="0"/>
              <a:t> </a:t>
            </a:r>
          </a:p>
          <a:p>
            <a:r>
              <a:rPr lang="cs-CZ" sz="2400" dirty="0"/>
              <a:t>Výzva MAS Český les, </a:t>
            </a:r>
            <a:r>
              <a:rPr lang="cs-CZ" sz="2400" dirty="0" err="1"/>
              <a:t>z.s</a:t>
            </a:r>
            <a:r>
              <a:rPr lang="cs-CZ" sz="2400" dirty="0"/>
              <a:t>.</a:t>
            </a:r>
          </a:p>
          <a:p>
            <a:r>
              <a:rPr lang="cs-CZ" sz="2400" u="sng" dirty="0">
                <a:hlinkClick r:id="rId3"/>
              </a:rPr>
              <a:t>http://www.masceskyles.cz/strategie-2014-2020/opz/vyzvy-mas</a:t>
            </a:r>
            <a:endParaRPr lang="cs-CZ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cs-CZ" sz="2400" dirty="0"/>
          </a:p>
          <a:p>
            <a:endParaRPr lang="cs-CZ" sz="2400" dirty="0"/>
          </a:p>
          <a:p>
            <a:endParaRPr lang="cs-CZ" dirty="0"/>
          </a:p>
        </p:txBody>
      </p:sp>
      <p:pic>
        <p:nvPicPr>
          <p:cNvPr id="5" name="Obrázek 4" descr="IROP_CZ_RO_B_C RGB (1)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823855" y="0"/>
            <a:ext cx="4793671" cy="7903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884553808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cs-CZ" b="1" dirty="0"/>
              <a:t/>
            </a:r>
            <a:br>
              <a:rPr lang="cs-CZ" b="1" dirty="0"/>
            </a:br>
            <a:endParaRPr lang="cs-CZ" sz="6000" dirty="0"/>
          </a:p>
        </p:txBody>
      </p:sp>
      <p:sp>
        <p:nvSpPr>
          <p:cNvPr id="4" name="Zástupný symbol pro obsah 3">
            <a:extLst>
              <a:ext uri="{FF2B5EF4-FFF2-40B4-BE49-F238E27FC236}">
                <a16:creationId xmlns:a16="http://schemas.microsoft.com/office/drawing/2014/main" xmlns="" id="{04EA123A-BBF3-4A4F-B9DB-FC9A96F1318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5782" y="171167"/>
            <a:ext cx="10698018" cy="6005796"/>
          </a:xfrm>
        </p:spPr>
        <p:txBody>
          <a:bodyPr/>
          <a:lstStyle/>
          <a:p>
            <a:endParaRPr lang="cs-CZ" dirty="0" smtClean="0"/>
          </a:p>
          <a:p>
            <a:endParaRPr lang="cs-CZ" dirty="0"/>
          </a:p>
          <a:p>
            <a:r>
              <a:rPr lang="cs-CZ" dirty="0"/>
              <a:t>Založení žádosti v IS KP+ </a:t>
            </a:r>
          </a:p>
          <a:p>
            <a:pPr marL="0" indent="0">
              <a:buNone/>
            </a:pPr>
            <a:r>
              <a:rPr lang="cs-CZ" dirty="0">
                <a:hlinkClick r:id="rId2"/>
              </a:rPr>
              <a:t>https://mseu.mssf.cz</a:t>
            </a:r>
            <a:endParaRPr lang="cs-CZ" dirty="0"/>
          </a:p>
          <a:p>
            <a:pPr marL="0" indent="0">
              <a:buNone/>
            </a:pPr>
            <a:endParaRPr lang="cs-CZ" dirty="0"/>
          </a:p>
          <a:p>
            <a:r>
              <a:rPr lang="cs-CZ" dirty="0"/>
              <a:t>Edukační video: </a:t>
            </a:r>
          </a:p>
          <a:p>
            <a:pPr marL="0" indent="0">
              <a:buNone/>
            </a:pPr>
            <a:r>
              <a:rPr lang="cs-CZ" dirty="0">
                <a:hlinkClick r:id="rId3"/>
              </a:rPr>
              <a:t>http://www.strukturalni-fondy.cz/cs/Jak-na-projekt/Elektronicka-zadost/Edukacni-videa</a:t>
            </a:r>
            <a:endParaRPr lang="cs-CZ" dirty="0"/>
          </a:p>
          <a:p>
            <a:pPr marL="0" indent="0">
              <a:buNone/>
            </a:pPr>
            <a:r>
              <a:rPr lang="cs-CZ" dirty="0"/>
              <a:t>-jak založit žádost do IS KP+</a:t>
            </a:r>
          </a:p>
          <a:p>
            <a:pPr marL="0" indent="0">
              <a:buNone/>
            </a:pPr>
            <a:endParaRPr lang="cs-CZ" dirty="0"/>
          </a:p>
          <a:p>
            <a:r>
              <a:rPr lang="cs-CZ" dirty="0"/>
              <a:t>Příručky, formuláře, čestná prohlášení, vzory, apod.</a:t>
            </a:r>
          </a:p>
          <a:p>
            <a:pPr marL="0" indent="0">
              <a:buNone/>
            </a:pPr>
            <a:r>
              <a:rPr lang="cs-CZ" dirty="0">
                <a:hlinkClick r:id="rId4"/>
              </a:rPr>
              <a:t>https://www.esfcr.cz/dokumenty-opz</a:t>
            </a:r>
            <a:endParaRPr lang="cs-CZ" dirty="0"/>
          </a:p>
          <a:p>
            <a:endParaRPr lang="cs-CZ" dirty="0"/>
          </a:p>
          <a:p>
            <a:endParaRPr lang="cs-CZ" dirty="0"/>
          </a:p>
        </p:txBody>
      </p:sp>
      <p:sp>
        <p:nvSpPr>
          <p:cNvPr id="6" name="TextovéPole 5"/>
          <p:cNvSpPr txBox="1"/>
          <p:nvPr/>
        </p:nvSpPr>
        <p:spPr>
          <a:xfrm flipH="1" flipV="1">
            <a:off x="11859490" y="2552385"/>
            <a:ext cx="55419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endParaRPr lang="cs-CZ" sz="2400" dirty="0"/>
          </a:p>
          <a:p>
            <a:endParaRPr lang="cs-CZ" sz="2400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xmlns="" val="1387396237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>
            <a:extLst>
              <a:ext uri="{FF2B5EF4-FFF2-40B4-BE49-F238E27FC236}">
                <a16:creationId xmlns:a16="http://schemas.microsoft.com/office/drawing/2014/main" xmlns="" id="{9E27D2AB-1683-4FAF-90AE-984ABFCD52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cs-CZ" sz="4000" b="1" dirty="0" smtClean="0"/>
              <a:t/>
            </a:r>
            <a:br>
              <a:rPr lang="cs-CZ" sz="4000" b="1" dirty="0" smtClean="0"/>
            </a:br>
            <a:r>
              <a:rPr lang="cs-CZ" sz="4000" b="1" dirty="0" smtClean="0"/>
              <a:t>Kontakty</a:t>
            </a:r>
            <a:endParaRPr lang="cs-CZ" sz="4000" b="1" dirty="0"/>
          </a:p>
        </p:txBody>
      </p:sp>
      <p:sp>
        <p:nvSpPr>
          <p:cNvPr id="4" name="Zástupný symbol pro obsah 3">
            <a:extLst>
              <a:ext uri="{FF2B5EF4-FFF2-40B4-BE49-F238E27FC236}">
                <a16:creationId xmlns:a16="http://schemas.microsoft.com/office/drawing/2014/main" xmlns="" id="{AA4DAEF3-B6E2-451F-A0A9-B906AEF5FB5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endParaRPr lang="cs-CZ" sz="2000" dirty="0"/>
          </a:p>
          <a:p>
            <a:pPr algn="ctr"/>
            <a:r>
              <a:rPr lang="cs-CZ" sz="2000" dirty="0"/>
              <a:t>Ing. Olga </a:t>
            </a:r>
            <a:r>
              <a:rPr lang="cs-CZ" sz="2000" dirty="0" err="1"/>
              <a:t>Pulchartová</a:t>
            </a:r>
            <a:endParaRPr lang="cs-CZ" sz="2000" dirty="0"/>
          </a:p>
          <a:p>
            <a:pPr algn="ctr"/>
            <a:r>
              <a:rPr lang="cs-CZ" sz="2000" dirty="0"/>
              <a:t>602 168 17</a:t>
            </a:r>
          </a:p>
          <a:p>
            <a:pPr algn="ctr"/>
            <a:r>
              <a:rPr lang="cs-CZ" sz="2000" dirty="0">
                <a:hlinkClick r:id="rId2"/>
              </a:rPr>
              <a:t>pulchartova@masceskyles.cz</a:t>
            </a:r>
            <a:endParaRPr lang="cs-CZ" sz="2000" dirty="0"/>
          </a:p>
          <a:p>
            <a:pPr algn="ctr"/>
            <a:endParaRPr lang="cs-CZ" sz="2000" dirty="0"/>
          </a:p>
          <a:p>
            <a:pPr algn="ctr"/>
            <a:r>
              <a:rPr lang="cs-CZ" sz="2000" dirty="0"/>
              <a:t>Ing. Daniela Voldánová </a:t>
            </a:r>
          </a:p>
          <a:p>
            <a:pPr algn="ctr"/>
            <a:r>
              <a:rPr lang="cs-CZ" sz="2000" dirty="0"/>
              <a:t>724 863 051</a:t>
            </a:r>
          </a:p>
          <a:p>
            <a:pPr algn="ctr"/>
            <a:r>
              <a:rPr lang="cs-CZ" sz="2000" dirty="0">
                <a:hlinkClick r:id="rId3"/>
              </a:rPr>
              <a:t>voldanova@masceskyles.cz</a:t>
            </a:r>
            <a:endParaRPr lang="cs-CZ" sz="2000" dirty="0"/>
          </a:p>
          <a:p>
            <a:pPr algn="ctr"/>
            <a:endParaRPr lang="cs-CZ" sz="2000" dirty="0"/>
          </a:p>
          <a:p>
            <a:pPr algn="ctr"/>
            <a:r>
              <a:rPr lang="cs-CZ" sz="2000" dirty="0"/>
              <a:t>Sylva Heidlerová – ředitelka MAS </a:t>
            </a:r>
          </a:p>
          <a:p>
            <a:pPr algn="ctr"/>
            <a:r>
              <a:rPr lang="cs-CZ" sz="2000" dirty="0"/>
              <a:t>602 168 171</a:t>
            </a:r>
          </a:p>
          <a:p>
            <a:pPr algn="ctr"/>
            <a:r>
              <a:rPr lang="cs-CZ" sz="2000" dirty="0">
                <a:hlinkClick r:id="rId4"/>
              </a:rPr>
              <a:t>heidlerova@tiscali.cz</a:t>
            </a:r>
            <a:endParaRPr lang="cs-CZ" sz="2000" dirty="0"/>
          </a:p>
          <a:p>
            <a:endParaRPr lang="cs-CZ" sz="2000" dirty="0"/>
          </a:p>
          <a:p>
            <a:endParaRPr lang="cs-CZ" sz="2000" dirty="0"/>
          </a:p>
          <a:p>
            <a:pPr marL="0" indent="0">
              <a:buNone/>
            </a:pPr>
            <a:endParaRPr lang="cs-CZ" sz="2000" dirty="0"/>
          </a:p>
          <a:p>
            <a:endParaRPr lang="cs-CZ" sz="2000" dirty="0"/>
          </a:p>
          <a:p>
            <a:endParaRPr lang="cs-CZ" sz="2000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xmlns="" val="4167213114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>
            <a:extLst>
              <a:ext uri="{FF2B5EF4-FFF2-40B4-BE49-F238E27FC236}">
                <a16:creationId xmlns:a16="http://schemas.microsoft.com/office/drawing/2014/main" xmlns="" id="{768DA81E-24A0-473D-A45E-4E0DB5971FB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/>
              <a:t>Děkujeme za pozornost</a:t>
            </a:r>
          </a:p>
        </p:txBody>
      </p:sp>
      <p:sp>
        <p:nvSpPr>
          <p:cNvPr id="4" name="Podnadpis 3">
            <a:extLst>
              <a:ext uri="{FF2B5EF4-FFF2-40B4-BE49-F238E27FC236}">
                <a16:creationId xmlns:a16="http://schemas.microsoft.com/office/drawing/2014/main" xmlns="" id="{768B73AA-3DC3-455C-B640-8A11665792F3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cs-CZ" dirty="0"/>
          </a:p>
          <a:p>
            <a:r>
              <a:rPr lang="cs-CZ" dirty="0"/>
              <a:t>MAS Český les, </a:t>
            </a:r>
            <a:r>
              <a:rPr lang="cs-CZ" dirty="0" err="1"/>
              <a:t>z.s</a:t>
            </a:r>
            <a:r>
              <a:rPr lang="cs-CZ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xmlns="" val="149052101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B939686F-C1F6-4AA8-B0E0-E9A4DF0BC2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cs-CZ" sz="4000" b="1" dirty="0"/>
              <a:t>MAS Český les, </a:t>
            </a:r>
            <a:r>
              <a:rPr lang="cs-CZ" sz="4000" b="1" dirty="0" err="1"/>
              <a:t>z.s</a:t>
            </a:r>
            <a:r>
              <a:rPr lang="cs-CZ" sz="4000" b="1" dirty="0"/>
              <a:t>.</a:t>
            </a:r>
          </a:p>
        </p:txBody>
      </p:sp>
      <p:graphicFrame>
        <p:nvGraphicFramePr>
          <p:cNvPr id="5" name="Zástupný symbol pro obsah 4">
            <a:extLst>
              <a:ext uri="{FF2B5EF4-FFF2-40B4-BE49-F238E27FC236}">
                <a16:creationId xmlns:a16="http://schemas.microsoft.com/office/drawing/2014/main" xmlns="" id="{B0FCB06D-0CC4-49F4-B014-EE102B1CDD1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1034593704"/>
              </p:ext>
            </p:extLst>
          </p:nvPr>
        </p:nvGraphicFramePr>
        <p:xfrm>
          <a:off x="960583" y="4716203"/>
          <a:ext cx="5212506" cy="1579417"/>
        </p:xfrm>
        <a:graphic>
          <a:graphicData uri="http://schemas.openxmlformats.org/drawingml/2006/table">
            <a:tbl>
              <a:tblPr/>
              <a:tblGrid>
                <a:gridCol w="2513013">
                  <a:extLst>
                    <a:ext uri="{9D8B030D-6E8A-4147-A177-3AD203B41FA5}">
                      <a16:colId xmlns:a16="http://schemas.microsoft.com/office/drawing/2014/main" xmlns="" val="1819636407"/>
                    </a:ext>
                  </a:extLst>
                </a:gridCol>
                <a:gridCol w="2699493">
                  <a:extLst>
                    <a:ext uri="{9D8B030D-6E8A-4147-A177-3AD203B41FA5}">
                      <a16:colId xmlns:a16="http://schemas.microsoft.com/office/drawing/2014/main" xmlns="" val="2586996477"/>
                    </a:ext>
                  </a:extLst>
                </a:gridCol>
              </a:tblGrid>
              <a:tr h="590611">
                <a:tc>
                  <a:txBody>
                    <a:bodyPr/>
                    <a:lstStyle/>
                    <a:p>
                      <a:r>
                        <a:rPr lang="cs-CZ" b="1">
                          <a:effectLst/>
                        </a:rPr>
                        <a:t>Rozloha území MAS:</a:t>
                      </a:r>
                      <a:endParaRPr lang="cs-CZ">
                        <a:effectLst/>
                      </a:endParaRPr>
                    </a:p>
                  </a:txBody>
                  <a:tcPr marL="9525" marR="9525" marT="9525" marB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cs-CZ" dirty="0">
                          <a:effectLst/>
                        </a:rPr>
                        <a:t>1 498,79 km</a:t>
                      </a:r>
                      <a:r>
                        <a:rPr lang="cs-CZ" baseline="30000" dirty="0">
                          <a:effectLst/>
                        </a:rPr>
                        <a:t>2</a:t>
                      </a:r>
                      <a:endParaRPr lang="cs-CZ" dirty="0">
                        <a:effectLst/>
                      </a:endParaRPr>
                    </a:p>
                  </a:txBody>
                  <a:tcPr marL="9525" marR="9525" marT="9525" marB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71610048"/>
                  </a:ext>
                </a:extLst>
              </a:tr>
              <a:tr h="398195">
                <a:tc>
                  <a:txBody>
                    <a:bodyPr/>
                    <a:lstStyle/>
                    <a:p>
                      <a:r>
                        <a:rPr lang="cs-CZ" b="1" dirty="0">
                          <a:effectLst/>
                        </a:rPr>
                        <a:t>Počet obyvatel:</a:t>
                      </a:r>
                      <a:endParaRPr lang="cs-CZ" dirty="0">
                        <a:effectLst/>
                      </a:endParaRPr>
                    </a:p>
                  </a:txBody>
                  <a:tcPr marL="9525" marR="9525" marT="9525" marB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cs-CZ" dirty="0">
                          <a:effectLst/>
                        </a:rPr>
                        <a:t>61 576 </a:t>
                      </a:r>
                    </a:p>
                  </a:txBody>
                  <a:tcPr marL="9525" marR="9525" marT="9525" marB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917925596"/>
                  </a:ext>
                </a:extLst>
              </a:tr>
              <a:tr h="590611">
                <a:tc>
                  <a:txBody>
                    <a:bodyPr/>
                    <a:lstStyle/>
                    <a:p>
                      <a:r>
                        <a:rPr lang="pt-BR" b="1" dirty="0">
                          <a:effectLst/>
                        </a:rPr>
                        <a:t>Počet obcí na území MAS:</a:t>
                      </a:r>
                      <a:endParaRPr lang="pt-BR" dirty="0">
                        <a:effectLst/>
                      </a:endParaRPr>
                    </a:p>
                  </a:txBody>
                  <a:tcPr marL="9525" marR="9525" marT="9525" marB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cs-CZ" dirty="0">
                          <a:effectLst/>
                        </a:rPr>
                        <a:t>77</a:t>
                      </a:r>
                    </a:p>
                  </a:txBody>
                  <a:tcPr marL="9525" marR="9525" marT="9525" marB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554999259"/>
                  </a:ext>
                </a:extLst>
              </a:tr>
            </a:tbl>
          </a:graphicData>
        </a:graphic>
      </p:graphicFrame>
      <p:pic>
        <p:nvPicPr>
          <p:cNvPr id="4" name="Obrázek 3">
            <a:extLst>
              <a:ext uri="{FF2B5EF4-FFF2-40B4-BE49-F238E27FC236}">
                <a16:creationId xmlns:a16="http://schemas.microsoft.com/office/drawing/2014/main" xmlns="" id="{BF987D87-1B0B-4B38-ABAF-72609AB7AC50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838035" y="1690688"/>
            <a:ext cx="7897091" cy="2179348"/>
          </a:xfrm>
          <a:prstGeom prst="rect">
            <a:avLst/>
          </a:prstGeom>
        </p:spPr>
      </p:pic>
      <p:pic>
        <p:nvPicPr>
          <p:cNvPr id="6" name="Obrázek 5">
            <a:extLst>
              <a:ext uri="{FF2B5EF4-FFF2-40B4-BE49-F238E27FC236}">
                <a16:creationId xmlns:a16="http://schemas.microsoft.com/office/drawing/2014/main" xmlns="" id="{CC806C53-9888-4574-B68F-98AE72B4840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 xmlns="">
                  <a14:imgLayer r:embed="rId4">
                    <a14:imgEffect>
                      <a14:sharpenSoften amount="-300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071346" y="5563223"/>
            <a:ext cx="1347629" cy="812683"/>
          </a:xfrm>
          <a:prstGeom prst="rect">
            <a:avLst/>
          </a:prstGeom>
          <a:effectLst>
            <a:glow>
              <a:schemeClr val="accent1">
                <a:alpha val="40000"/>
              </a:schemeClr>
            </a:glow>
            <a:outerShdw blurRad="139700" dist="25400" dir="5400000" algn="ctr" rotWithShape="0">
              <a:schemeClr val="tx1"/>
            </a:outerShdw>
            <a:reflection endPos="0" dir="5400000" sy="-100000" algn="bl" rotWithShape="0"/>
            <a:softEdge rad="0"/>
          </a:effectLst>
        </p:spPr>
      </p:pic>
    </p:spTree>
    <p:extLst>
      <p:ext uri="{BB962C8B-B14F-4D97-AF65-F5344CB8AC3E}">
        <p14:creationId xmlns:p14="http://schemas.microsoft.com/office/powerpoint/2010/main" xmlns="" val="58754305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413" t="9149" b="-1"/>
          <a:stretch/>
        </p:blipFill>
        <p:spPr>
          <a:xfrm>
            <a:off x="4358755" y="1219199"/>
            <a:ext cx="3708727" cy="5445201"/>
          </a:xfrm>
          <a:prstGeom prst="rect">
            <a:avLst/>
          </a:prstGeom>
        </p:spPr>
      </p:pic>
      <p:pic>
        <p:nvPicPr>
          <p:cNvPr id="5" name="Obrázek 4" descr="IROP_CZ_RO_B_C RGB (1)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823855" y="0"/>
            <a:ext cx="4793671" cy="7903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79954088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2A30E42E-FA96-43DD-B6FC-6903295E59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9172" y="1366982"/>
            <a:ext cx="11113655" cy="5043055"/>
          </a:xfrm>
        </p:spPr>
        <p:txBody>
          <a:bodyPr>
            <a:normAutofit/>
          </a:bodyPr>
          <a:lstStyle/>
          <a:p>
            <a:pPr algn="ctr"/>
            <a:r>
              <a:rPr lang="cs-CZ" sz="4000" b="1" dirty="0"/>
              <a:t> </a:t>
            </a:r>
            <a:r>
              <a:rPr lang="cs-CZ" dirty="0"/>
              <a:t/>
            </a:r>
            <a:br>
              <a:rPr lang="cs-CZ" dirty="0"/>
            </a:br>
            <a:r>
              <a:rPr lang="cs-CZ" dirty="0"/>
              <a:t>„</a:t>
            </a:r>
            <a:r>
              <a:rPr lang="cs-CZ" b="1" dirty="0"/>
              <a:t>Výzva</a:t>
            </a:r>
            <a:r>
              <a:rPr lang="cs-CZ" dirty="0"/>
              <a:t> </a:t>
            </a:r>
            <a:r>
              <a:rPr lang="cs-CZ" b="1" dirty="0"/>
              <a:t>MAS Český les, </a:t>
            </a:r>
            <a:r>
              <a:rPr lang="cs-CZ" b="1" dirty="0" err="1"/>
              <a:t>z.s</a:t>
            </a:r>
            <a:r>
              <a:rPr lang="cs-CZ" b="1" dirty="0"/>
              <a:t>. </a:t>
            </a:r>
            <a:br>
              <a:rPr lang="cs-CZ" b="1" dirty="0"/>
            </a:br>
            <a:r>
              <a:rPr lang="cs-CZ" b="1" dirty="0"/>
              <a:t>- Rozvoj a zkvalitnění  infrastruktury </a:t>
            </a:r>
            <a:br>
              <a:rPr lang="cs-CZ" b="1" dirty="0"/>
            </a:br>
            <a:r>
              <a:rPr lang="cs-CZ" b="1" dirty="0"/>
              <a:t>pro poskytování sociálních služeb – (III.)“</a:t>
            </a:r>
            <a:br>
              <a:rPr lang="cs-CZ" b="1" dirty="0"/>
            </a:br>
            <a:r>
              <a:rPr lang="cs-CZ" b="1" dirty="0"/>
              <a:t/>
            </a:r>
            <a:br>
              <a:rPr lang="cs-CZ" b="1" dirty="0"/>
            </a:br>
            <a:r>
              <a:rPr lang="cs-CZ" sz="2700" dirty="0"/>
              <a:t>VAZBA NA VÝZVU ŘO OPZ</a:t>
            </a:r>
            <a:r>
              <a:rPr lang="cs-CZ" sz="2700" b="1" dirty="0"/>
              <a:t> č. 03_16_047 </a:t>
            </a:r>
            <a:br>
              <a:rPr lang="cs-CZ" sz="2700" b="1" dirty="0"/>
            </a:br>
            <a:r>
              <a:rPr lang="cs-CZ" sz="2700" b="1" dirty="0"/>
              <a:t>„Výzva pro MAS na podporu strategií komunitně vedeného místního rozvoje</a:t>
            </a:r>
            <a:r>
              <a:rPr lang="cs-CZ" sz="2700" dirty="0"/>
              <a:t>.“</a:t>
            </a:r>
            <a:r>
              <a:rPr lang="cs-CZ" dirty="0"/>
              <a:t/>
            </a:r>
            <a:br>
              <a:rPr lang="cs-CZ" dirty="0"/>
            </a:br>
            <a:r>
              <a:rPr lang="cs-CZ" dirty="0"/>
              <a:t/>
            </a:r>
            <a:br>
              <a:rPr lang="cs-CZ" dirty="0"/>
            </a:br>
            <a:endParaRPr lang="cs-CZ" dirty="0"/>
          </a:p>
        </p:txBody>
      </p:sp>
      <p:pic>
        <p:nvPicPr>
          <p:cNvPr id="4" name="Obrázek 3" descr="IROP_CZ_RO_B_C RGB (1)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823855" y="0"/>
            <a:ext cx="4793671" cy="7903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14484217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654829" y="653012"/>
            <a:ext cx="4343862" cy="732443"/>
          </a:xfrm>
        </p:spPr>
        <p:txBody>
          <a:bodyPr>
            <a:normAutofit fontScale="90000"/>
          </a:bodyPr>
          <a:lstStyle/>
          <a:p>
            <a:pPr algn="ctr"/>
            <a:r>
              <a:rPr lang="cs-CZ" b="1" dirty="0"/>
              <a:t/>
            </a:r>
            <a:br>
              <a:rPr lang="cs-CZ" b="1" dirty="0"/>
            </a:br>
            <a:r>
              <a:rPr lang="cs-CZ" b="1" dirty="0" smtClean="0"/>
              <a:t/>
            </a:r>
            <a:br>
              <a:rPr lang="cs-CZ" b="1" dirty="0" smtClean="0"/>
            </a:br>
            <a:r>
              <a:rPr lang="cs-CZ" b="1" dirty="0" smtClean="0"/>
              <a:t>Základní </a:t>
            </a:r>
            <a:r>
              <a:rPr lang="cs-CZ" b="1" dirty="0"/>
              <a:t>údaje</a:t>
            </a:r>
            <a:r>
              <a:rPr lang="cs-CZ" dirty="0"/>
              <a:t/>
            </a:r>
            <a:br>
              <a:rPr lang="cs-CZ" dirty="0"/>
            </a:br>
            <a:endParaRPr lang="cs-CZ" sz="6000" dirty="0"/>
          </a:p>
        </p:txBody>
      </p:sp>
      <p:sp>
        <p:nvSpPr>
          <p:cNvPr id="6" name="TextovéPole 5"/>
          <p:cNvSpPr txBox="1"/>
          <p:nvPr/>
        </p:nvSpPr>
        <p:spPr>
          <a:xfrm>
            <a:off x="905165" y="1879286"/>
            <a:ext cx="10474036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q"/>
            </a:pPr>
            <a:r>
              <a:rPr lang="cs-CZ" sz="2800" dirty="0"/>
              <a:t>Vyhlášení výzvy: 28.02. 2019 </a:t>
            </a:r>
          </a:p>
          <a:p>
            <a:pPr marL="457200" indent="-457200">
              <a:buFont typeface="Wingdings" panose="05000000000000000000" pitchFamily="2" charset="2"/>
              <a:buChar char="q"/>
            </a:pPr>
            <a:r>
              <a:rPr lang="cs-CZ" sz="2800" dirty="0"/>
              <a:t>Příjem žádostí: 28. 2. 2018 – 29. 8. 2019 do 12:00 hod</a:t>
            </a:r>
          </a:p>
          <a:p>
            <a:pPr marL="457200" indent="-457200">
              <a:buFont typeface="Wingdings" panose="05000000000000000000" pitchFamily="2" charset="2"/>
              <a:buChar char="q"/>
            </a:pPr>
            <a:r>
              <a:rPr lang="cs-CZ" sz="2800" dirty="0"/>
              <a:t>Způsob podání: IS KP14+ ( MS2014+)</a:t>
            </a:r>
          </a:p>
          <a:p>
            <a:pPr marL="457200" indent="-457200">
              <a:buFont typeface="Wingdings" panose="05000000000000000000" pitchFamily="2" charset="2"/>
              <a:buChar char="q"/>
            </a:pPr>
            <a:r>
              <a:rPr lang="cs-CZ" sz="2800" dirty="0"/>
              <a:t>Celková částka alokace: 1 109 650 Kč</a:t>
            </a:r>
          </a:p>
          <a:p>
            <a:pPr marL="457200" indent="-457200">
              <a:buFont typeface="Wingdings" panose="05000000000000000000" pitchFamily="2" charset="2"/>
              <a:buChar char="q"/>
            </a:pPr>
            <a:r>
              <a:rPr lang="cs-CZ" sz="2800" dirty="0"/>
              <a:t>Výše podpory: 85 %</a:t>
            </a:r>
          </a:p>
          <a:p>
            <a:pPr marL="457200" indent="-457200">
              <a:buFont typeface="Wingdings" panose="05000000000000000000" pitchFamily="2" charset="2"/>
              <a:buChar char="q"/>
            </a:pPr>
            <a:r>
              <a:rPr lang="cs-CZ" sz="2800" dirty="0"/>
              <a:t>Min. výše způsobilých výdajů: 400 000 Kč </a:t>
            </a:r>
          </a:p>
          <a:p>
            <a:pPr marL="457200" indent="-457200">
              <a:buFont typeface="Wingdings" panose="05000000000000000000" pitchFamily="2" charset="2"/>
              <a:buChar char="q"/>
            </a:pPr>
            <a:r>
              <a:rPr lang="cs-CZ" sz="2800" dirty="0"/>
              <a:t>Max. výše způsobilých výdajů: 1 109 650 Kč </a:t>
            </a:r>
          </a:p>
          <a:p>
            <a:pPr marL="457200" indent="-457200">
              <a:buFont typeface="Wingdings" panose="05000000000000000000" pitchFamily="2" charset="2"/>
              <a:buChar char="q"/>
            </a:pPr>
            <a:r>
              <a:rPr lang="cs-CZ" sz="2800" dirty="0"/>
              <a:t>Nejzazší datum pro ukončení fyzické realizace projektu: 29. 4. 2022</a:t>
            </a:r>
          </a:p>
        </p:txBody>
      </p:sp>
      <p:pic>
        <p:nvPicPr>
          <p:cNvPr id="5" name="Obrázek 4" descr="IROP_CZ_RO_B_C RGB (1)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823855" y="0"/>
            <a:ext cx="4793671" cy="7903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30800814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654829" y="653012"/>
            <a:ext cx="4343862" cy="732443"/>
          </a:xfrm>
        </p:spPr>
        <p:txBody>
          <a:bodyPr>
            <a:normAutofit fontScale="90000"/>
          </a:bodyPr>
          <a:lstStyle/>
          <a:p>
            <a:pPr algn="ctr"/>
            <a:r>
              <a:rPr lang="cs-CZ" b="1" dirty="0"/>
              <a:t/>
            </a:r>
            <a:br>
              <a:rPr lang="cs-CZ" b="1" dirty="0"/>
            </a:br>
            <a:r>
              <a:rPr lang="cs-CZ" b="1" dirty="0"/>
              <a:t>Oprávnění žadatelé</a:t>
            </a:r>
            <a:r>
              <a:rPr lang="cs-CZ" dirty="0"/>
              <a:t/>
            </a:r>
            <a:br>
              <a:rPr lang="cs-CZ" dirty="0"/>
            </a:br>
            <a:endParaRPr lang="cs-CZ" sz="6000" dirty="0"/>
          </a:p>
        </p:txBody>
      </p:sp>
      <p:sp>
        <p:nvSpPr>
          <p:cNvPr id="6" name="TextovéPole 5"/>
          <p:cNvSpPr txBox="1"/>
          <p:nvPr/>
        </p:nvSpPr>
        <p:spPr>
          <a:xfrm>
            <a:off x="1950461" y="1879286"/>
            <a:ext cx="8955621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/>
            <a:r>
              <a:rPr lang="cs-CZ" sz="2800" dirty="0"/>
              <a:t>1) PO,FO s vlastním identifikačním číslem (IČO)</a:t>
            </a:r>
          </a:p>
          <a:p>
            <a:pPr marL="800100" lvl="1" indent="-342900">
              <a:buAutoNum type="arabicParenR"/>
            </a:pPr>
            <a:endParaRPr lang="cs-CZ" sz="2800" dirty="0"/>
          </a:p>
          <a:p>
            <a:pPr lvl="1"/>
            <a:r>
              <a:rPr lang="cs-CZ" sz="2800" dirty="0"/>
              <a:t>2) PO,FO s aktivní datovou schránkou </a:t>
            </a:r>
          </a:p>
          <a:p>
            <a:pPr lvl="1"/>
            <a:endParaRPr lang="cs-CZ" sz="2800" dirty="0"/>
          </a:p>
          <a:p>
            <a:pPr lvl="1"/>
            <a:r>
              <a:rPr lang="cs-CZ" sz="2800" dirty="0"/>
              <a:t>3) PO, FO s elektronickým podpisem</a:t>
            </a:r>
          </a:p>
          <a:p>
            <a:pPr lvl="1"/>
            <a:endParaRPr lang="cs-CZ" sz="2800" dirty="0"/>
          </a:p>
          <a:p>
            <a:pPr lvl="1"/>
            <a:r>
              <a:rPr lang="cs-CZ" sz="2800" dirty="0"/>
              <a:t>4) PO,FO, které nepatří mezi subjekty, které se nemohou výzvy účastnit z důvodu insolvence, pokut, dluhu apod.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cs-CZ" sz="2800" dirty="0"/>
          </a:p>
          <a:p>
            <a:pPr lvl="1"/>
            <a:endParaRPr lang="cs-CZ" dirty="0"/>
          </a:p>
        </p:txBody>
      </p:sp>
      <p:pic>
        <p:nvPicPr>
          <p:cNvPr id="7" name="Obrázek 6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sharpenSoften amount="-300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693646" y="5874150"/>
            <a:ext cx="1347629" cy="812683"/>
          </a:xfrm>
          <a:prstGeom prst="rect">
            <a:avLst/>
          </a:prstGeom>
          <a:effectLst>
            <a:glow>
              <a:schemeClr val="accent1">
                <a:alpha val="40000"/>
              </a:schemeClr>
            </a:glow>
            <a:outerShdw blurRad="139700" dist="25400" dir="5400000" algn="ctr" rotWithShape="0">
              <a:schemeClr val="tx1"/>
            </a:outerShdw>
            <a:reflection endPos="0" dir="5400000" sy="-100000" algn="bl" rotWithShape="0"/>
            <a:softEdge rad="0"/>
          </a:effectLst>
        </p:spPr>
      </p:pic>
    </p:spTree>
    <p:extLst>
      <p:ext uri="{BB962C8B-B14F-4D97-AF65-F5344CB8AC3E}">
        <p14:creationId xmlns:p14="http://schemas.microsoft.com/office/powerpoint/2010/main" xmlns="" val="196104045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4_Vlastní návrh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3_Vlastní návrh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2_Vlastní návrh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1_Vlastní návrh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Vlastní návrh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3878</TotalTime>
  <Words>2473</Words>
  <Application>Microsoft Office PowerPoint</Application>
  <PresentationFormat>Vlastní</PresentationFormat>
  <Paragraphs>354</Paragraphs>
  <Slides>49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6</vt:i4>
      </vt:variant>
      <vt:variant>
        <vt:lpstr>Nadpisy snímků</vt:lpstr>
      </vt:variant>
      <vt:variant>
        <vt:i4>49</vt:i4>
      </vt:variant>
    </vt:vector>
  </HeadingPairs>
  <TitlesOfParts>
    <vt:vector size="55" baseType="lpstr">
      <vt:lpstr>Motiv Office</vt:lpstr>
      <vt:lpstr>4_Vlastní návrh</vt:lpstr>
      <vt:lpstr>3_Vlastní návrh</vt:lpstr>
      <vt:lpstr>2_Vlastní návrh</vt:lpstr>
      <vt:lpstr>1_Vlastní návrh</vt:lpstr>
      <vt:lpstr>Vlastní návrh</vt:lpstr>
      <vt:lpstr>Seminář pro žadatele a příjemce v rámci realizace  SCLLD  (Strategie komunitně vedeného místního rozvoje)  MAS Český les, z. s.</vt:lpstr>
      <vt:lpstr>  10. Výzva MAS Český les, z.s.  v rámci  OPERAČNÍHO PROGRAMU ZAMĚSTNANOST:  </vt:lpstr>
      <vt:lpstr>Program semináře</vt:lpstr>
      <vt:lpstr>Program semináře</vt:lpstr>
      <vt:lpstr>MAS Český les, z.s.</vt:lpstr>
      <vt:lpstr>Snímek 6</vt:lpstr>
      <vt:lpstr>  „Výzva MAS Český les, z.s.  - Rozvoj a zkvalitnění  infrastruktury  pro poskytování sociálních služeb – (III.)“  VAZBA NA VÝZVU ŘO OPZ č. 03_16_047  „Výzva pro MAS na podporu strategií komunitně vedeného místního rozvoje.“  </vt:lpstr>
      <vt:lpstr>  Základní údaje </vt:lpstr>
      <vt:lpstr> Oprávnění žadatelé </vt:lpstr>
      <vt:lpstr>  Oprávnění žadatelé </vt:lpstr>
      <vt:lpstr> Oprávnění partneři</vt:lpstr>
      <vt:lpstr>  Cílové skupiny </vt:lpstr>
      <vt:lpstr>  Cílové skupiny </vt:lpstr>
      <vt:lpstr> Podporované aktivity</vt:lpstr>
      <vt:lpstr> Podporované aktivity</vt:lpstr>
      <vt:lpstr> Podporované aktivity</vt:lpstr>
      <vt:lpstr> Sociální služby dle zák. 108/2006 Sb.</vt:lpstr>
      <vt:lpstr> Podporované aktivity</vt:lpstr>
      <vt:lpstr> Podporované aktivity</vt:lpstr>
      <vt:lpstr> Podporované aktivity</vt:lpstr>
      <vt:lpstr> Formy financování</vt:lpstr>
      <vt:lpstr> Zdroje financování:</vt:lpstr>
      <vt:lpstr> Zdroje financování:</vt:lpstr>
      <vt:lpstr> Veřejná podpora</vt:lpstr>
      <vt:lpstr>Veřejná podpora</vt:lpstr>
      <vt:lpstr>Vyrovnávací platba</vt:lpstr>
      <vt:lpstr> Vyrovnávací platba</vt:lpstr>
      <vt:lpstr>  Nepřímé náklady</vt:lpstr>
      <vt:lpstr>  Nepřímé náklady</vt:lpstr>
      <vt:lpstr> Způsobilé výdaje</vt:lpstr>
      <vt:lpstr> Způsobilé výdaje</vt:lpstr>
      <vt:lpstr> Způsobilé výdaje</vt:lpstr>
      <vt:lpstr> Způsobilé výdaje</vt:lpstr>
      <vt:lpstr> Nezpůsobilé výdaje</vt:lpstr>
      <vt:lpstr> Indikátory</vt:lpstr>
      <vt:lpstr> Indikátory</vt:lpstr>
      <vt:lpstr> Indikátory</vt:lpstr>
      <vt:lpstr> Indikátory</vt:lpstr>
      <vt:lpstr>  Hodnocení </vt:lpstr>
      <vt:lpstr>   A) Hodnocení přijatelnosti a formálních náležitostí </vt:lpstr>
      <vt:lpstr>   A) Hodnocení přijatelnosti      a formálních náležitostí </vt:lpstr>
      <vt:lpstr>   B) Věcné hodnocení </vt:lpstr>
      <vt:lpstr>  C) Výběr projektů </vt:lpstr>
      <vt:lpstr>  2. Řídící orgán </vt:lpstr>
      <vt:lpstr> Projektová žádost</vt:lpstr>
      <vt:lpstr>  Odkazy </vt:lpstr>
      <vt:lpstr> </vt:lpstr>
      <vt:lpstr> Kontakty</vt:lpstr>
      <vt:lpstr>Děkujeme za pozornost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Seminář pro žadatele v rámci realizace SCLLD MAS Český les</dc:title>
  <dc:creator>Filip Unzeitig</dc:creator>
  <cp:lastModifiedBy>Olga Pulchartová</cp:lastModifiedBy>
  <cp:revision>191</cp:revision>
  <cp:lastPrinted>2017-11-21T08:45:42Z</cp:lastPrinted>
  <dcterms:created xsi:type="dcterms:W3CDTF">2017-07-26T13:09:51Z</dcterms:created>
  <dcterms:modified xsi:type="dcterms:W3CDTF">2020-03-23T17:14:35Z</dcterms:modified>
</cp:coreProperties>
</file>