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80" r:id="rId9"/>
    <p:sldId id="265" r:id="rId10"/>
    <p:sldId id="266" r:id="rId11"/>
    <p:sldId id="267" r:id="rId12"/>
    <p:sldId id="268" r:id="rId13"/>
    <p:sldId id="271" r:id="rId14"/>
    <p:sldId id="275" r:id="rId15"/>
    <p:sldId id="307" r:id="rId16"/>
    <p:sldId id="308" r:id="rId17"/>
    <p:sldId id="276" r:id="rId18"/>
    <p:sldId id="309" r:id="rId19"/>
    <p:sldId id="310" r:id="rId20"/>
    <p:sldId id="311" r:id="rId21"/>
    <p:sldId id="277" r:id="rId22"/>
    <p:sldId id="278" r:id="rId23"/>
    <p:sldId id="312" r:id="rId24"/>
    <p:sldId id="279" r:id="rId25"/>
    <p:sldId id="287" r:id="rId26"/>
    <p:sldId id="313" r:id="rId27"/>
    <p:sldId id="314" r:id="rId28"/>
    <p:sldId id="289" r:id="rId29"/>
    <p:sldId id="306" r:id="rId30"/>
    <p:sldId id="285" r:id="rId31"/>
    <p:sldId id="281" r:id="rId32"/>
    <p:sldId id="282" r:id="rId33"/>
    <p:sldId id="256" r:id="rId34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1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4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t>04.08.2017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irop/vyzvy-mas/2-vyzva/" TargetMode="External"/><Relationship Id="rId2" Type="http://schemas.openxmlformats.org/officeDocument/2006/relationships/hyperlink" Target="https://www.strukturalni-fondy.cz/cs/Microsites/IROP/Vyzvy/Vyzva-c-53-Udrzitelna-doprava-integrovane-projekty-CLLD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Integrovaný regionální operační program (IROP)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MAS ČESKÝ LES, Z. S</a:t>
            </a:r>
            <a:endParaRPr lang="cs-CZ" sz="1600" dirty="0"/>
          </a:p>
          <a:p>
            <a:pPr algn="ctr"/>
            <a:r>
              <a:rPr lang="cs-CZ" sz="1600" b="1" dirty="0"/>
              <a:t>Registrační číslo projektu: </a:t>
            </a:r>
            <a:r>
              <a:rPr lang="cs-CZ" sz="1600" dirty="0"/>
              <a:t>CZ.06.4.59/0.0/0.0/15_003/0001944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14" y="240392"/>
            <a:ext cx="6666171" cy="10990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889513" y="4987465"/>
            <a:ext cx="44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3. 8. 2017 – Domažlice</a:t>
            </a:r>
          </a:p>
        </p:txBody>
      </p:sp>
    </p:spTree>
    <p:extLst>
      <p:ext uri="{BB962C8B-B14F-4D97-AF65-F5344CB8AC3E}">
        <p14:creationId xmlns:p14="http://schemas.microsoft.com/office/powerpoint/2010/main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33512" y="1916230"/>
            <a:ext cx="676910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1.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Přijatelnost a formální náležitosti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Věcné hodnocení – minimální bodová hranice (VK)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Doporučení k výběru projektů (VR) – </a:t>
            </a:r>
            <a:r>
              <a:rPr lang="cs-CZ" sz="1000" dirty="0"/>
              <a:t>(do 30 dnů od ukončení věcného hodnocení)</a:t>
            </a:r>
          </a:p>
          <a:p>
            <a:endParaRPr lang="cs-CZ" b="1" dirty="0"/>
          </a:p>
          <a:p>
            <a:endParaRPr lang="cs-CZ" b="1" dirty="0"/>
          </a:p>
          <a:p>
            <a:pPr algn="ctr"/>
            <a:r>
              <a:rPr lang="cs-CZ" b="1" dirty="0"/>
              <a:t>2. CRR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závěrečné hodnocení způsobilosti (</a:t>
            </a:r>
            <a:r>
              <a:rPr lang="cs-CZ" dirty="0" err="1"/>
              <a:t>Spec</a:t>
            </a:r>
            <a:r>
              <a:rPr lang="cs-CZ" dirty="0"/>
              <a:t>. pravidla) – Provádí CCR do 24 pracovních dní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Vydání Rozhodnutí o poskytnutí dotace – cca 4 měsíce od ukončení výběru na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2200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923638"/>
            <a:ext cx="10520218" cy="1819564"/>
          </a:xfrm>
        </p:spPr>
        <p:txBody>
          <a:bodyPr>
            <a:normAutofit/>
          </a:bodyPr>
          <a:lstStyle/>
          <a:p>
            <a:pPr algn="ctr"/>
            <a:r>
              <a:rPr lang="cs-CZ" sz="3100" b="1" dirty="0"/>
              <a:t>Specifický cíl 1.4: Zvýšení kvality a dostupnosti infrastruktury pro vzdělávání a celoživotní učení </a:t>
            </a:r>
            <a:br>
              <a:rPr lang="cs-CZ" sz="3100" b="1" dirty="0"/>
            </a:br>
            <a:r>
              <a:rPr lang="cs-CZ" sz="3100" b="1" dirty="0"/>
              <a:t>– výzva č. 53</a:t>
            </a: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93498" y="3920522"/>
            <a:ext cx="8955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Aktivita - </a:t>
            </a:r>
            <a:r>
              <a:rPr lang="cs-CZ" sz="2800" b="1" dirty="0" err="1">
                <a:solidFill>
                  <a:srgbClr val="FF0000"/>
                </a:solidFill>
              </a:rPr>
              <a:t>Cyklodoprava</a:t>
            </a:r>
            <a:endParaRPr lang="cs-CZ" sz="2800" b="1" dirty="0">
              <a:solidFill>
                <a:srgbClr val="FF0000"/>
              </a:solidFill>
            </a:endParaRPr>
          </a:p>
          <a:p>
            <a:pPr algn="ctr"/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534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/>
            </a:br>
            <a:r>
              <a:rPr lang="cs-CZ" sz="2000" b="1" dirty="0"/>
              <a:t>(podporované projekty)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1781620" y="1904083"/>
            <a:ext cx="9331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výstavba cyklostezek v podobě stavebně upravených a dopravním značením vymezených komunikací, na kterých je vyloučená automobilová doprava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součástí projektu může být budování doprovodné infrastruktury, např. stojanů na kola, úschoven kol, odpočívadel a dopravního značení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118D97-A0BE-4575-97D3-DF4734677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1586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3094182" y="2364509"/>
            <a:ext cx="61514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Hlavní aktivita – min. 85 % z celkových způsobilých výdajů</a:t>
            </a:r>
          </a:p>
          <a:p>
            <a:endParaRPr lang="cs-CZ" b="1" u="sng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/>
              <a:t>Stavba cyklostezky</a:t>
            </a:r>
            <a:endParaRPr lang="cs-CZ" b="1" u="sng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DPH</a:t>
            </a:r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b="1" u="sng" dirty="0"/>
              <a:t>Vedlejší aktivita –  </a:t>
            </a:r>
            <a:r>
              <a:rPr lang="cs-CZ" b="1" u="sng" dirty="0" err="1"/>
              <a:t>max</a:t>
            </a:r>
            <a:r>
              <a:rPr lang="cs-CZ" b="1" u="sng" dirty="0"/>
              <a:t> do 15 % z celkových způsobilých výdajů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Stavby – výdaje související s komunikací pro cyklisty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Projektové dokumentace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Nákup pozemků a staveb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Zabezpečení stavby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cs-CZ" b="1" u="sng" dirty="0"/>
          </a:p>
          <a:p>
            <a:r>
              <a:rPr lang="cs-CZ" b="1" dirty="0"/>
              <a:t>Dokladování způsobilých výdajů projektu </a:t>
            </a:r>
            <a:r>
              <a:rPr lang="cs-CZ" dirty="0"/>
              <a:t>v příloze č. 10 Specifických Pravidel. </a:t>
            </a:r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475C5C-7E34-470A-BF99-7D6C6DF06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9429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Hlavní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22764" y="1292342"/>
            <a:ext cx="787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Stavba: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výdaje na realizaci samostatných stezek pro cyklisty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související s komunikací pro cyklisty: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volně dostupné pevné stojany a uzamykatelných boxů na jízdní kola, detekce jejich obsazenosti, jejich zastřešení, osvětlení a přímé napojení na komunikaci pro cyklisty,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podchody, lávky, části mostních objektů a propustků,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opěrné zdi, násypy, svahy a příkopy,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přejezdy pro cyklisty, místa pro přecházení a přechody pro chodce, jejich nasvětlení a ochranné ostrůvky,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pásy pro chodce umístěné podél jízdních pruhů pro cyklisty v přidruženém prostoru silnic a místních komunikací,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zábradlí na mostech a zábradlí jako bezpečnostní opatření,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svislé a vodorovné dopravní značení včetně zvýrazňujících prvků,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93573B-0F39-4CF4-8275-DD9C3E6B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4720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Hlavní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22764" y="1292342"/>
            <a:ext cx="7878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Stavba: 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světelné signalizační zařízení řídící provoz samostatného přejezdu pro cyklisty nebo samostatného přechodu pro chodce s přejezdem pro cyklisty,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dešťové vpusti, šachty a přípojky k odvodu vod z povrchu komunikace do kanalizace,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vegetační úpravy nezpevněných pozemků dotčených stavbou,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veřejné osvětlení komunikace pro cyklisty a hlavního dopravního prostoru pozemní komunikace v zastavěném území obce,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bezpečnostní opatření realizovaná na silnici, místní komunikaci nebo dráze (vychýlení jízdního pruhu, zúžení komunikace, zvýšení protismykových vlastností krytu vozovky, zvýrazňující dopravní značení, dopravní zařízení a optické prvky, svodidla v nebezpečných úsecích, prvky aktivní bezpečnosti v blízkosti přejezdů pro cyklisty a související telematika),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93573B-0F39-4CF4-8275-DD9C3E6B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8232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Hlavní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22764" y="1292342"/>
            <a:ext cx="7878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Stavby: </a:t>
            </a:r>
          </a:p>
          <a:p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Další související výdaje: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příprava staveniště,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demolice objektů podmiňujících výstavbu,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manipulace s kulturními vrstvami zeminy,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rekultivace ploch původně zastavěných pozemků,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na realizaci svislého a vodorovného dopravního značení vyhrazených jízdních pruhů pro cyklisty, piktogramových koridorů pro cyklisty, vyhrazených jízdních pruhů pro autobusy a jízdní kola v hlavním dopravním prostoru silnic a místních komunikací a na související úpravu svislého a vodorovného dopravního značení těchto pozemních komunikací,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musí být součástí položkového rozpočtu stavby podle předložené projektové dokumentace; projektová dokumentace musí všechny položky zahrnovat v rámci stavebních objektů nebo provozních souborů stavby; příjemce bude se žádostí o platbu předkládat přehled čerpání z jednotlivých položek rozpočtu stavby. </a:t>
            </a:r>
          </a:p>
          <a:p>
            <a:r>
              <a:rPr lang="cs-CZ" dirty="0"/>
              <a:t> </a:t>
            </a:r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93573B-0F39-4CF4-8275-DD9C3E6B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2186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Vedlejší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9EBDF8-959E-4296-93D4-998084FC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AAFEC0-F6C4-4F7E-AAD5-591D38D4CF59}"/>
              </a:ext>
            </a:extLst>
          </p:cNvPr>
          <p:cNvSpPr txBox="1"/>
          <p:nvPr/>
        </p:nvSpPr>
        <p:spPr>
          <a:xfrm>
            <a:off x="2022764" y="1292342"/>
            <a:ext cx="7878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výdaje související s komunikací pro cyklisty: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odpočívadla a jejich vybavení lavičkami, stolky, osvětlením, informačními tabulemi a přístřešky,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připojení sousedních nemovitostí maximálně v délce odpovídající šířce komunikace pro pěší souběžné s komunikací pro cyklisty,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výdaje na stavbou vyvolané investice: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stavbou vyvolané ostatní úpravy a přeložky stávajících pozemních komunikací a připojení sousedních nemovitostí, přeložky stávajících inženýrských sítí, drážních objektů a oplocení, provizorní komunikace a lávky pro pěší a cyklisty a přechodné dopravní značení,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výdaje na stavební úpravy a opravy hlavního dopravního prostoru silnic a místních komunikací v části vymezené upravovaným nebo realizovaným vodorovným dopravním značením vyhrazených jízdních pruhů pro cyklisty, piktogramových koridorů pro cyklisty a vyhrazených jízdních pruhů pro autobusy a jízdní kola, </a:t>
            </a:r>
          </a:p>
          <a:p>
            <a:endParaRPr lang="cs-CZ" dirty="0"/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89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Vedlejší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9EBDF8-959E-4296-93D4-998084FC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AAFEC0-F6C4-4F7E-AAD5-591D38D4CF59}"/>
              </a:ext>
            </a:extLst>
          </p:cNvPr>
          <p:cNvSpPr txBox="1"/>
          <p:nvPr/>
        </p:nvSpPr>
        <p:spPr>
          <a:xfrm>
            <a:off x="2022764" y="1292342"/>
            <a:ext cx="7878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Projektová dokumentace: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zpracování: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dokumentací v procesu EIA (oznámení, dokumentace),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dokumentace pro vydání územního rozhodnutí (DUR), dokumentace k oznámení o záměru v území (DOZU),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projektové dokumentace pro vydání stavebního povolení (DSP), projektové dokumentace pro ohlášení stavby (DOS),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projektové dokumentace pro provádění stavby (PDPS), zadávací dokumentace stavby (ZDS), realizační dokumentace stavby (RDS),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dokumentace skutečného provedení stavby (DSPS),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dokumentace návrhu dopravního značení,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souvisejících průzkumů, geodetických zaměření, studií a posouzení.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27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Vedlejší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9EBDF8-959E-4296-93D4-998084FC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AAFEC0-F6C4-4F7E-AAD5-591D38D4CF59}"/>
              </a:ext>
            </a:extLst>
          </p:cNvPr>
          <p:cNvSpPr txBox="1"/>
          <p:nvPr/>
        </p:nvSpPr>
        <p:spPr>
          <a:xfrm>
            <a:off x="2022764" y="1292342"/>
            <a:ext cx="787861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Nákup pozemků a staveb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 a vyvlastnění nemovitostí nesmí přesáhnout 10 % celkových způsobilých výdajů projektu,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výdaje, které splňují všechny následující podmínky: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pořízení nemovitostí (pozemků, staveb) je nezbytnou podmínkou realizace projektu,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nemovitosti jsou oceněny znaleckým posudkem ne starším než 6 měsíců před nabytím nemovitosti do vlastnictví žadatele a posudek byl vyhotoven znalcem podle zákona č. 151/1997 Sb., o oceňování majetku, ve znění pozdějších předpisů,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pořizovací cena nemovitostí je způsobilým výdajem maximálně do výše ceny zjištěné znaleckým posudkem,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vyvlastnění (Specifická pravidla)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způsobilým výdajem je nejvýše náhrada stanovená v rozhodnutí o vyvlastnění,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způsobilým výdajem je rovněž náklad stanovený podle zvláštního zákona (tj. náklady na stěhování apod.),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úhradu odvodů za odnětí půdy ze zemědělského a lesního půdního fondu. </a:t>
            </a:r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8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</a:t>
            </a:r>
          </a:p>
          <a:p>
            <a:pPr lvl="0"/>
            <a:r>
              <a:rPr lang="cs-CZ" sz="3200" dirty="0"/>
              <a:t>Představení výzvy – parametry výzvy, způsobilé výdaje atd. </a:t>
            </a:r>
          </a:p>
          <a:p>
            <a:pPr lvl="0"/>
            <a:r>
              <a:rPr lang="cs-CZ" sz="3200" dirty="0"/>
              <a:t>Kritéria hodnocení a závěrečného ověření</a:t>
            </a:r>
          </a:p>
          <a:p>
            <a:pPr lvl="0"/>
            <a:r>
              <a:rPr lang="cs-CZ" sz="3200" dirty="0"/>
              <a:t>Povinné přílohy žádosti o podporu, indikátory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9433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Vedlejší aktivita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9EBDF8-959E-4296-93D4-998084FC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AAFEC0-F6C4-4F7E-AAD5-591D38D4CF59}"/>
              </a:ext>
            </a:extLst>
          </p:cNvPr>
          <p:cNvSpPr txBox="1"/>
          <p:nvPr/>
        </p:nvSpPr>
        <p:spPr>
          <a:xfrm>
            <a:off x="2022764" y="1292342"/>
            <a:ext cx="78786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Zabezpečení výstavby</a:t>
            </a:r>
          </a:p>
          <a:p>
            <a:endParaRPr lang="pl-PL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zabezpečení výstavby: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technický dozor investora (TDI),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autorský dozor (AD),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zajištění bezpečnosti a ochrany zdraví při práci (BOZP),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geodetické práce, zkoušky materiálů a konstrukcí na staveništi,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inženýring projektu zahrnující projednání a podání projektových dokumentací stavby a souvisejících žádostí pro příslušná správní řízení.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Pořízení služeb bezprostředně souvisejících s realizací projektu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600" dirty="0"/>
              <a:t>výdaje na zpracování studie proveditelnosti (podle přílohy č. 4D </a:t>
            </a:r>
            <a:r>
              <a:rPr lang="cs-CZ" sz="1600" dirty="0" err="1"/>
              <a:t>Spec</a:t>
            </a:r>
            <a:r>
              <a:rPr lang="cs-CZ" sz="1600"/>
              <a:t>. </a:t>
            </a:r>
            <a:r>
              <a:rPr lang="cs-CZ" sz="1600" dirty="0"/>
              <a:t>Pravidel).</a:t>
            </a:r>
          </a:p>
          <a:p>
            <a:pPr lvl="1"/>
            <a:r>
              <a:rPr 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Povinná publicita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výdaje na povinné informační a propagační nástroje podle kap. 13 Obecných pravidel. </a:t>
            </a:r>
          </a:p>
          <a:p>
            <a:pPr lvl="1"/>
            <a:endParaRPr lang="cs-CZ" dirty="0"/>
          </a:p>
          <a:p>
            <a:r>
              <a:rPr lang="pl-PL" dirty="0"/>
              <a:t> </a:t>
            </a:r>
          </a:p>
          <a:p>
            <a:endParaRPr lang="cs-CZ" b="1" u="sng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55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DPH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22764" y="1514764"/>
            <a:ext cx="834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Hlavní aktivity: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žadatel není plátce DPH,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nemá plátce DPH k podporovaným aktivitám nárok na odpočet na vstupu,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DPH je způsobilým výdajem, jen je-li způsobilým výdajem plnění, ke kterému se vztahuje. </a:t>
            </a:r>
          </a:p>
          <a:p>
            <a:endParaRPr lang="cs-CZ" dirty="0"/>
          </a:p>
          <a:p>
            <a:r>
              <a:rPr lang="cs-CZ" dirty="0"/>
              <a:t>Vedlejší aktivity: 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nemá plátce DPH k podporovaným aktivitám nárok na odpočet na vstupu,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DPH je způsobilým výdajem, jen je-li způsobilým výdajem plnění, ke kterému se vztahuje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6A0BB8-0533-4FF0-813B-045EC653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3607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Nezpůsobilé výdaje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1708728" y="1293091"/>
            <a:ext cx="85066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veškeré výdaje spojené s realizací části projektu, která zasahuje mimo území vymezené v integrované strategii CLLD,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výdaje na přípravu a zpracování žádosti o podporu</a:t>
            </a:r>
            <a:r>
              <a:rPr lang="cs-CZ" dirty="0"/>
              <a:t>, s výjimkou zpracování studie proveditelnosti,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výdaje spojené s řízením a administrací projektu,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zpracování zadávacích podmínek k zakázkám a organizaci výběrových a zadávacích řízení,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zpracování průzkumů, studií a posouzení nesouvisejících s projektovými dokumentacemi,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na nákup nemovitostí mezi spojenými osobami vymezenými v § 23 odst. 7 zákona o dani z příjmu, ve znění pozdějších předpisů,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výdaje na uzavření kupní smlouvy, popř. smlouvy o smlouvě budoucí kupní, k nákupu nemovitosti, výdaje na vyhotovení znaleckého posudku, poplatky za zápis do katastru nemovitostí, výdaje na geodetické zaměření pozemku a vyhotovení geometrického plánu,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úroky z úvěrů, půjček, splátky úvěrů a půjček,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pojištění,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0AA49C-E56A-41C6-9919-F48EF8E1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16650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Nezpůsobilé výdaje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22764" y="1699430"/>
            <a:ext cx="8506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bankovní záruky, pokuty, manka a škody,  jiné daně (silniční daň, daň z nemovitých věcí, daň darovací, daň dědická apod.),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cla, výdaje, které jsou součástí likvidace společnosti, nedobytné pohledávky a jiné,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výdaje na právní spory vzniklé v souvislosti s projektem, např. výdaje na uhrazení soudního poplatku, na pořízení důkazů, na právní zastoupení v případě sporu,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provozní a režijní výdaje,  náklady na mzdy, platy, náhrady mezd a platů, ostatní osobní náklady, povinné pojistné hrazené zaměstnavatelem,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cestovní náhrady,  provize, </a:t>
            </a:r>
            <a:r>
              <a:rPr lang="pl-PL" dirty="0"/>
              <a:t> rezervy na budoucí ztráty a dluhy,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kurzové ztráty,  odpisy dlouhodobého hmotného a nehmotného majetku,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výdaje související se smlouvou operativního leasingu (daň, marže pronajímatele, výdaje na refinancování, režijní výdaje, pojišťovací výlohy apod.),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výdaje na audit projektu</a:t>
            </a:r>
            <a:r>
              <a:rPr lang="cs-CZ" dirty="0"/>
              <a:t>, </a:t>
            </a:r>
            <a:r>
              <a:rPr lang="cs-CZ" b="1" dirty="0"/>
              <a:t>výdaje na nákup a vyvlastnění pozemků nad 10 % celkových způsobilých výdajů</a:t>
            </a:r>
            <a:r>
              <a:rPr lang="cs-CZ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vady díla, které je dodavatel povinen odstranit bez další náhrady.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0AA49C-E56A-41C6-9919-F48EF8E1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54239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57CCF-76A4-4215-8F76-C145D0FEFB41}"/>
              </a:ext>
            </a:extLst>
          </p:cNvPr>
          <p:cNvSpPr txBox="1"/>
          <p:nvPr/>
        </p:nvSpPr>
        <p:spPr>
          <a:xfrm>
            <a:off x="1828801" y="1873779"/>
            <a:ext cx="924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Povinné přílohy žadatel nahrává na příslušné záložky žádosti o podporu v MS2014+. Více informací je uvedeno v příloze č. 1 </a:t>
            </a:r>
            <a:r>
              <a:rPr lang="cs-CZ" sz="2400" dirty="0" err="1"/>
              <a:t>Spec</a:t>
            </a:r>
            <a:r>
              <a:rPr lang="cs-CZ" sz="2400" dirty="0"/>
              <a:t>. Pravidel.</a:t>
            </a:r>
          </a:p>
          <a:p>
            <a:endParaRPr lang="cs-CZ" sz="2400" dirty="0"/>
          </a:p>
          <a:p>
            <a:r>
              <a:rPr lang="cs-CZ" sz="2400" dirty="0"/>
              <a:t>Pokud je některá povinná příloha pro žadatele nerelevantní, žadatel nahraje jako přílohu dokument, ve kterém uvede zdůvodnění nedoložení povinné přílohy.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F76CF3-1616-4EF1-901C-E14AC944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2992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57CCF-76A4-4215-8F76-C145D0FEFB41}"/>
              </a:ext>
            </a:extLst>
          </p:cNvPr>
          <p:cNvSpPr txBox="1"/>
          <p:nvPr/>
        </p:nvSpPr>
        <p:spPr>
          <a:xfrm>
            <a:off x="1951182" y="1448752"/>
            <a:ext cx="924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Plná moc  </a:t>
            </a:r>
          </a:p>
          <a:p>
            <a:r>
              <a:rPr lang="cs-CZ" dirty="0"/>
              <a:t>– dokládá se v případě přenesení pravomocí na jinou osobu</a:t>
            </a:r>
          </a:p>
          <a:p>
            <a:endParaRPr lang="cs-CZ" dirty="0"/>
          </a:p>
          <a:p>
            <a:r>
              <a:rPr lang="cs-CZ" b="1" dirty="0"/>
              <a:t>Z</a:t>
            </a:r>
            <a:r>
              <a:rPr lang="cs-CZ" sz="2000" b="1" dirty="0"/>
              <a:t>adávací a výběrová řízení</a:t>
            </a:r>
          </a:p>
          <a:p>
            <a:r>
              <a:rPr lang="cs-CZ" dirty="0"/>
              <a:t> – dokládá se uzavřená smlouva na plnění zakázky</a:t>
            </a:r>
          </a:p>
          <a:p>
            <a:endParaRPr lang="cs-CZ" dirty="0"/>
          </a:p>
          <a:p>
            <a:r>
              <a:rPr lang="cs-CZ" sz="2000" b="1" dirty="0"/>
              <a:t>Doklady o právní subjektivitě žadatele</a:t>
            </a:r>
          </a:p>
          <a:p>
            <a:r>
              <a:rPr lang="cs-CZ" dirty="0"/>
              <a:t> – zakladatelské smlouvy, zřizovací listiny atp. (viz </a:t>
            </a:r>
            <a:r>
              <a:rPr lang="cs-CZ" dirty="0" err="1"/>
              <a:t>Spec</a:t>
            </a:r>
            <a:r>
              <a:rPr lang="cs-CZ" dirty="0"/>
              <a:t>. pravidla)</a:t>
            </a:r>
          </a:p>
          <a:p>
            <a:endParaRPr lang="cs-CZ" dirty="0"/>
          </a:p>
          <a:p>
            <a:r>
              <a:rPr lang="cs-CZ" sz="2000" b="1" dirty="0"/>
              <a:t>Výpis z rejstříku trestů</a:t>
            </a:r>
          </a:p>
          <a:p>
            <a:r>
              <a:rPr lang="cs-CZ" dirty="0"/>
              <a:t>- </a:t>
            </a:r>
            <a:r>
              <a:rPr lang="cs-CZ" dirty="0" err="1"/>
              <a:t>dokládájí</a:t>
            </a:r>
            <a:r>
              <a:rPr lang="cs-CZ" dirty="0"/>
              <a:t> všichni statutární zástupci(ne starší jak 3 měsíce)</a:t>
            </a:r>
          </a:p>
          <a:p>
            <a:r>
              <a:rPr lang="cs-CZ" dirty="0"/>
              <a:t> </a:t>
            </a:r>
          </a:p>
          <a:p>
            <a:r>
              <a:rPr lang="cs-CZ" sz="2000" b="1" dirty="0"/>
              <a:t>Studie proveditelnosti</a:t>
            </a:r>
          </a:p>
          <a:p>
            <a:r>
              <a:rPr lang="cs-CZ" dirty="0"/>
              <a:t> – slouží k posouzení potřebnosti a realizovatelnosti projektu   (přílohač.4E </a:t>
            </a:r>
            <a:r>
              <a:rPr lang="cs-CZ" dirty="0" err="1"/>
              <a:t>Spec</a:t>
            </a:r>
            <a:r>
              <a:rPr lang="cs-CZ" dirty="0"/>
              <a:t>. Pravidel)</a:t>
            </a:r>
          </a:p>
          <a:p>
            <a:endParaRPr lang="cs-CZ" i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3B85B8-8DC4-4838-9DF2-10FE6339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5893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57CCF-76A4-4215-8F76-C145D0FEFB41}"/>
              </a:ext>
            </a:extLst>
          </p:cNvPr>
          <p:cNvSpPr txBox="1"/>
          <p:nvPr/>
        </p:nvSpPr>
        <p:spPr>
          <a:xfrm>
            <a:off x="1941946" y="1810464"/>
            <a:ext cx="9245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Karta souladu projektu s principy udržitelné mobility</a:t>
            </a:r>
          </a:p>
          <a:p>
            <a:r>
              <a:rPr lang="cs-CZ" dirty="0"/>
              <a:t>- Musí být zpracována podle osnovy v příloze č. 5 Specifických Pravidel</a:t>
            </a:r>
          </a:p>
          <a:p>
            <a:endParaRPr lang="cs-CZ" dirty="0"/>
          </a:p>
          <a:p>
            <a:r>
              <a:rPr lang="cs-CZ" sz="2000" b="1" dirty="0"/>
              <a:t>Čestné prohlášení o skutečném majiteli</a:t>
            </a:r>
          </a:p>
          <a:p>
            <a:pPr marL="285750" indent="-285750">
              <a:buFontTx/>
              <a:buChar char="-"/>
            </a:pPr>
            <a:r>
              <a:rPr lang="cs-CZ" dirty="0"/>
              <a:t>Dokládá se v případě, že žadatel je PO (podnikatel, nadace nebo nadační fond) mimo veřejnoprávní právnické osoby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sz="2000" b="1" dirty="0"/>
              <a:t>Územní rozhodnutí nebo územní souhlas nebo veřejnoprávní smlouva nahrazující územní řízení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Pokud stavba nevyžaduje </a:t>
            </a:r>
            <a:r>
              <a:rPr lang="cs-CZ" dirty="0" err="1"/>
              <a:t>úuzemní</a:t>
            </a:r>
            <a:r>
              <a:rPr lang="cs-CZ" dirty="0"/>
              <a:t> rozhodnutí, tak souhlas či veřejnoprávní smlouvu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sz="2000" b="1" dirty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endParaRPr lang="cs-CZ" sz="2000" b="1" dirty="0"/>
          </a:p>
          <a:p>
            <a:endParaRPr lang="cs-CZ" i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3B85B8-8DC4-4838-9DF2-10FE6339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6020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57CCF-76A4-4215-8F76-C145D0FEFB41}"/>
              </a:ext>
            </a:extLst>
          </p:cNvPr>
          <p:cNvSpPr txBox="1"/>
          <p:nvPr/>
        </p:nvSpPr>
        <p:spPr>
          <a:xfrm>
            <a:off x="1868055" y="1696482"/>
            <a:ext cx="924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Projektová dokumentace pro vydání stavebního povolení nebo pro ohlášení stavby</a:t>
            </a:r>
          </a:p>
          <a:p>
            <a:endParaRPr lang="cs-CZ" sz="2000" b="1" dirty="0"/>
          </a:p>
          <a:p>
            <a:r>
              <a:rPr lang="cs-CZ" sz="2000" b="1" dirty="0"/>
              <a:t>Položkový rozpočet stavby</a:t>
            </a:r>
          </a:p>
          <a:p>
            <a:r>
              <a:rPr lang="cs-CZ" dirty="0"/>
              <a:t>- Žadatel doloží k žádosti o dotaci ve formátu .</a:t>
            </a:r>
            <a:r>
              <a:rPr lang="cs-CZ" dirty="0" err="1"/>
              <a:t>pdf</a:t>
            </a:r>
            <a:r>
              <a:rPr lang="cs-CZ" dirty="0"/>
              <a:t>  a výstup z ekonomického softwaru .</a:t>
            </a:r>
            <a:r>
              <a:rPr lang="cs-CZ" dirty="0" err="1"/>
              <a:t>xls</a:t>
            </a:r>
            <a:r>
              <a:rPr lang="cs-CZ" dirty="0"/>
              <a:t> (viz Specifická pravidla)</a:t>
            </a:r>
          </a:p>
          <a:p>
            <a:endParaRPr lang="cs-CZ" sz="2000" b="1" dirty="0"/>
          </a:p>
          <a:p>
            <a:r>
              <a:rPr lang="cs-CZ" sz="2000" b="1" dirty="0"/>
              <a:t>Doklady k výkupu nemovitostí</a:t>
            </a:r>
          </a:p>
          <a:p>
            <a:r>
              <a:rPr lang="cs-CZ" dirty="0"/>
              <a:t>- Znalecký posudek, kupní smlouva</a:t>
            </a:r>
          </a:p>
          <a:p>
            <a:endParaRPr lang="cs-CZ" sz="2000" b="1" dirty="0"/>
          </a:p>
          <a:p>
            <a:r>
              <a:rPr lang="cs-CZ" sz="2000" b="1" dirty="0"/>
              <a:t>Výpočet čistých jiných peněžních příjmů</a:t>
            </a:r>
          </a:p>
          <a:p>
            <a:r>
              <a:rPr lang="cs-CZ" dirty="0"/>
              <a:t>- Dokládá se pokud se předpokládají příjmy</a:t>
            </a:r>
          </a:p>
          <a:p>
            <a:endParaRPr lang="cs-CZ" sz="2000" b="1" dirty="0"/>
          </a:p>
          <a:p>
            <a:r>
              <a:rPr lang="cs-CZ" sz="2000" b="1" dirty="0"/>
              <a:t>Smlouva o spolupráci</a:t>
            </a:r>
          </a:p>
          <a:p>
            <a:r>
              <a:rPr lang="cs-CZ" dirty="0"/>
              <a:t>Smlouva o spolupráci musí být k žádosti o podporu přiložena v případě, že projekt má být realizován na území více obcí a žadatelem je jedna z těchto obcí.</a:t>
            </a:r>
          </a:p>
          <a:p>
            <a:r>
              <a:rPr lang="cs-CZ" dirty="0" err="1"/>
              <a:t>yužít</a:t>
            </a:r>
            <a:r>
              <a:rPr lang="cs-CZ" dirty="0"/>
              <a:t> lze vzor Partnerské smlouvy, který je přílohou č. 16 Obecných pravidel.  </a:t>
            </a:r>
            <a:endParaRPr lang="cs-CZ" sz="2000" b="1" dirty="0"/>
          </a:p>
          <a:p>
            <a:endParaRPr lang="cs-CZ" i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3B85B8-8DC4-4838-9DF2-10FE6339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5053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Cyklodoprava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MAS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57CCF-76A4-4215-8F76-C145D0FEFB41}"/>
              </a:ext>
            </a:extLst>
          </p:cNvPr>
          <p:cNvSpPr txBox="1"/>
          <p:nvPr/>
        </p:nvSpPr>
        <p:spPr>
          <a:xfrm>
            <a:off x="1868055" y="1692009"/>
            <a:ext cx="924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Přílohy MAS dokládá žadatel v </a:t>
            </a:r>
            <a:r>
              <a:rPr lang="cs-CZ" sz="2000" dirty="0" err="1"/>
              <a:t>relevantvích</a:t>
            </a:r>
            <a:r>
              <a:rPr lang="cs-CZ" sz="2000" dirty="0"/>
              <a:t> případech pouze z hlediska věcného hodnocení.</a:t>
            </a:r>
          </a:p>
          <a:p>
            <a:endParaRPr lang="cs-CZ" sz="2000" b="1" dirty="0"/>
          </a:p>
          <a:p>
            <a:r>
              <a:rPr lang="cs-CZ" sz="2000" b="1" dirty="0"/>
              <a:t>Příloha č. 15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Napojení nově vybudované cyklostezky na stávající cyklotrasu nebo cyklostezku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popis přímého napojení cyklostezky na stávající cyklotrasu nebo cyklostezku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Mapa s vyznačením napojení a vyústění (např. zákres do podkladu online mapy z portálu ČKT)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Fotodokumentace značení cyklotrasy 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  <a:p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2E7A71-8567-46B1-9EEE-41FFC81D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3662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Indikátory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508000" y="1884096"/>
            <a:ext cx="113237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Žadatel je povinen vybrat indikátory, které odpovídají zvolené aktivitě a náplni projektu. Plánovaná hodnota indikátoru je závazná.</a:t>
            </a:r>
          </a:p>
          <a:p>
            <a:r>
              <a:rPr lang="cs-CZ" b="1" dirty="0"/>
              <a:t>Podrobné informace k jednotlivým indikátorům a závazná pravidla jejich vykazování a výpočtu obsahují metodické listy indikátorů </a:t>
            </a:r>
            <a:r>
              <a:rPr lang="cs-CZ" b="1" dirty="0">
                <a:solidFill>
                  <a:srgbClr val="FF0000"/>
                </a:solidFill>
              </a:rPr>
              <a:t>v příloze č. 3 Specifických Pravidel. </a:t>
            </a:r>
          </a:p>
          <a:p>
            <a:endParaRPr lang="cs-CZ" dirty="0"/>
          </a:p>
          <a:p>
            <a:r>
              <a:rPr lang="cs-CZ" b="1" dirty="0"/>
              <a:t>Indikátor výstupu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76100 Délka nově vybudovaných cyklostezek a cyklotras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Žadatel v žádosti o podporu vyplňuje datum, ke kterému je výchozí hodnota (vždy 0) stanovena (vždy k datu zahájení realizace projektu) a cílovou hodnotu a datum, ke kterému se zavazuje ji naplnit.</a:t>
            </a:r>
          </a:p>
          <a:p>
            <a:r>
              <a:rPr lang="cs-CZ" dirty="0"/>
              <a:t> </a:t>
            </a:r>
            <a:r>
              <a:rPr lang="cs-CZ" b="1" dirty="0"/>
              <a:t>K naplnění cílové hodnoty indikátoru musí dojít nejpozději k datu ukončení realizace projektu.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C9A30-C772-4915-A9E0-C64E3CDD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0208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3219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Aktivity MAS Český les, </a:t>
            </a:r>
            <a:r>
              <a:rPr lang="cs-CZ" b="1" dirty="0" err="1"/>
              <a:t>z.s</a:t>
            </a:r>
            <a:r>
              <a:rPr lang="cs-CZ" b="1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92400" y="1933242"/>
            <a:ext cx="79146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Realizace SCLLD 2014 – 2020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IROP - Integrovaný operační program (82,4 mil.)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OPZ - Operační program zaměstnanosti (10 mil.)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OPŽP - Operační program životního prostředí (22,7 mil)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PRV – ukončena 1. výzva - Program rozvoje venkova (75,9 mil)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7245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1080655" y="2019755"/>
            <a:ext cx="9975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MAS  - Hodnotící kritéria – příloha č.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formálních náležitostí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hodnocení přijatelnosti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pro věcné hodnocení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2000" b="1" dirty="0"/>
              <a:t>CRR – Závěrečné ověření způsobilosti projektů</a:t>
            </a:r>
          </a:p>
          <a:p>
            <a:endParaRPr lang="cs-CZ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Závěrečné ověření způsobilosti projektů provede CRR v souladu s postupem uvedeným v kapitole 3.4 Obecných pravidel a ve specifických pravidlech u jednotlivých aktivit v </a:t>
            </a:r>
            <a:r>
              <a:rPr lang="cs-CZ" b="1" dirty="0"/>
              <a:t>kapitole Hodnocení a výběr projektů - </a:t>
            </a:r>
            <a:r>
              <a:rPr lang="pl-PL" b="1" dirty="0"/>
              <a:t>Hodnocení žádosti o podporu na CRR 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C9A30-C772-4915-A9E0-C64E3CDD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81861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Realizace projektu nesmí být ukončena před podáním žádosti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Etapy projektu mohou být minimálně tříměsíční.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Pozorně pročíst Podmínky rozhodnutí o poskytnutí dotace.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Postupovat nejen v souladu se specifickými pravidly, ale také s Obecnými pravidly pro žadatele a příjemce.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Žádosti o podporu finalizovat v IS KP14+ dříve než v posledních hodinách před ukončením příjmu žádostí ve výzvě.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FB9462-EAD3-4AD0-902D-AD807C03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3621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Nutné doložit všechny relevantní povinné přílohy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Nutnost souladu údajů uváděných v žádosti o podporu v ISKP14+ a v povinných přílohách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Jednoznačně vymezovat způsobilé výdaje projektu, a to jak jednotlivě, tak ve skupině výdajů na hlavní aktivity (min. 85 %) a vedlejší aktivity projektu (max. 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Hodnoty indikátorů musí odpovídat postupům stanoveným v metodických listech indikátorů, které jsou přílohou specifických pravidel.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Respektovat stanovená pravidla veřejné podpory.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Úspěšný projekt musí nezbytně splňovat všechna obecná a specifická kritéria přijatelnosti.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6F9ABF-591F-4093-856E-719085CD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7645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A3E2F1A-6D2A-45EE-9BFE-AE9F0463EED5}"/>
              </a:ext>
            </a:extLst>
          </p:cNvPr>
          <p:cNvSpPr txBox="1"/>
          <p:nvPr/>
        </p:nvSpPr>
        <p:spPr>
          <a:xfrm>
            <a:off x="3274540" y="2854410"/>
            <a:ext cx="7883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314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2. Výzva 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MAS Český les – IROP – Rozvíjení kvality infrastruktury pro vzdělávání a zefektivnění její dostupnosti“</a:t>
            </a:r>
            <a:br>
              <a:rPr lang="cs-CZ" b="1" dirty="0"/>
            </a:br>
            <a:br>
              <a:rPr lang="cs-CZ" b="1" dirty="0"/>
            </a:br>
            <a:r>
              <a:rPr lang="cs-CZ" sz="2700" dirty="0"/>
              <a:t>VAZBA NA VÝZVU ŘO IROP </a:t>
            </a:r>
            <a:r>
              <a:rPr lang="cs-CZ" sz="2700" b="1" dirty="0"/>
              <a:t>Č. 53 „UDRŽITELNÁ DOPRAVA - INTEGROVANÉ PROJEKTY CLLD.“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84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Základní údaje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26. července 2017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26. července – 20. září 2017 do 14:00 hod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MS2014+ / IS KP14+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 z EFRR: 21 850 000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95 %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1 500 000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10 000 000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Datum ukončení realizace projektu: 31. 8. 2019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Udržitelnost projektu: 5 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Uzemní vymezení: celé území MAS/možný přesah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080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9149" b="-1"/>
          <a:stretch/>
        </p:blipFill>
        <p:spPr>
          <a:xfrm>
            <a:off x="3688079" y="87581"/>
            <a:ext cx="4551681" cy="66828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7262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Oprávnění žadatelé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 kraje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dobrovolné svazky obcí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organizace zřizované nebo zakládané kraji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organizace zřizované nebo zakládané obcemi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organizace zřizované nebo zakládané dobrovolnými svazky obcí  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5409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Cílové skupiny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54829" y="2280914"/>
            <a:ext cx="8955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obyvatelé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návštěvníci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dojíždějící za prací a službami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uživatelé veřejné dopravy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098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Závazné dokumenty pro žadatele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55404" y="1435154"/>
            <a:ext cx="722718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Obecná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závazná pro všechny specifické cíle a výzvy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zadávání zakázek, změna projektu, povinná publicita..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/>
              <a:t>Specifická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každou výzvu samostatný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podporované aktivity, způsobilé výdaje, hodnoticí kritéria, povinné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přílohy – vzory, …..</a:t>
            </a:r>
          </a:p>
          <a:p>
            <a:r>
              <a:rPr lang="cs-CZ" sz="1400" dirty="0">
                <a:hlinkClick r:id="rId2"/>
              </a:rPr>
              <a:t>https://www.strukturalni-fondy.cz/cs/Microsites/IROP/Vyzvy/Vyzva-c-53-Udrzitelna-doprava-integrovane-projekty-CLLD</a:t>
            </a:r>
            <a:endParaRPr lang="cs-CZ" sz="1400" dirty="0"/>
          </a:p>
          <a:p>
            <a:endParaRPr lang="cs-CZ" dirty="0"/>
          </a:p>
          <a:p>
            <a:r>
              <a:rPr lang="cs-CZ" b="1" dirty="0"/>
              <a:t>Výzva 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termín pro příjem žádostí a realizaci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min. a max. výše způsobilých výdajů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žadatelé, aktivity, povinné přílohy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kritéria pro hodnocení projektů (součást navazující dokumentace)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Přílohy MAS</a:t>
            </a:r>
          </a:p>
          <a:p>
            <a:r>
              <a:rPr lang="cs-CZ" sz="1400" dirty="0">
                <a:hlinkClick r:id="rId3"/>
              </a:rPr>
              <a:t>http://www.masceskyles.cz/strategie-2014-2020/irop/</a:t>
            </a:r>
            <a:r>
              <a:rPr lang="cs-CZ" sz="1400">
                <a:hlinkClick r:id="rId3"/>
              </a:rPr>
              <a:t>vyzvy-mas/2-vyzva</a:t>
            </a:r>
            <a:r>
              <a:rPr lang="cs-CZ" sz="1400" dirty="0">
                <a:hlinkClick r:id="rId3"/>
              </a:rPr>
              <a:t>/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5462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2449</Words>
  <Application>Microsoft Office PowerPoint</Application>
  <PresentationFormat>Širokoúhlá obrazovka</PresentationFormat>
  <Paragraphs>350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Motiv Office</vt:lpstr>
      <vt:lpstr>Seminář pro žadatele v rámci realizace SCLLD MAS Český les</vt:lpstr>
      <vt:lpstr>Program semináře</vt:lpstr>
      <vt:lpstr>Aktivity MAS Český les, z.s.</vt:lpstr>
      <vt:lpstr>2. Výzva  „MAS Český les – IROP – Rozvíjení kvality infrastruktury pro vzdělávání a zefektivnění její dostupnosti“  VAZBA NA VÝZVU ŘO IROP Č. 53 „UDRŽITELNÁ DOPRAVA - INTEGROVANÉ PROJEKTY CLLD.“  </vt:lpstr>
      <vt:lpstr> Základní údaje </vt:lpstr>
      <vt:lpstr>Prezentace aplikace PowerPoint</vt:lpstr>
      <vt:lpstr> Oprávnění žadatelé </vt:lpstr>
      <vt:lpstr> Cílové skupiny </vt:lpstr>
      <vt:lpstr> Závazné dokumenty pro žadatele </vt:lpstr>
      <vt:lpstr> Hodnocení </vt:lpstr>
      <vt:lpstr>Specifický cíl 1.4: Zvýšení kvality a dostupnosti infrastruktury pro vzdělávání a celoživotní učení  – výzva č. 53</vt:lpstr>
      <vt:lpstr>Cyklodoprava (podporované projekty)</vt:lpstr>
      <vt:lpstr>Cyklodoprava Způsobilé výdaje </vt:lpstr>
      <vt:lpstr>Cyklodoprava Způsobilé výdaje – Hlavní aktivita </vt:lpstr>
      <vt:lpstr>Cyklodoprava Způsobilé výdaje – Hlavní aktivita </vt:lpstr>
      <vt:lpstr>Cyklodoprava Způsobilé výdaje – Hlavní aktivita </vt:lpstr>
      <vt:lpstr>Cyklodoprava Způsobilé výdaje – Vedlejší aktivita </vt:lpstr>
      <vt:lpstr>Cyklodoprava Způsobilé výdaje – Vedlejší aktivita </vt:lpstr>
      <vt:lpstr>Cyklodoprava Způsobilé výdaje – Vedlejší aktivita </vt:lpstr>
      <vt:lpstr>Cyklodoprava Způsobilé výdaje – Vedlejší aktivita </vt:lpstr>
      <vt:lpstr>Cyklodoprava DPH </vt:lpstr>
      <vt:lpstr>Cyklodoprava Nezpůsobilé výdaje </vt:lpstr>
      <vt:lpstr>Cyklodoprava Nezpůsobilé výdaje </vt:lpstr>
      <vt:lpstr>Cyklodoprava Povinné přílohy </vt:lpstr>
      <vt:lpstr>Cyklodoprava Povinné přílohy IROP </vt:lpstr>
      <vt:lpstr>Cyklodoprava Povinné přílohy IROP </vt:lpstr>
      <vt:lpstr>Cyklodoprava Povinné přílohy IROP </vt:lpstr>
      <vt:lpstr>Cyklodoprava Povinné přílohy MAS </vt:lpstr>
      <vt:lpstr>Indikátory</vt:lpstr>
      <vt:lpstr>Hodnocení projektů</vt:lpstr>
      <vt:lpstr>Upozornění pro žadatele</vt:lpstr>
      <vt:lpstr>Upozornění pro žadatele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Filip Unzeitig</cp:lastModifiedBy>
  <cp:revision>89</cp:revision>
  <cp:lastPrinted>2017-07-31T08:08:06Z</cp:lastPrinted>
  <dcterms:created xsi:type="dcterms:W3CDTF">2017-07-26T13:09:51Z</dcterms:created>
  <dcterms:modified xsi:type="dcterms:W3CDTF">2017-08-04T05:44:57Z</dcterms:modified>
</cp:coreProperties>
</file>