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09" r:id="rId2"/>
    <p:sldMasterId id="2147483697" r:id="rId3"/>
    <p:sldMasterId id="2147483672" r:id="rId4"/>
    <p:sldMasterId id="2147483660" r:id="rId5"/>
  </p:sldMasterIdLst>
  <p:handoutMasterIdLst>
    <p:handoutMasterId r:id="rId43"/>
  </p:handoutMasterIdLst>
  <p:sldIdLst>
    <p:sldId id="256" r:id="rId6"/>
    <p:sldId id="257" r:id="rId7"/>
    <p:sldId id="260" r:id="rId8"/>
    <p:sldId id="258" r:id="rId9"/>
    <p:sldId id="261" r:id="rId10"/>
    <p:sldId id="306" r:id="rId11"/>
    <p:sldId id="262" r:id="rId12"/>
    <p:sldId id="264" r:id="rId13"/>
    <p:sldId id="265" r:id="rId14"/>
    <p:sldId id="266" r:id="rId15"/>
    <p:sldId id="307" r:id="rId16"/>
    <p:sldId id="263" r:id="rId17"/>
    <p:sldId id="267" r:id="rId18"/>
    <p:sldId id="271" r:id="rId19"/>
    <p:sldId id="272" r:id="rId20"/>
    <p:sldId id="273" r:id="rId21"/>
    <p:sldId id="300" r:id="rId22"/>
    <p:sldId id="274" r:id="rId23"/>
    <p:sldId id="276" r:id="rId24"/>
    <p:sldId id="301" r:id="rId25"/>
    <p:sldId id="282" r:id="rId26"/>
    <p:sldId id="283" r:id="rId27"/>
    <p:sldId id="304" r:id="rId28"/>
    <p:sldId id="284" r:id="rId29"/>
    <p:sldId id="285" r:id="rId30"/>
    <p:sldId id="286" r:id="rId31"/>
    <p:sldId id="288" r:id="rId32"/>
    <p:sldId id="287" r:id="rId33"/>
    <p:sldId id="289" r:id="rId34"/>
    <p:sldId id="305" r:id="rId35"/>
    <p:sldId id="290" r:id="rId36"/>
    <p:sldId id="291" r:id="rId37"/>
    <p:sldId id="298" r:id="rId38"/>
    <p:sldId id="292" r:id="rId39"/>
    <p:sldId id="293" r:id="rId40"/>
    <p:sldId id="294" r:id="rId41"/>
    <p:sldId id="297" r:id="rId4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32" autoAdjust="0"/>
  </p:normalViewPr>
  <p:slideViewPr>
    <p:cSldViewPr snapToGrid="0">
      <p:cViewPr varScale="1">
        <p:scale>
          <a:sx n="69" d="100"/>
          <a:sy n="69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86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19D97-91DA-41E6-9F59-8E7865580BB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82533-A686-4FF4-BA2F-8DECF07E665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Picture 2" descr="logo_MAS Čl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9471" y="154547"/>
            <a:ext cx="801129" cy="48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Picture 2" descr="logo_MAS Čl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9471" y="154547"/>
            <a:ext cx="801129" cy="48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48B-A7D7-48FA-AB27-0DEE3BEC478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3B2B7-4604-4C7E-9896-802C522B17F4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93689-A764-4EDF-9109-838FBDD9E155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 descr="IROP_CZ_RO_B_C RGB (1)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3712043" y="0"/>
            <a:ext cx="4793671" cy="7903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721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9BE77-C29A-444A-A136-DE8FAF22E0E3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E0893-C5BC-40B0-9F11-B073D8D6A2B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34B51-889B-4D4D-8363-32420C8111BE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57676-C3F8-4CFD-A1FB-42420566A1C5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Picture 2" descr="logo_MAS Čl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9471" y="154547"/>
            <a:ext cx="801129" cy="48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3CF57-A85A-461E-A652-3E962A273555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7448B-A7D7-48FA-AB27-0DEE3BEC4780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8" name="Obrázek 7" descr="IROP_CZ_RO_B_C RGB (1)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3209767" y="0"/>
            <a:ext cx="4793671" cy="7903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3E242-FEED-4274-8326-29FE90607B86}" type="datetimeFigureOut">
              <a:rPr lang="cs-CZ" smtClean="0"/>
              <a:pPr/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830DD-A3EC-4060-9342-6CF4E0A30CC5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 descr="IROP_CZ_RO_B_C RGB (1)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3776437" y="0"/>
            <a:ext cx="4793671" cy="7903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zif.cz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021" y="5902036"/>
            <a:ext cx="1463643" cy="59830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512606"/>
            <a:ext cx="9144000" cy="2387600"/>
          </a:xfrm>
        </p:spPr>
        <p:txBody>
          <a:bodyPr>
            <a:normAutofit/>
          </a:bodyPr>
          <a:lstStyle/>
          <a:p>
            <a:r>
              <a:rPr lang="cs-CZ" sz="5400" dirty="0"/>
              <a:t>Seminář pro žadatele v rámci realizace SCLLD MAS Český les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92593"/>
            <a:ext cx="9144000" cy="688608"/>
          </a:xfrm>
        </p:spPr>
        <p:txBody>
          <a:bodyPr>
            <a:normAutofit/>
          </a:bodyPr>
          <a:lstStyle/>
          <a:p>
            <a:r>
              <a:rPr lang="cs-CZ" sz="3600" dirty="0"/>
              <a:t>Program rozvoje venkova (PRV)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689188" y="1339400"/>
            <a:ext cx="88136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/>
              <a:t>Název projektu: </a:t>
            </a:r>
            <a:r>
              <a:rPr lang="cs-CZ" dirty="0"/>
              <a:t>REŽIJNÍ VÝDAJE II MAS ČESKÝ LES, Z. S</a:t>
            </a:r>
            <a:endParaRPr lang="cs-CZ" sz="1600" dirty="0"/>
          </a:p>
          <a:p>
            <a:pPr algn="ctr"/>
            <a:r>
              <a:rPr lang="cs-CZ" sz="1600" b="1" dirty="0"/>
              <a:t>Registrační číslo projektu: </a:t>
            </a:r>
            <a:r>
              <a:rPr lang="cs-CZ" sz="1600" dirty="0"/>
              <a:t>CZ.06.4.59/0.0/0.0/15_003/0011553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3889513" y="4987465"/>
            <a:ext cx="4412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19. 06. 2019 – Domažlice a Staré Sedliště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636" y="5888182"/>
            <a:ext cx="551345" cy="5524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66989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 anchor="b">
            <a:normAutofit fontScale="90000"/>
          </a:bodyPr>
          <a:lstStyle/>
          <a:p>
            <a:r>
              <a:rPr lang="cs-CZ" b="1" dirty="0"/>
              <a:t>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600" b="1" dirty="0" smtClean="0"/>
              <a:t>Kontrola </a:t>
            </a:r>
            <a:r>
              <a:rPr lang="cs-CZ" sz="3600" b="1" dirty="0"/>
              <a:t>dodržování podmínek PRV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4910" y="1597572"/>
            <a:ext cx="10428890" cy="4703363"/>
          </a:xfrm>
        </p:spPr>
        <p:txBody>
          <a:bodyPr>
            <a:normAutofit/>
          </a:bodyPr>
          <a:lstStyle/>
          <a:p>
            <a:r>
              <a:rPr lang="cs-CZ" sz="2400" dirty="0"/>
              <a:t>Žadatel/příjemce dotace je povinen umožnit vstup kontrolou pověřeným osobám (např. orgány státní kontroly, SZIF, </a:t>
            </a:r>
            <a:r>
              <a:rPr lang="cs-CZ" sz="2400" dirty="0" err="1"/>
              <a:t>MZe</a:t>
            </a:r>
            <a:r>
              <a:rPr lang="cs-CZ" sz="2400" dirty="0"/>
              <a:t>, MAS, Evropská komise, Certifikační orgán, Evropský účetní dvůr apod.) k ověřování plnění podmínek Pravidel, příp. Dohody, od data podání Žádosti o dotaci na MAS po dobu 10 let od proplacení dotace, </a:t>
            </a:r>
          </a:p>
          <a:p>
            <a:r>
              <a:rPr lang="cs-CZ" sz="2400" dirty="0"/>
              <a:t>kontroly prováděné podle jiných právních předpisů nejsou těmito Pravidly dotčeny, </a:t>
            </a:r>
          </a:p>
          <a:p>
            <a:r>
              <a:rPr lang="cs-CZ" sz="2400" dirty="0"/>
              <a:t>žadatel/příjemce dotace je povinen respektovat opatření stanovená k nápravě, která vzejdou z kontrolní činnosti pověřených pracovníků uvedených v písmenu a) a dodržet stanovené termíny pro odstranění nedostatků. </a:t>
            </a:r>
          </a:p>
          <a:p>
            <a:r>
              <a:rPr lang="cs-CZ" sz="2400" b="1" dirty="0"/>
              <a:t>Preferenční kritéria (pokud jsou za ně přiděleny body) jsou závazná po dobu udržitelnosti projektu.</a:t>
            </a:r>
          </a:p>
        </p:txBody>
      </p:sp>
    </p:spTree>
    <p:extLst>
      <p:ext uri="{BB962C8B-B14F-4D97-AF65-F5344CB8AC3E}">
        <p14:creationId xmlns="" xmlns:p14="http://schemas.microsoft.com/office/powerpoint/2010/main" val="3675021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5887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/>
              <a:t/>
            </a:r>
            <a:br>
              <a:rPr lang="cs-CZ" sz="4000" b="1" dirty="0" smtClean="0"/>
            </a:br>
            <a:r>
              <a:rPr lang="cs-CZ" sz="4000" b="1" dirty="0" smtClean="0"/>
              <a:t>B</a:t>
            </a:r>
            <a:r>
              <a:rPr lang="cs-CZ" sz="4000" b="1" dirty="0"/>
              <a:t>. Společné podmínky pro všechny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7363" y="1513255"/>
            <a:ext cx="10515600" cy="4954653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sz="2400" dirty="0"/>
              <a:t>Kritéria přijatelnosti projektu – </a:t>
            </a:r>
            <a:r>
              <a:rPr lang="cs-CZ" sz="2000" dirty="0"/>
              <a:t>realizace na území MAS + soulad s SCLLD MAS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cs-CZ" sz="2400" dirty="0"/>
              <a:t>Další podmínky: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dirty="0"/>
              <a:t>    - Vázanost projektu na účel je </a:t>
            </a:r>
            <a:r>
              <a:rPr lang="cs-CZ" sz="2000" b="1" dirty="0"/>
              <a:t>5 let od převedení dotace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b="1" dirty="0"/>
              <a:t>    </a:t>
            </a:r>
            <a:r>
              <a:rPr lang="cs-CZ" sz="2000" dirty="0"/>
              <a:t>- místo realizace projektu – </a:t>
            </a:r>
            <a:r>
              <a:rPr lang="cs-CZ" sz="1800" dirty="0"/>
              <a:t>místo/pozemky, kde jsou umístěny všechny technologie/majetek v době, kdy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/>
              <a:t>                                                           nevykonává svou funkci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    - přípustné způsoby uspořádání vztahů k nemovitostem, na kterých jsou realizovány stavební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       výdaje nebo do kterých budou umístěny podpořené stroje, technologie nebo vybavení 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      dokládání </a:t>
            </a:r>
            <a:r>
              <a:rPr lang="cs-CZ" sz="1800" dirty="0"/>
              <a:t>(vlastnictví, spoluvlastnictví s min 50%, nájem, pacht, výpůjčka, věcné břemeno, právo stavby –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/>
              <a:t>       různé dle jednotlivých </a:t>
            </a:r>
            <a:r>
              <a:rPr lang="cs-CZ" sz="1800" dirty="0" err="1"/>
              <a:t>Fichí</a:t>
            </a:r>
            <a:r>
              <a:rPr lang="cs-CZ" sz="1800" dirty="0"/>
              <a:t>, dokládání při kontrole na místě)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800" dirty="0"/>
              <a:t>    - </a:t>
            </a:r>
            <a:r>
              <a:rPr lang="cs-CZ" sz="2000" dirty="0"/>
              <a:t>Pracovní místo je třeba vytvořit </a:t>
            </a:r>
            <a:r>
              <a:rPr lang="cs-CZ" sz="2000" b="1" dirty="0"/>
              <a:t>do 6 měsíců </a:t>
            </a:r>
            <a:r>
              <a:rPr lang="cs-CZ" sz="2000" dirty="0"/>
              <a:t>od data převedení dotace a udržet </a:t>
            </a:r>
            <a:r>
              <a:rPr lang="cs-CZ" sz="2000" b="1" dirty="0"/>
              <a:t>3 roky </a:t>
            </a:r>
            <a:r>
              <a:rPr lang="cs-CZ" sz="2000" dirty="0"/>
              <a:t>od data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      převedení dotace u MSP a </a:t>
            </a:r>
            <a:r>
              <a:rPr lang="cs-CZ" sz="2000" b="1" dirty="0"/>
              <a:t>5let </a:t>
            </a:r>
            <a:r>
              <a:rPr lang="cs-CZ" sz="2000" dirty="0"/>
              <a:t>u velkých podniků</a:t>
            </a:r>
            <a:r>
              <a:rPr lang="cs-CZ" sz="1800" dirty="0"/>
              <a:t> (srovnání: současný stav zaměstnanců u žadatele za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800" dirty="0"/>
              <a:t>       aktuálně uzavřený rok proti průměrnému stavu zaměstnanců za posledních 12 uzavřených </a:t>
            </a:r>
            <a:r>
              <a:rPr lang="cs-CZ" sz="1800" dirty="0" err="1"/>
              <a:t>měs</a:t>
            </a:r>
            <a:r>
              <a:rPr lang="cs-CZ" sz="1800" dirty="0"/>
              <a:t> před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/>
              <a:t>       předložením </a:t>
            </a:r>
            <a:r>
              <a:rPr lang="cs-CZ" sz="1800" dirty="0" err="1"/>
              <a:t>ŽoD</a:t>
            </a:r>
            <a:r>
              <a:rPr lang="cs-CZ" sz="1800" dirty="0"/>
              <a:t>) </a:t>
            </a:r>
            <a:r>
              <a:rPr lang="cs-CZ" sz="1400" dirty="0"/>
              <a:t>– týká se F2 a F8</a:t>
            </a:r>
            <a:endParaRPr lang="cs-CZ" sz="1800" dirty="0"/>
          </a:p>
          <a:p>
            <a:pPr marL="0" indent="0">
              <a:spcBef>
                <a:spcPts val="0"/>
              </a:spcBef>
              <a:buNone/>
            </a:pPr>
            <a:r>
              <a:rPr lang="cs-CZ" sz="1800" dirty="0"/>
              <a:t>    - </a:t>
            </a:r>
            <a:r>
              <a:rPr lang="cs-CZ" sz="2000" dirty="0"/>
              <a:t>U projektů </a:t>
            </a:r>
            <a:r>
              <a:rPr lang="cs-CZ" sz="2000" b="1" dirty="0"/>
              <a:t>nad 1 mil. Kč způsobilých výdajů, </a:t>
            </a:r>
            <a:r>
              <a:rPr lang="cs-CZ" sz="2000" dirty="0"/>
              <a:t>se dokládá </a:t>
            </a:r>
            <a:r>
              <a:rPr lang="cs-CZ" sz="2000" b="1" dirty="0"/>
              <a:t>finanční zdraví </a:t>
            </a:r>
            <a:r>
              <a:rPr lang="cs-CZ" sz="2000" dirty="0"/>
              <a:t>žadatele </a:t>
            </a:r>
            <a:r>
              <a:rPr lang="cs-CZ" sz="1800" dirty="0"/>
              <a:t>(vyjma obce,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800" dirty="0"/>
              <a:t>       svazky obcí, spolky, příspěvkové organizace, nadace, církevní organizace, veřejné VŠ, atd.</a:t>
            </a:r>
          </a:p>
          <a:p>
            <a:pPr marL="0" indent="0">
              <a:spcBef>
                <a:spcPts val="0"/>
              </a:spcBef>
              <a:buNone/>
            </a:pPr>
            <a:endParaRPr lang="cs-CZ" sz="1800" dirty="0"/>
          </a:p>
          <a:p>
            <a:pPr marL="0" indent="0">
              <a:spcBef>
                <a:spcPts val="0"/>
              </a:spcBef>
              <a:buNone/>
            </a:pPr>
            <a:endParaRPr lang="cs-CZ" sz="18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3834811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859636" y="355794"/>
            <a:ext cx="10515600" cy="670573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B</a:t>
            </a:r>
            <a:r>
              <a:rPr lang="cs-CZ" sz="3600" b="1" dirty="0"/>
              <a:t>. Povinné přílohy – podání </a:t>
            </a:r>
            <a:r>
              <a:rPr lang="cs-CZ" sz="3600" b="1" dirty="0" err="1"/>
              <a:t>ŽoD</a:t>
            </a:r>
            <a:endParaRPr lang="cs-CZ" sz="3600" b="1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838200" y="1296955"/>
            <a:ext cx="10515600" cy="5368005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1900" dirty="0"/>
              <a:t>Stavební povolení </a:t>
            </a:r>
            <a:r>
              <a:rPr lang="cs-CZ" sz="1800" dirty="0"/>
              <a:t>(</a:t>
            </a:r>
            <a:r>
              <a:rPr lang="cs-CZ" sz="1800" b="1" dirty="0"/>
              <a:t>platné </a:t>
            </a:r>
            <a:r>
              <a:rPr lang="cs-CZ" sz="1800" dirty="0"/>
              <a:t>ke dni podání ŽOD a </a:t>
            </a:r>
            <a:r>
              <a:rPr lang="cs-CZ" sz="1800" b="1" dirty="0"/>
              <a:t>pravomocné</a:t>
            </a:r>
            <a:r>
              <a:rPr lang="cs-CZ" sz="1800" dirty="0"/>
              <a:t> ke dni předložení přílohy na MAS)  </a:t>
            </a:r>
            <a:r>
              <a:rPr lang="cs-CZ" sz="1900" dirty="0"/>
              <a:t>– v případě že projekt podléhá řízení stavebního úřadu, + stavebním úřadem ověřená projektová dokumentace – prostá kopie</a:t>
            </a:r>
          </a:p>
          <a:p>
            <a:r>
              <a:rPr lang="cs-CZ" sz="1900" dirty="0"/>
              <a:t>Půdorys stavby/půdorys dispozice technologie s vyznačením rozměrů stavby/technologie – prostá kopie (</a:t>
            </a:r>
            <a:r>
              <a:rPr lang="cs-CZ" sz="1600" dirty="0"/>
              <a:t>pokud není přílohou projektu</a:t>
            </a:r>
            <a:r>
              <a:rPr lang="cs-CZ" sz="1900" dirty="0"/>
              <a:t>)</a:t>
            </a:r>
          </a:p>
          <a:p>
            <a:r>
              <a:rPr lang="cs-CZ" sz="1900" dirty="0"/>
              <a:t>Katastrální mapa s vyznačením lokalizace projektu (čísla pozemků, hranice pozemků, název </a:t>
            </a:r>
            <a:r>
              <a:rPr lang="cs-CZ" sz="1900" dirty="0" err="1"/>
              <a:t>k.ú</a:t>
            </a:r>
            <a:r>
              <a:rPr lang="cs-CZ" sz="1900" dirty="0"/>
              <a:t>., měřítko mapy) – netýká se mobilních strojů</a:t>
            </a:r>
          </a:p>
          <a:p>
            <a:r>
              <a:rPr lang="cs-CZ" sz="1900" dirty="0"/>
              <a:t>Formuláře finančního zdraví </a:t>
            </a:r>
            <a:r>
              <a:rPr lang="cs-CZ" sz="1800" dirty="0"/>
              <a:t>(pokud jsou vyžadovány) </a:t>
            </a:r>
            <a:r>
              <a:rPr lang="cs-CZ" sz="1900" dirty="0"/>
              <a:t>– lze vygenerovat na portálu Farmáře (forma </a:t>
            </a:r>
            <a:r>
              <a:rPr lang="cs-CZ" sz="1900" dirty="0" err="1"/>
              <a:t>pdf</a:t>
            </a:r>
            <a:r>
              <a:rPr lang="cs-CZ" sz="1900" dirty="0"/>
              <a:t>)</a:t>
            </a:r>
          </a:p>
          <a:p>
            <a:r>
              <a:rPr lang="cs-CZ" sz="1900" dirty="0"/>
              <a:t>Znalecký posudek – v případě nákupu nemovitosti (ne starší než 6 měsíců) – prostá kopie</a:t>
            </a:r>
          </a:p>
          <a:p>
            <a:r>
              <a:rPr lang="cs-CZ" sz="1900" dirty="0"/>
              <a:t>Prohlášení o zařazení podniku do kategorie mikropodniků, malých a středních podniků – Příloha 5 Pravidel</a:t>
            </a:r>
          </a:p>
          <a:p>
            <a:r>
              <a:rPr lang="cs-CZ" sz="1900" dirty="0"/>
              <a:t>Fotodokumentace – aktuálního stavu místa realizace projektu (netýká se mobilních strojů)</a:t>
            </a:r>
          </a:p>
          <a:p>
            <a:r>
              <a:rPr lang="cs-CZ" sz="1900" dirty="0"/>
              <a:t>+ specifické přílohy MAS definované pro jednotlivé </a:t>
            </a:r>
            <a:r>
              <a:rPr lang="cs-CZ" sz="1900" dirty="0" err="1"/>
              <a:t>Fiche</a:t>
            </a:r>
            <a:r>
              <a:rPr lang="cs-CZ" sz="1900" dirty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26598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063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B</a:t>
            </a:r>
            <a:r>
              <a:rPr lang="cs-CZ" sz="3600" b="1" dirty="0"/>
              <a:t>. Povinné přílohy – po zaregistrování </a:t>
            </a:r>
            <a:r>
              <a:rPr lang="cs-CZ" sz="3600" b="1" dirty="0" err="1"/>
              <a:t>ŽoD</a:t>
            </a:r>
            <a:r>
              <a:rPr lang="cs-CZ" sz="3600" b="1" dirty="0"/>
              <a:t> na RO SZIF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79510"/>
            <a:ext cx="10515600" cy="449745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sz="2400" dirty="0"/>
              <a:t>Formulář </a:t>
            </a:r>
            <a:r>
              <a:rPr lang="cs-CZ" sz="2400" dirty="0" err="1"/>
              <a:t>ŽoD</a:t>
            </a:r>
            <a:r>
              <a:rPr lang="cs-CZ" sz="2400" dirty="0"/>
              <a:t> aktualizovaný o zrealizované výběrové/zadávací řízení </a:t>
            </a:r>
            <a:r>
              <a:rPr lang="cs-CZ" sz="1800" dirty="0"/>
              <a:t>(</a:t>
            </a:r>
            <a:r>
              <a:rPr lang="cs-CZ" sz="2400" dirty="0"/>
              <a:t>Aktualizovaná žádost k doložení příloh - </a:t>
            </a:r>
            <a:r>
              <a:rPr lang="cs-CZ" sz="1800" dirty="0"/>
              <a:t>žadatel stáhne z Portálu farmáře)</a:t>
            </a:r>
          </a:p>
          <a:p>
            <a:pPr>
              <a:spcAft>
                <a:spcPts val="600"/>
              </a:spcAft>
            </a:pPr>
            <a:r>
              <a:rPr lang="cs-CZ" sz="2400" dirty="0"/>
              <a:t>V případě realizace výběrového/zadávacího řízení – </a:t>
            </a:r>
            <a:r>
              <a:rPr lang="cs-CZ" sz="2400" b="1" dirty="0"/>
              <a:t>kompletní </a:t>
            </a:r>
            <a:r>
              <a:rPr lang="cs-CZ" sz="2400" dirty="0"/>
              <a:t>dokumentace </a:t>
            </a:r>
            <a:r>
              <a:rPr lang="cs-CZ" sz="1800" dirty="0"/>
              <a:t>vč. podepsané smlouvy s vítězným dodavatelem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dirty="0"/>
              <a:t>      Výzva, Zadávací dokumentace, Krycí list, Čestné prohlášení, Vzor obálky, Technická specifikace, Návrh KS, Protokol o otevírání obálek,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dirty="0"/>
              <a:t>      Hodnocení nabídek, Oznámení vítězné nabídky, Prohlášení o neexistenci střetu zájmů</a:t>
            </a:r>
          </a:p>
          <a:p>
            <a:pPr marL="0" indent="0">
              <a:spcBef>
                <a:spcPts val="0"/>
              </a:spcBef>
              <a:buNone/>
            </a:pPr>
            <a:endParaRPr lang="cs-CZ" sz="1400" dirty="0"/>
          </a:p>
          <a:p>
            <a:pPr marL="0" indent="0">
              <a:spcBef>
                <a:spcPts val="0"/>
              </a:spcBef>
              <a:buNone/>
            </a:pPr>
            <a:r>
              <a:rPr lang="cs-CZ" sz="1400" dirty="0"/>
              <a:t>(Pravidla 19.2.1 – Kapitola 8, str. 22 – Příručka pro zadávání VZ na SZIF )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dirty="0"/>
              <a:t>Předpokládaná hodnota zakázky 400/500 tis. Kč – cenový marketing – průzkum trhu nebo oslovení 3 dodavatelů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400" dirty="0"/>
              <a:t>Předpokládaná hodnota nad  400/500 tis. Kč do 2 mil. Kč u dodávek (6 mil. u staveb. prací) – realizace Výběrové řízení – Výzva přes Portál Farmáře nebo oslovit min 3 dodavatele = obdržet 3 nabídky </a:t>
            </a:r>
          </a:p>
          <a:p>
            <a:pPr marL="0" indent="0">
              <a:spcBef>
                <a:spcPts val="0"/>
              </a:spcBef>
              <a:buNone/>
            </a:pPr>
            <a:endParaRPr lang="cs-CZ" sz="1400" dirty="0"/>
          </a:p>
          <a:p>
            <a:pPr marL="0" indent="0">
              <a:spcBef>
                <a:spcPts val="0"/>
              </a:spcBef>
              <a:buNone/>
            </a:pPr>
            <a:r>
              <a:rPr lang="cs-CZ" sz="3600" dirty="0"/>
              <a:t>B. Povinné přílohy předkládané při podpisu Dohody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1800" dirty="0"/>
              <a:t>Potvrzení FÚ o bezdlužnosti (nesmí být starší než datum podání </a:t>
            </a:r>
            <a:r>
              <a:rPr lang="cs-CZ" sz="1800" dirty="0" err="1"/>
              <a:t>ŽoD</a:t>
            </a:r>
            <a:r>
              <a:rPr lang="cs-CZ" sz="1800" dirty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3692074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59498" y="536155"/>
            <a:ext cx="10515600" cy="844776"/>
          </a:xfrm>
        </p:spPr>
        <p:txBody>
          <a:bodyPr>
            <a:noAutofit/>
          </a:bodyPr>
          <a:lstStyle/>
          <a:p>
            <a:pPr fontAlgn="ctr"/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dirty="0" err="1" smtClean="0"/>
              <a:t>Fiche</a:t>
            </a:r>
            <a:r>
              <a:rPr lang="cs-CZ" sz="2000" b="1" dirty="0" smtClean="0"/>
              <a:t> </a:t>
            </a:r>
            <a:r>
              <a:rPr lang="cs-CZ" sz="2000" b="1" dirty="0"/>
              <a:t>2 - Rozšíření a podpora nabídky místních produktů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b="1" dirty="0"/>
              <a:t>Článek 17, odstavec 1., písmeno b) - Zpracování a uvádění na trh zemědělských produktů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60849"/>
            <a:ext cx="10515600" cy="4839382"/>
          </a:xfrm>
        </p:spPr>
        <p:txBody>
          <a:bodyPr>
            <a:normAutofit fontScale="92500" lnSpcReduction="10000"/>
          </a:bodyPr>
          <a:lstStyle/>
          <a:p>
            <a:r>
              <a:rPr lang="cs-CZ" sz="2400" b="1" dirty="0"/>
              <a:t>Alokace: </a:t>
            </a:r>
            <a:r>
              <a:rPr lang="cs-CZ" sz="2400" dirty="0"/>
              <a:t>7.308.686,- Kč</a:t>
            </a:r>
          </a:p>
          <a:p>
            <a:pPr>
              <a:lnSpc>
                <a:spcPct val="80000"/>
              </a:lnSpc>
            </a:pPr>
            <a:r>
              <a:rPr lang="cs-CZ" sz="2400" b="1" dirty="0"/>
              <a:t>Příjemce: </a:t>
            </a:r>
            <a:r>
              <a:rPr lang="cs-CZ" sz="2400" dirty="0"/>
              <a:t>Zemědělský podnikatel, výrobce potravin nebo surovin určených pro lidskou potřebu, výrobce krmiv nebo jiný subjekt aktivní ve zpracování, uvádění na trh a vývoji zemědělských produktů</a:t>
            </a:r>
          </a:p>
          <a:p>
            <a:pPr>
              <a:lnSpc>
                <a:spcPct val="80000"/>
              </a:lnSpc>
            </a:pPr>
            <a:r>
              <a:rPr lang="cs-CZ" sz="2400" b="1" dirty="0"/>
              <a:t>Cíl:</a:t>
            </a:r>
            <a:r>
              <a:rPr lang="cs-CZ" sz="2400" dirty="0"/>
              <a:t> podpora organizace potravinového řetězce </a:t>
            </a:r>
            <a:r>
              <a:rPr lang="cs-CZ" sz="2400" dirty="0" err="1"/>
              <a:t>vč</a:t>
            </a:r>
            <a:r>
              <a:rPr lang="cs-CZ" sz="2400" dirty="0"/>
              <a:t> zpracování zemědělských produktů a jejich uvádění na trh, dobrých životních podmínek zvířat a řízení rizik v zemědělství, zlepšení konkurenceschopnosti prvovýrobců, podpora místních trhů a krátkodobých řetězců</a:t>
            </a:r>
          </a:p>
          <a:p>
            <a:r>
              <a:rPr lang="cs-CZ" sz="2400" b="1" dirty="0"/>
              <a:t>Výše podpory</a:t>
            </a:r>
            <a:r>
              <a:rPr lang="cs-CZ" sz="2400" dirty="0"/>
              <a:t>: </a:t>
            </a:r>
          </a:p>
          <a:p>
            <a:pPr lvl="1">
              <a:lnSpc>
                <a:spcPct val="80000"/>
              </a:lnSpc>
            </a:pPr>
            <a:r>
              <a:rPr lang="cs-CZ" sz="2200" dirty="0"/>
              <a:t>Když po zpracování zemědělského produktu výstupný produkt </a:t>
            </a:r>
            <a:r>
              <a:rPr lang="cs-CZ" sz="2200" b="1" dirty="0"/>
              <a:t>nespadá</a:t>
            </a:r>
            <a:r>
              <a:rPr lang="cs-CZ" sz="2200" dirty="0"/>
              <a:t> pod přílohu I Smlouvy EU – 45 % malé a mikro podniky, 35  % střední podniky, </a:t>
            </a:r>
          </a:p>
          <a:p>
            <a:pPr lvl="1">
              <a:lnSpc>
                <a:spcPct val="80000"/>
              </a:lnSpc>
            </a:pPr>
            <a:r>
              <a:rPr lang="cs-CZ" sz="2200" dirty="0"/>
              <a:t>Když po zpracování zemědělského produktu výstupný produkt </a:t>
            </a:r>
            <a:r>
              <a:rPr lang="cs-CZ" sz="2200" b="1" dirty="0"/>
              <a:t>spadá </a:t>
            </a:r>
            <a:r>
              <a:rPr lang="cs-CZ" sz="2200" dirty="0"/>
              <a:t>do přílohy I Smlouvy EU – 50 % </a:t>
            </a:r>
          </a:p>
          <a:p>
            <a:pPr marL="457200" lvl="1" indent="0">
              <a:buNone/>
            </a:pPr>
            <a:r>
              <a:rPr lang="cs-CZ" sz="1800" dirty="0"/>
              <a:t>Suroviny/výrobky uvedené v Příloze I Smlouvy EU - Živá zvířata a rostliny, ryby, maso, mléko, zelenina a ovoce, káva, čaj, obiloviny, mlýnské výrobky, olejnatá semena a plody, sláma a pícniny, vepř. Sádlo, lůj, tuky a oleje z ryb, margarin, cukr, melasa, kakaové boby, ocet, hroznový mošt, víno z čerstvých hroznů, nezpracovaný tabák, surový přírodní kaučuk, len, konopí..  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1419510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96025"/>
            <a:ext cx="10515600" cy="831559"/>
          </a:xfrm>
        </p:spPr>
        <p:txBody>
          <a:bodyPr>
            <a:noAutofit/>
          </a:bodyPr>
          <a:lstStyle/>
          <a:p>
            <a:pPr fontAlgn="ctr"/>
            <a:r>
              <a:rPr lang="cs-CZ" sz="2000" b="1" dirty="0" err="1"/>
              <a:t>Fiche</a:t>
            </a:r>
            <a:r>
              <a:rPr lang="cs-CZ" sz="2000" b="1" dirty="0"/>
              <a:t> 2 - Rozšíření a podpora nabídky místních produktů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1600" b="1" dirty="0"/>
              <a:t>Článek 17, odstavec 1., písmeno b) - Zpracování a uvádění na trh zemědělských produktů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70180"/>
            <a:ext cx="10515600" cy="4728447"/>
          </a:xfrm>
        </p:spPr>
        <p:txBody>
          <a:bodyPr>
            <a:normAutofit/>
          </a:bodyPr>
          <a:lstStyle/>
          <a:p>
            <a:r>
              <a:rPr lang="cs-CZ" sz="2600" b="1" dirty="0"/>
              <a:t>Způsobilé výdaje:</a:t>
            </a:r>
            <a:r>
              <a:rPr lang="cs-CZ" sz="2600" dirty="0"/>
              <a:t> Pořízení strojů, nástrojů a zařízení pro zpracování, balení, značení výrobků,  výstavba, modernizace a rekonstrukce budov, investice se skladováním zpracované suroviny, výrobků, investice ke zvyšování a monitorování kvality produktů, investice s uváděním vlastního produktu na trh vč. marketingu (rekonstrukce prodejen, pojízdné prodejny, stánky, prodej ze dvora, vybavení prodejen), pořízení užitkových vozů kategorie N1 a N2, nákup nemovitosti, investice do zařízení na čištění odpadních vod ve zpracovatelském provozu </a:t>
            </a:r>
          </a:p>
          <a:p>
            <a:r>
              <a:rPr lang="cs-CZ" sz="2600" b="1" dirty="0"/>
              <a:t>Podmínka - Projekt se musí týkat výroby potravin </a:t>
            </a:r>
            <a:r>
              <a:rPr lang="cs-CZ" sz="2400" b="1" dirty="0"/>
              <a:t>(surovin určených pro lidskou potřebu)</a:t>
            </a:r>
            <a:r>
              <a:rPr lang="cs-CZ" sz="2600" b="1" dirty="0"/>
              <a:t> nebo krmiv </a:t>
            </a:r>
            <a:r>
              <a:rPr lang="cs-CZ" sz="2000" dirty="0"/>
              <a:t>(</a:t>
            </a:r>
            <a:r>
              <a:rPr lang="cs-CZ" sz="2000" dirty="0">
                <a:solidFill>
                  <a:srgbClr val="FF0000"/>
                </a:solidFill>
              </a:rPr>
              <a:t>výrobní proces se musí týkat zpracování a uvádění na trh surovin/výrobků </a:t>
            </a:r>
            <a:r>
              <a:rPr lang="cs-CZ" sz="2000" dirty="0"/>
              <a:t>uvedených v příloze I Smlouvy EU s výjimkou rybolovu, akvakultury a medu)</a:t>
            </a:r>
          </a:p>
        </p:txBody>
      </p:sp>
    </p:spTree>
    <p:extLst>
      <p:ext uri="{BB962C8B-B14F-4D97-AF65-F5344CB8AC3E}">
        <p14:creationId xmlns="" xmlns:p14="http://schemas.microsoft.com/office/powerpoint/2010/main" val="2845490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92835"/>
            <a:ext cx="10515600" cy="1131166"/>
          </a:xfrm>
        </p:spPr>
        <p:txBody>
          <a:bodyPr/>
          <a:lstStyle/>
          <a:p>
            <a:r>
              <a:rPr lang="cs-CZ" b="1" dirty="0" err="1"/>
              <a:t>Fiche</a:t>
            </a:r>
            <a:r>
              <a:rPr lang="cs-CZ" b="1" dirty="0"/>
              <a:t> 2 – Seznam předkládaných příloh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66020" y="1776247"/>
            <a:ext cx="10515600" cy="4288221"/>
          </a:xfrm>
        </p:spPr>
        <p:txBody>
          <a:bodyPr>
            <a:normAutofit fontScale="47500" lnSpcReduction="20000"/>
          </a:bodyPr>
          <a:lstStyle/>
          <a:p>
            <a:r>
              <a:rPr lang="cs-CZ" sz="4400" dirty="0"/>
              <a:t>Posouzení vlivu záměru na ŽP</a:t>
            </a:r>
            <a:r>
              <a:rPr lang="cs-CZ" sz="3700" dirty="0"/>
              <a:t> </a:t>
            </a:r>
            <a:r>
              <a:rPr lang="cs-CZ" sz="3600" dirty="0"/>
              <a:t>(v případě zpracování zemědělských produktů, kdy výstupním produktem je produkt nespadající pod přílohu I Smlouvy o fungování EU)</a:t>
            </a:r>
          </a:p>
          <a:p>
            <a:r>
              <a:rPr lang="cs-CZ" sz="3600" dirty="0"/>
              <a:t>- v případě, že na realizaci projektu není vyžadováno posouzení vlivu na ŽP, pak je povinnou přílohou </a:t>
            </a:r>
            <a:r>
              <a:rPr lang="cs-CZ" sz="4200" dirty="0"/>
              <a:t>čestné prohlášení žadatele </a:t>
            </a:r>
            <a:r>
              <a:rPr lang="cs-CZ" sz="3600" dirty="0"/>
              <a:t>(je součástí formuláře </a:t>
            </a:r>
            <a:r>
              <a:rPr lang="cs-CZ" sz="3600" dirty="0" err="1"/>
              <a:t>ŽoD</a:t>
            </a:r>
            <a:r>
              <a:rPr lang="cs-CZ" sz="3600" dirty="0"/>
              <a:t>) – doporučuje se konzultovat s Krajským úřadem MŽP a vyžádat si →</a:t>
            </a:r>
          </a:p>
          <a:p>
            <a:r>
              <a:rPr lang="cs-CZ" sz="4200" dirty="0"/>
              <a:t>Stanovisko Krajského úřadu MŽP, </a:t>
            </a:r>
            <a:r>
              <a:rPr lang="cs-CZ" sz="3800" dirty="0"/>
              <a:t>že na daný projekt dle zákona č. 100/2001 Sb. není zapotřebí posouzení vlivu na životní prostředí, a to ani podlimitně </a:t>
            </a:r>
          </a:p>
          <a:p>
            <a:r>
              <a:rPr lang="cs-CZ" sz="4200" dirty="0"/>
              <a:t>Živnostenské oprávnění či jiné oprávnění k provozování činnosti odpovídající předmětu dotace</a:t>
            </a:r>
          </a:p>
          <a:p>
            <a:r>
              <a:rPr lang="cs-CZ" sz="4200" dirty="0"/>
              <a:t>Příloha č. 5 – Prohlášení o zařazení podniku do kategorie mikro podniků, malých a středních podniků</a:t>
            </a:r>
          </a:p>
          <a:p>
            <a:r>
              <a:rPr lang="cs-CZ" sz="4200" dirty="0"/>
              <a:t>Certifikát platný ke dni podání ŽOD (souvisí s předmětem dotace) vydaný certifikačním orgánem</a:t>
            </a:r>
          </a:p>
          <a:p>
            <a:r>
              <a:rPr lang="cs-CZ" sz="4200" dirty="0"/>
              <a:t>Dokument, z něhož bude patrný výkon nebo kapacita srovnatelného zařízení/technologie dosud užívané žadatelem a porovnání těchto údajů s údaji pořizované technologie/zařízení, které je součástí projektu</a:t>
            </a:r>
          </a:p>
          <a:p>
            <a:endParaRPr lang="cs-CZ" sz="4200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53205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0572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Preferenční </a:t>
            </a:r>
            <a:r>
              <a:rPr lang="cs-CZ" sz="3600" b="1" dirty="0"/>
              <a:t>kritéria </a:t>
            </a:r>
            <a:r>
              <a:rPr lang="cs-CZ" sz="3600" b="1" dirty="0" err="1"/>
              <a:t>Fiche</a:t>
            </a:r>
            <a:r>
              <a:rPr lang="cs-CZ" sz="3600" b="1" dirty="0"/>
              <a:t>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40972"/>
            <a:ext cx="10515600" cy="493599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2200" b="1" dirty="0"/>
              <a:t>Výše způsobilých výdajů 50 000 – 5 000 000 Kč, min počet bodů - 10</a:t>
            </a:r>
          </a:p>
          <a:p>
            <a:pPr marL="0" indent="0">
              <a:buNone/>
            </a:pPr>
            <a:r>
              <a:rPr lang="cs-CZ" sz="2200" dirty="0"/>
              <a:t>Č. 1 – Realizací projektu se zkrátí dodavatelský řetězec (nová zařízení-5, rek-4)</a:t>
            </a:r>
          </a:p>
          <a:p>
            <a:pPr marL="0" indent="0">
              <a:buNone/>
            </a:pPr>
            <a:r>
              <a:rPr lang="cs-CZ" sz="2200" dirty="0"/>
              <a:t>Č. 2 – Zvýšení efektivity technologie (3)</a:t>
            </a:r>
          </a:p>
          <a:p>
            <a:pPr marL="0" indent="0">
              <a:buNone/>
            </a:pPr>
            <a:r>
              <a:rPr lang="cs-CZ" sz="2200" dirty="0"/>
              <a:t>Č. 3 – Počet vytvořených pracovních míst v rámci projektu (2-15, 1-10, 0,5-5)</a:t>
            </a:r>
          </a:p>
          <a:p>
            <a:pPr marL="0" indent="0">
              <a:buNone/>
            </a:pPr>
            <a:r>
              <a:rPr lang="cs-CZ" sz="2200" dirty="0"/>
              <a:t>Č. 4 – Podnik uplatňuje certifikovaný systém bezpečnosti a jakosti potravin/krmiv, nebo je nositelem certifikátu Management životního prostředí (4)</a:t>
            </a:r>
          </a:p>
          <a:p>
            <a:pPr marL="0" indent="0">
              <a:buNone/>
            </a:pPr>
            <a:r>
              <a:rPr lang="cs-CZ" sz="2200" dirty="0"/>
              <a:t>Č. 5 – Žadatel je zemědělským podnikatelem, výrobcem potravin nebo surovin určených pro lidskou spotřebu, výrobce krmiv nebo jiný subjekt aktivní ve zpracování, uvádění na trh a vývoji zemědělských produktů do 41 let (3)</a:t>
            </a:r>
          </a:p>
          <a:p>
            <a:pPr marL="0" indent="0">
              <a:buNone/>
            </a:pPr>
            <a:r>
              <a:rPr lang="cs-CZ" sz="2200" dirty="0"/>
              <a:t>Č. 6 – Výše způsobilých výdajů (2-1, 4-2, 5-3)</a:t>
            </a:r>
          </a:p>
          <a:p>
            <a:pPr marL="0" indent="0">
              <a:buNone/>
            </a:pPr>
            <a:r>
              <a:rPr lang="cs-CZ" sz="2200" dirty="0"/>
              <a:t>Č. 7 – Projekt je zaměřen na zpracování produktů uváděných na trh podnikem do velikosti : (Mi-10, Malé-8, S-5)</a:t>
            </a:r>
          </a:p>
        </p:txBody>
      </p:sp>
    </p:spTree>
    <p:extLst>
      <p:ext uri="{BB962C8B-B14F-4D97-AF65-F5344CB8AC3E}">
        <p14:creationId xmlns="" xmlns:p14="http://schemas.microsoft.com/office/powerpoint/2010/main" val="4275282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1860" y="221969"/>
            <a:ext cx="10515600" cy="1256311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2200" b="1" dirty="0" err="1" smtClean="0"/>
              <a:t>Fiche</a:t>
            </a:r>
            <a:r>
              <a:rPr lang="cs-CZ" sz="2200" b="1" dirty="0" smtClean="0"/>
              <a:t> </a:t>
            </a:r>
            <a:r>
              <a:rPr lang="cs-CZ" sz="2200" b="1" dirty="0"/>
              <a:t>3 – Podpora lesnické infrastruktury</a:t>
            </a:r>
            <a:r>
              <a:rPr lang="cs-CZ" sz="2200" dirty="0"/>
              <a:t/>
            </a:r>
            <a:br>
              <a:rPr lang="cs-CZ" sz="2200" dirty="0"/>
            </a:br>
            <a:r>
              <a:rPr lang="cs-CZ" sz="2200" b="1" dirty="0"/>
              <a:t>Článek 17, odstavec 1., písmeno c) – Lesnická infrastruktura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4592003"/>
          </a:xfrm>
        </p:spPr>
        <p:txBody>
          <a:bodyPr>
            <a:normAutofit fontScale="62500" lnSpcReduction="20000"/>
          </a:bodyPr>
          <a:lstStyle/>
          <a:p>
            <a:r>
              <a:rPr lang="cs-CZ" sz="3100" b="1" dirty="0"/>
              <a:t>Alokace: </a:t>
            </a:r>
            <a:r>
              <a:rPr lang="cs-CZ" sz="3100" dirty="0"/>
              <a:t>1.200.000,- Kč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b="1" dirty="0"/>
              <a:t>Příjemce: </a:t>
            </a:r>
            <a:r>
              <a:rPr lang="cs-CZ" dirty="0"/>
              <a:t>FO nebo PO hospodařící v lesích - </a:t>
            </a:r>
            <a:r>
              <a:rPr lang="cs-CZ" b="1" dirty="0"/>
              <a:t>držitelé lesů</a:t>
            </a:r>
            <a:r>
              <a:rPr lang="cs-CZ" sz="2200" dirty="0"/>
              <a:t>(vlastník, nájemce, pachtýř nebo vypůjčitel),</a:t>
            </a:r>
            <a:r>
              <a:rPr lang="cs-CZ" dirty="0"/>
              <a:t> vč. Sdružení s právní subjektivitou nebo spolků, obce, a další.</a:t>
            </a:r>
          </a:p>
          <a:p>
            <a:r>
              <a:rPr lang="cs-CZ" b="1" dirty="0"/>
              <a:t>Výše podpory: </a:t>
            </a:r>
            <a:r>
              <a:rPr lang="cs-CZ" dirty="0"/>
              <a:t>90 %</a:t>
            </a:r>
          </a:p>
          <a:p>
            <a:r>
              <a:rPr lang="cs-CZ" sz="3100" b="1" dirty="0"/>
              <a:t>Způsobilé výdaje: </a:t>
            </a:r>
            <a:r>
              <a:rPr lang="cs-CZ" sz="3100" dirty="0"/>
              <a:t>investice související s</a:t>
            </a:r>
            <a:r>
              <a:rPr lang="cs-CZ" sz="3100" b="1" dirty="0"/>
              <a:t> </a:t>
            </a:r>
            <a:r>
              <a:rPr lang="cs-CZ" sz="3100" dirty="0"/>
              <a:t>výstavbou a rekonstrukcí lesních cest (1L,2L), lesních svážnic (3L) a technologických linek (4L) vč. souvisejících objektů (mostky, propustky, brody, opěrné a zárubní zdi, lesní sklady) a vybavení lesních cest (dopravní značky, body záchrany, bezpečnostní zařízení), nezbytné vyvolané investice (přeložky inženýrských sítí,…), projekční a průzkumné práce a inženýrská činnost během realizace projektu, nákup pozemku. </a:t>
            </a:r>
          </a:p>
          <a:p>
            <a:r>
              <a:rPr lang="cs-CZ" sz="3100" dirty="0"/>
              <a:t>Projekt může být realizován pouze tam, kde jsou les a infrastruktura zdarma přístupné veřejnosti k rekreačním účelům </a:t>
            </a:r>
          </a:p>
          <a:p>
            <a:r>
              <a:rPr lang="cs-CZ" sz="2900" dirty="0"/>
              <a:t>Na projekt musí být vydáno </a:t>
            </a:r>
            <a:r>
              <a:rPr lang="cs-CZ" sz="2900" b="1" dirty="0"/>
              <a:t>souhlasné</a:t>
            </a:r>
            <a:r>
              <a:rPr lang="cs-CZ" sz="2900" dirty="0"/>
              <a:t> </a:t>
            </a:r>
            <a:r>
              <a:rPr lang="cs-CZ" sz="2900" b="1" dirty="0"/>
              <a:t>stanovisko MŽP</a:t>
            </a:r>
          </a:p>
          <a:p>
            <a:r>
              <a:rPr lang="cs-CZ" sz="2900" b="1" dirty="0"/>
              <a:t>Nesmí</a:t>
            </a:r>
            <a:r>
              <a:rPr lang="cs-CZ" sz="2900" dirty="0"/>
              <a:t> </a:t>
            </a:r>
            <a:r>
              <a:rPr lang="cs-CZ" sz="2900" b="1" dirty="0"/>
              <a:t>dojít</a:t>
            </a:r>
            <a:r>
              <a:rPr lang="cs-CZ" sz="2900" dirty="0"/>
              <a:t> v rámci majetku žadatele na úrovni lesního hospodář. celku </a:t>
            </a:r>
            <a:r>
              <a:rPr lang="cs-CZ" sz="2900" b="1" dirty="0"/>
              <a:t>ke zvýšení hustoty lesních cest </a:t>
            </a:r>
            <a:r>
              <a:rPr lang="cs-CZ" sz="2900" dirty="0"/>
              <a:t>(1L, 2L) nad hodnotu optimální</a:t>
            </a:r>
          </a:p>
          <a:p>
            <a:endParaRPr lang="cs-CZ" sz="2900" b="1" dirty="0"/>
          </a:p>
          <a:p>
            <a:endParaRPr lang="cs-CZ" sz="2900" b="1" dirty="0"/>
          </a:p>
          <a:p>
            <a:pPr marL="514350" indent="-514350">
              <a:buAutoNum type="arabicParenR"/>
            </a:pPr>
            <a:endParaRPr lang="cs-CZ" sz="2900" dirty="0"/>
          </a:p>
        </p:txBody>
      </p:sp>
    </p:spTree>
    <p:extLst>
      <p:ext uri="{BB962C8B-B14F-4D97-AF65-F5344CB8AC3E}">
        <p14:creationId xmlns="" xmlns:p14="http://schemas.microsoft.com/office/powerpoint/2010/main" val="1470993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48815"/>
            <a:ext cx="10515600" cy="860835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err="1" smtClean="0"/>
              <a:t>Fiche</a:t>
            </a:r>
            <a:r>
              <a:rPr lang="cs-CZ" b="1" dirty="0" smtClean="0"/>
              <a:t> </a:t>
            </a:r>
            <a:r>
              <a:rPr lang="cs-CZ" b="1" dirty="0"/>
              <a:t>3 – Seznam předkládaných příloh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4346" y="1507279"/>
            <a:ext cx="10515600" cy="4905211"/>
          </a:xfrm>
        </p:spPr>
        <p:txBody>
          <a:bodyPr>
            <a:normAutofit fontScale="77500" lnSpcReduction="20000"/>
          </a:bodyPr>
          <a:lstStyle/>
          <a:p>
            <a:r>
              <a:rPr lang="cs-CZ" sz="2400" dirty="0"/>
              <a:t>Projektová dokumentace (ověřená stavebním úřadem) – pokud není tak →</a:t>
            </a:r>
          </a:p>
          <a:p>
            <a:r>
              <a:rPr lang="cs-CZ" sz="2400" dirty="0"/>
              <a:t>Projektová dokumentace vypracovaná autorizovanou osobou</a:t>
            </a:r>
          </a:p>
          <a:p>
            <a:r>
              <a:rPr lang="cs-CZ" sz="2400" dirty="0"/>
              <a:t>Souhlasné stanovisko MŽP – </a:t>
            </a:r>
            <a:r>
              <a:rPr lang="cs-CZ" sz="2200" dirty="0"/>
              <a:t>Pří. č.7 Pravidel </a:t>
            </a:r>
            <a:r>
              <a:rPr lang="cs-CZ" sz="1900" dirty="0"/>
              <a:t>(vydává místně příslušná správa NP nebo regionální pracoviště AOPK)</a:t>
            </a:r>
          </a:p>
          <a:p>
            <a:r>
              <a:rPr lang="cs-CZ" sz="2400" dirty="0"/>
              <a:t>Čestné prohlášení –</a:t>
            </a:r>
            <a:r>
              <a:rPr lang="cs-CZ" dirty="0"/>
              <a:t> </a:t>
            </a:r>
            <a:r>
              <a:rPr lang="cs-CZ" sz="2400" dirty="0"/>
              <a:t>součást formuláře </a:t>
            </a:r>
            <a:r>
              <a:rPr lang="cs-CZ" sz="2400" dirty="0" err="1"/>
              <a:t>ŽoD</a:t>
            </a:r>
            <a:r>
              <a:rPr lang="cs-CZ" sz="2400" dirty="0"/>
              <a:t> </a:t>
            </a:r>
            <a:r>
              <a:rPr lang="cs-CZ" sz="1900" dirty="0"/>
              <a:t>(doporučuje se konzultovat s Krajským úřadem nebo MŽP)</a:t>
            </a:r>
          </a:p>
          <a:p>
            <a:r>
              <a:rPr lang="cs-CZ" sz="2400" dirty="0"/>
              <a:t>Výpis z KN ne starší než 3měsíce od data podání </a:t>
            </a:r>
            <a:r>
              <a:rPr lang="cs-CZ" sz="2400" dirty="0" err="1"/>
              <a:t>ŽoD</a:t>
            </a:r>
            <a:r>
              <a:rPr lang="cs-CZ" sz="2400" dirty="0"/>
              <a:t> + nájemní/</a:t>
            </a:r>
            <a:r>
              <a:rPr lang="cs-CZ" sz="2400" dirty="0" err="1"/>
              <a:t>pachtovní</a:t>
            </a:r>
            <a:r>
              <a:rPr lang="cs-CZ" sz="2400" dirty="0"/>
              <a:t> smlouva či smlouva o výpůjčce</a:t>
            </a:r>
          </a:p>
          <a:p>
            <a:r>
              <a:rPr lang="cs-CZ" sz="2400" dirty="0"/>
              <a:t>Vyjádření ÚHÚL</a:t>
            </a:r>
            <a:r>
              <a:rPr lang="cs-CZ" dirty="0"/>
              <a:t> </a:t>
            </a:r>
            <a:r>
              <a:rPr lang="cs-CZ" sz="2400" dirty="0"/>
              <a:t>dle závazného vzoru v Příloze 6 Pravidel (vydává příslušná pobočka ÚHÚL) – prostá kopie</a:t>
            </a:r>
            <a:r>
              <a:rPr lang="cs-CZ" dirty="0"/>
              <a:t> </a:t>
            </a:r>
            <a:r>
              <a:rPr lang="cs-CZ" sz="1800" dirty="0"/>
              <a:t>(ÚHÚL-Ústav pro hospodářskou úpravu Lesů) </a:t>
            </a:r>
          </a:p>
          <a:p>
            <a:r>
              <a:rPr lang="cs-CZ" sz="2000" dirty="0"/>
              <a:t>Přílohy MAS:</a:t>
            </a:r>
          </a:p>
          <a:p>
            <a:pPr lvl="1"/>
            <a:r>
              <a:rPr lang="cs-CZ" dirty="0"/>
              <a:t>Partnerská smlouva na dobu vázanosti projektu (minimálně 5 let)</a:t>
            </a:r>
          </a:p>
          <a:p>
            <a:pPr lvl="1"/>
            <a:r>
              <a:rPr lang="cs-CZ" dirty="0"/>
              <a:t>Potvrzení OLH zařazení lesa do převažující kategorie</a:t>
            </a:r>
          </a:p>
          <a:p>
            <a:pPr lvl="1"/>
            <a:r>
              <a:rPr lang="cs-CZ" dirty="0"/>
              <a:t>Výpis z LHP či osnovy (Evidence lesních hospodářských celků) nebo stanovisko ÚHÚL</a:t>
            </a:r>
          </a:p>
          <a:p>
            <a:pPr lvl="1"/>
            <a:r>
              <a:rPr lang="cs-CZ" dirty="0"/>
              <a:t>Výkaz výměr lesní cesty z projektové dokumentace s členěním dle kategorie lesa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30263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7725" y="365007"/>
            <a:ext cx="8171814" cy="1325563"/>
          </a:xfrm>
        </p:spPr>
        <p:txBody>
          <a:bodyPr/>
          <a:lstStyle/>
          <a:p>
            <a:r>
              <a:rPr lang="cs-CZ" b="1" dirty="0"/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17550" y="1998243"/>
            <a:ext cx="9504680" cy="3146413"/>
          </a:xfrm>
        </p:spPr>
        <p:txBody>
          <a:bodyPr>
            <a:normAutofit/>
          </a:bodyPr>
          <a:lstStyle/>
          <a:p>
            <a:pPr lvl="0"/>
            <a:r>
              <a:rPr lang="cs-CZ" sz="3200" dirty="0"/>
              <a:t>Představení výzvy – parametry výzvy, způsobilé výdaje atd. </a:t>
            </a:r>
          </a:p>
          <a:p>
            <a:pPr lvl="0"/>
            <a:r>
              <a:rPr lang="cs-CZ" sz="3200" dirty="0"/>
              <a:t>Představení vyhlášených </a:t>
            </a:r>
            <a:r>
              <a:rPr lang="cs-CZ" sz="3200" dirty="0" err="1"/>
              <a:t>Fichí</a:t>
            </a:r>
            <a:endParaRPr lang="cs-CZ" sz="3200" dirty="0"/>
          </a:p>
          <a:p>
            <a:pPr lvl="0"/>
            <a:r>
              <a:rPr lang="cs-CZ" sz="3200" dirty="0"/>
              <a:t>Základní informace o podávání Žádostí o dotaci na MAS přes Portál farmáře</a:t>
            </a:r>
          </a:p>
        </p:txBody>
      </p:sp>
    </p:spTree>
    <p:extLst>
      <p:ext uri="{BB962C8B-B14F-4D97-AF65-F5344CB8AC3E}">
        <p14:creationId xmlns="" xmlns:p14="http://schemas.microsoft.com/office/powerpoint/2010/main" val="1594335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75939"/>
            <a:ext cx="10515600" cy="635824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Preferenční </a:t>
            </a:r>
            <a:r>
              <a:rPr lang="cs-CZ" sz="3600" b="1" dirty="0"/>
              <a:t>kritéria </a:t>
            </a:r>
            <a:r>
              <a:rPr lang="cs-CZ" sz="3600" b="1" dirty="0" err="1"/>
              <a:t>Fiche</a:t>
            </a:r>
            <a:r>
              <a:rPr lang="cs-CZ" sz="3600" b="1" dirty="0"/>
              <a:t>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5909" y="1312222"/>
            <a:ext cx="10515600" cy="5318449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sz="2200" b="1" dirty="0"/>
              <a:t>Výše způsobilých výdajů 50 000 – 5 000 000 Kč, min počet bodů - 10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200" dirty="0"/>
              <a:t>Č. 1 - Lesní cesta, jejíž novostavba, rekonstrukce je předmětem projektu, je realizována min. z 50 % délky lesní cesty v hospodářském lese nebo v lese zvláštního určení (5)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200" dirty="0"/>
              <a:t>Č. 2 - Předmětem projektu je novostavba lesní cesty, rekonstrukce, stávající lesní cesty (včetně souvisejících objektů a technického vybavení). (1L-10, 2L-5)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200" dirty="0"/>
              <a:t>Č. 3 - Součástí projektu novostavby, rekonstrukce či opravy lesní cesty je opevnění spadišť všech propustků. (5)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200" dirty="0"/>
              <a:t>Č. 4 - Součástí projektu novostavby, rekonstrukce lesní cesty je opevnění spadišť všech příčných svodnic. (5)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200" dirty="0"/>
              <a:t>Č. 5 - Součástí projektu novostavby, rekonstrukce lesní cesty je zaústění podélných příkopů lesní cesty v místech všech jejich ukončení (v případech, kdy nejsou/nebudou zaústěny do stávajícího vodního toku, rybníku či nádrže) do vsakovacích jam vyplněných drceným kamenivem nebo záhozovým či sbíraným kamenivem. (8)</a:t>
            </a:r>
          </a:p>
          <a:p>
            <a:pPr marL="0" indent="0">
              <a:buNone/>
            </a:pPr>
            <a:r>
              <a:rPr lang="cs-CZ" sz="2200" dirty="0"/>
              <a:t>Č. 6 - Projekt má partnera (8)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200" dirty="0"/>
              <a:t>Č. 7 - Součástí projektu je novostavba či rekonstrukce lesní cesty v rozsahu: km (4-10, 3-9, 2-8, 1-7, 0,5-5)</a:t>
            </a:r>
          </a:p>
        </p:txBody>
      </p:sp>
    </p:spTree>
    <p:extLst>
      <p:ext uri="{BB962C8B-B14F-4D97-AF65-F5344CB8AC3E}">
        <p14:creationId xmlns="" xmlns:p14="http://schemas.microsoft.com/office/powerpoint/2010/main" val="204600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52054" y="620054"/>
            <a:ext cx="10515600" cy="1307464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cs-CZ" sz="2200" b="1" dirty="0" err="1"/>
              <a:t>Fiche</a:t>
            </a:r>
            <a:r>
              <a:rPr lang="cs-CZ" sz="2200" b="1" dirty="0"/>
              <a:t> 6 – Zvýšení retenční schopnosti půdy a přírodě blízká protipovodňová opatření</a:t>
            </a:r>
            <a:r>
              <a:rPr lang="cs-CZ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cs-CZ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200" b="1" dirty="0"/>
              <a:t>Článek 24, odstavec 1., písmeno a) Zavádění preventivních protipovodňových opatření v lesích</a:t>
            </a:r>
            <a:r>
              <a:rPr lang="cs-CZ" sz="1400" dirty="0"/>
              <a:t/>
            </a:r>
            <a:br>
              <a:rPr lang="cs-CZ" sz="1400" dirty="0"/>
            </a:br>
            <a:endParaRPr lang="cs-CZ" sz="1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80520"/>
            <a:ext cx="10515600" cy="4969662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Alokace: </a:t>
            </a:r>
            <a:r>
              <a:rPr lang="cs-CZ" dirty="0"/>
              <a:t>2.000.000,- Kč</a:t>
            </a:r>
            <a:endParaRPr lang="cs-CZ" b="1" dirty="0"/>
          </a:p>
          <a:p>
            <a:r>
              <a:rPr lang="cs-CZ" b="1" dirty="0"/>
              <a:t>Příjemce: 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Vlastník, nájemce, pachtýř nebo vypůjčitel PUPFL nebo vodního toku, popř. jeho části nebo vodního útvaru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Sdružení s právní subjektivitou a spolek vlastníků, nájemců, pachtýřů nebo vypůjčitelů PUPFL (Pozemek Určený k Plnění Funkcí Lesa)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Určený odborný správce PUPFL nebo vodního toku, popř. jeho části v PUPF</a:t>
            </a:r>
            <a:r>
              <a:rPr lang="cs-CZ" sz="2200" dirty="0"/>
              <a:t>L</a:t>
            </a:r>
          </a:p>
          <a:p>
            <a:r>
              <a:rPr lang="cs-CZ" b="1" dirty="0"/>
              <a:t>Výše podpory: </a:t>
            </a:r>
            <a:r>
              <a:rPr lang="cs-CZ" dirty="0"/>
              <a:t>100 %</a:t>
            </a:r>
          </a:p>
          <a:p>
            <a:r>
              <a:rPr lang="cs-CZ" b="1" dirty="0"/>
              <a:t>Způsobilé výdaje: </a:t>
            </a:r>
            <a:r>
              <a:rPr lang="cs-CZ" dirty="0"/>
              <a:t>-</a:t>
            </a:r>
            <a:r>
              <a:rPr lang="cs-CZ" b="1" dirty="0"/>
              <a:t> </a:t>
            </a:r>
            <a:r>
              <a:rPr lang="cs-CZ" sz="2000" dirty="0"/>
              <a:t>výstavby a opravy retenčních nádrží a objektů hrazení bystřin,</a:t>
            </a:r>
            <a:r>
              <a:rPr lang="cs-CZ" sz="24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   - preventivní opatření na drobných vodních tocích a jejich povodích: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          – protipovodňová: zkapacitnění a stabilizace koryta, zabezpečení břehů,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          – protierozní: stabilizace strží, zábrany sesuvů půdy, sanace erozních rýh,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   -</a:t>
            </a:r>
            <a:r>
              <a:rPr lang="cs-CZ" sz="2400" dirty="0"/>
              <a:t> </a:t>
            </a:r>
            <a:r>
              <a:rPr lang="cs-CZ" sz="2000" dirty="0"/>
              <a:t>projekční a průzkumné práce a inženýrská činnost během realizace projektu (max. do 20 %)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 Jedná se o projekty s motivačním účinkem.</a:t>
            </a:r>
          </a:p>
        </p:txBody>
      </p:sp>
    </p:spTree>
    <p:extLst>
      <p:ext uri="{BB962C8B-B14F-4D97-AF65-F5344CB8AC3E}">
        <p14:creationId xmlns="" xmlns:p14="http://schemas.microsoft.com/office/powerpoint/2010/main" val="7306913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1241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3600" b="1" dirty="0" err="1" smtClean="0"/>
              <a:t>Fiche</a:t>
            </a:r>
            <a:r>
              <a:rPr lang="cs-CZ" sz="3600" b="1" dirty="0" smtClean="0"/>
              <a:t> </a:t>
            </a:r>
            <a:r>
              <a:rPr lang="cs-CZ" sz="3600" b="1" dirty="0"/>
              <a:t>6 – Seznam předkládaných příloh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4346" y="1884685"/>
            <a:ext cx="10515600" cy="497331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Souhlasné stanovisko MŽP (dle závazného vzoru) Příloha č. 7 Pravidel </a:t>
            </a:r>
            <a:r>
              <a:rPr lang="cs-CZ" sz="2000" dirty="0"/>
              <a:t>(správa NP, </a:t>
            </a:r>
            <a:r>
              <a:rPr lang="cs-CZ" sz="2000" dirty="0" err="1"/>
              <a:t>reg.p.AOPK</a:t>
            </a:r>
            <a:r>
              <a:rPr lang="cs-CZ" sz="2000" dirty="0"/>
              <a:t>)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Souhlas odbor. lesního hospodáře (OLH) s technickým řešením projektu – (předvyplněný vzor bude součástí formuláře </a:t>
            </a:r>
            <a:r>
              <a:rPr lang="cs-CZ" sz="2400" dirty="0" err="1"/>
              <a:t>ŽoD</a:t>
            </a:r>
            <a:r>
              <a:rPr lang="cs-CZ" sz="2400" dirty="0"/>
              <a:t>)</a:t>
            </a:r>
            <a:endParaRPr lang="cs-CZ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Pravomocné a platné Rozhodnutí o udělení licence pro výkon činnosti OLH (tato osoba musí být shodná s tím, kdo potvrdil technické řešení projektu)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dirty="0">
                <a:ea typeface="Times New Roman" panose="02020603050405020304" pitchFamily="18" charset="0"/>
              </a:rPr>
              <a:t>Rozhodnutí stavebního úřadu, pokud nepodléhá pak projektová dokumentace vypracovaná autorizovanou osobou – prostá kopie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400" dirty="0">
                <a:ea typeface="Times New Roman" panose="02020603050405020304" pitchFamily="18" charset="0"/>
              </a:rPr>
              <a:t>Doklad o správcovství vodního toku (pokud se realizují výdaje na pozemku vedeném v KN jako vodní plocha a není PUPFL) – prostá kopie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dirty="0">
                <a:ea typeface="Times New Roman" panose="02020603050405020304" pitchFamily="18" charset="0"/>
              </a:rPr>
              <a:t>Potvrzení OLH, že se místo realizace nachází na PUPFL zahrnutých do příslušné kategorie lesa</a:t>
            </a:r>
          </a:p>
          <a:p>
            <a:pPr>
              <a:spcBef>
                <a:spcPts val="600"/>
              </a:spcBef>
            </a:pPr>
            <a:r>
              <a:rPr lang="cs-CZ" sz="2400" dirty="0">
                <a:ea typeface="Times New Roman" panose="02020603050405020304" pitchFamily="18" charset="0"/>
              </a:rPr>
              <a:t>Partnerská smlouva</a:t>
            </a:r>
          </a:p>
          <a:p>
            <a:pPr>
              <a:spcBef>
                <a:spcPts val="600"/>
              </a:spcBef>
            </a:pPr>
            <a:r>
              <a:rPr lang="cs-CZ" sz="2400" dirty="0">
                <a:ea typeface="Times New Roman" panose="02020603050405020304" pitchFamily="18" charset="0"/>
              </a:rPr>
              <a:t>Tabulka parametrů a technického řešení projektu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392623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3209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Preferenční </a:t>
            </a:r>
            <a:r>
              <a:rPr lang="cs-CZ" sz="3600" dirty="0"/>
              <a:t>kritéria </a:t>
            </a:r>
            <a:r>
              <a:rPr lang="cs-CZ" sz="3600" dirty="0" err="1"/>
              <a:t>Fiche</a:t>
            </a:r>
            <a:r>
              <a:rPr lang="cs-CZ" sz="3600" dirty="0"/>
              <a:t> 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92898"/>
            <a:ext cx="10515600" cy="46840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Výše způsobilých výdajů 50 000 – 5 000 000 Kč, min počet bodů - 10</a:t>
            </a:r>
          </a:p>
          <a:p>
            <a:r>
              <a:rPr lang="cs-CZ" sz="2400" dirty="0"/>
              <a:t>Č. 1 – Převažující kategorie lesa, kde je projekt preventivního opatření v lesích realizován </a:t>
            </a:r>
            <a:r>
              <a:rPr lang="cs-CZ" sz="2000" dirty="0"/>
              <a:t>(lesy hospodářské a zvl.urč.-5, lesy zvl. </a:t>
            </a:r>
            <a:r>
              <a:rPr lang="cs-CZ" sz="2000" dirty="0" err="1"/>
              <a:t>urč</a:t>
            </a:r>
            <a:r>
              <a:rPr lang="cs-CZ" sz="2000" dirty="0"/>
              <a:t>. s odliš. způsobem hospodaření-10, lesy ochranné-15)</a:t>
            </a:r>
          </a:p>
          <a:p>
            <a:r>
              <a:rPr lang="cs-CZ" sz="2000" dirty="0"/>
              <a:t>Č. 2 – Výše způsobilých výdajů (&lt;2-1, 4-2, 5-3)</a:t>
            </a:r>
          </a:p>
          <a:p>
            <a:r>
              <a:rPr lang="cs-CZ" sz="2000" dirty="0"/>
              <a:t>Č. 3 – žadatel realizuje projekt v povodí absolutního řádu: VI. a ˃10, V-5, IV. a &lt;2</a:t>
            </a:r>
          </a:p>
          <a:p>
            <a:r>
              <a:rPr lang="cs-CZ" sz="2000" dirty="0"/>
              <a:t>Č. 4 – Projekt má partnera (5)</a:t>
            </a:r>
          </a:p>
          <a:p>
            <a:r>
              <a:rPr lang="cs-CZ" sz="2000" dirty="0"/>
              <a:t>Č. 5 – Projekt je zaměřen na stabilizaci a zkapacitnění vodního toku (5)</a:t>
            </a:r>
          </a:p>
          <a:p>
            <a:pPr marL="0" indent="0">
              <a:buNone/>
            </a:pPr>
            <a:r>
              <a:rPr lang="cs-CZ" sz="2000" dirty="0"/>
              <a:t>Pozor na podmínku -  projekt se realizuje na PUPFL nebo na vodních tocích popř. jejich částech a vodních útvarech, které se nachází v rámci PUPFL (Projekt se může částečně nacházet i mimo PUPFL, ale pouze když obvod realizovaného projektu alespoň na 50% délky přímo přiléhá k PUPFL)</a:t>
            </a:r>
          </a:p>
          <a:p>
            <a:pPr marL="0" indent="0">
              <a:buNone/>
            </a:pPr>
            <a:r>
              <a:rPr lang="cs-CZ" sz="2000" b="1" dirty="0"/>
              <a:t>Nelze použít na opravu škod po povodních, výsadbu a obnovu zeleně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983793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51860" y="462118"/>
            <a:ext cx="10515600" cy="1491968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2200" b="1" dirty="0" err="1" smtClean="0"/>
              <a:t>Fiche</a:t>
            </a:r>
            <a:r>
              <a:rPr lang="cs-CZ" sz="2200" b="1" dirty="0" smtClean="0"/>
              <a:t> </a:t>
            </a:r>
            <a:r>
              <a:rPr lang="cs-CZ" sz="2200" b="1" dirty="0"/>
              <a:t>7 – Zajištění ochrany lesních ekosystémů, zlepšování jejich stavu a jejich udržitelné rekreační využívání</a:t>
            </a:r>
            <a:r>
              <a:rPr lang="cs-CZ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cs-CZ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200" b="1" dirty="0"/>
              <a:t>Článek 25, Neproduktivní investice v lesích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sz="1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079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Alokace: </a:t>
            </a:r>
            <a:r>
              <a:rPr lang="cs-CZ" dirty="0"/>
              <a:t>1.903.000,- Kč</a:t>
            </a:r>
            <a:endParaRPr lang="cs-CZ" b="1" dirty="0"/>
          </a:p>
          <a:p>
            <a:r>
              <a:rPr lang="cs-CZ" b="1" dirty="0"/>
              <a:t>Příjemce:  </a:t>
            </a:r>
            <a:r>
              <a:rPr lang="cs-CZ" sz="2400" b="1" dirty="0"/>
              <a:t>- </a:t>
            </a:r>
            <a:r>
              <a:rPr lang="cs-CZ" sz="2400" dirty="0"/>
              <a:t>Vlastník, nájemce, pachtýř nebo vypůjčitel PUPFL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dirty="0"/>
              <a:t>                   - Sdružení s právní subjektivitou a spolek vlastníků, nájemců, 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dirty="0"/>
              <a:t>                     pachtýřů nebo vypůjčitelů PUPFL</a:t>
            </a:r>
          </a:p>
          <a:p>
            <a:r>
              <a:rPr lang="cs-CZ" b="1" dirty="0"/>
              <a:t>Výše podpory: </a:t>
            </a:r>
            <a:r>
              <a:rPr lang="cs-CZ" dirty="0"/>
              <a:t>100 %</a:t>
            </a:r>
          </a:p>
          <a:p>
            <a:r>
              <a:rPr lang="cs-CZ" b="1" dirty="0"/>
              <a:t>Způsobilé výdaje: </a:t>
            </a:r>
            <a:r>
              <a:rPr lang="cs-CZ" sz="2600" dirty="0"/>
              <a:t>investiční výdaje k posílení rekreační funkce lesa, značení, výstavba a rekonstrukce stezek pro turisty(šíře </a:t>
            </a:r>
            <a:r>
              <a:rPr lang="cs-CZ" sz="2600" dirty="0" err="1"/>
              <a:t>max</a:t>
            </a:r>
            <a:r>
              <a:rPr lang="cs-CZ" sz="2600" dirty="0"/>
              <a:t> 2 m), značení významných přírodních prvků, výstavba herních a naučných prvků, fitness prvků, zřizování odpočinkových stanovišť, přístřešků, informačních tabulí, závory, opatření k údržbě prostředí, zařízení k odkládaní odpadků, zajištění bezpečnosti návštěvníků(mosty, lávky, zábradlí, stupně), nákup pozemku</a:t>
            </a:r>
          </a:p>
          <a:p>
            <a:endParaRPr lang="cs-CZ" sz="2600" dirty="0"/>
          </a:p>
          <a:p>
            <a:pPr marL="0" indent="0">
              <a:buNone/>
            </a:pPr>
            <a:endParaRPr lang="cs-CZ" sz="2600" dirty="0"/>
          </a:p>
        </p:txBody>
      </p:sp>
    </p:spTree>
    <p:extLst>
      <p:ext uri="{BB962C8B-B14F-4D97-AF65-F5344CB8AC3E}">
        <p14:creationId xmlns="" xmlns:p14="http://schemas.microsoft.com/office/powerpoint/2010/main" val="20200155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52054" y="535709"/>
            <a:ext cx="10515600" cy="1453252"/>
          </a:xfrm>
        </p:spPr>
        <p:txBody>
          <a:bodyPr>
            <a:normAutofit/>
          </a:bodyPr>
          <a:lstStyle/>
          <a:p>
            <a:pPr algn="ctr" fontAlgn="ctr"/>
            <a:r>
              <a:rPr lang="cs-CZ" sz="2000" b="1" dirty="0" err="1"/>
              <a:t>Fiche</a:t>
            </a:r>
            <a:r>
              <a:rPr lang="cs-CZ" sz="2000" b="1" dirty="0"/>
              <a:t> 7 – Zajištění ochrany lesních ekosystémů, zlepšování jejich stavu a jejich udržitelné rekreační využívání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b="1" dirty="0"/>
              <a:t>Článek 25, Neproduktivní investice v lesích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33443"/>
            <a:ext cx="10515600" cy="4824557"/>
          </a:xfrm>
        </p:spPr>
        <p:txBody>
          <a:bodyPr>
            <a:normAutofit fontScale="92500"/>
          </a:bodyPr>
          <a:lstStyle/>
          <a:p>
            <a:r>
              <a:rPr lang="cs-CZ" b="1" dirty="0"/>
              <a:t>Nezpůsobilé výdaje: </a:t>
            </a:r>
            <a:r>
              <a:rPr lang="cs-CZ" dirty="0"/>
              <a:t>stezky širší než 2 metry a lesní cesty, které budou využívány pro lesní hospodářství, novou výsadbu/obnovu zeleně, provozní výdaje, následnou údržbu a péči</a:t>
            </a:r>
          </a:p>
          <a:p>
            <a:r>
              <a:rPr lang="cs-CZ" dirty="0"/>
              <a:t>Projekt lze realizovat na PUPFL s výjimkou zvláště chráněných území a oblastí Natura 2000</a:t>
            </a:r>
          </a:p>
          <a:p>
            <a:r>
              <a:rPr lang="cs-CZ" dirty="0"/>
              <a:t>V případě nákupu se musí jednat o nezastavěný pozemek a vyjmutý ze zemědělského půdního fondu</a:t>
            </a:r>
          </a:p>
          <a:p>
            <a:r>
              <a:rPr lang="cs-CZ" dirty="0"/>
              <a:t>Projekt musí mít motivační účinek </a:t>
            </a:r>
            <a:r>
              <a:rPr lang="cs-CZ" sz="2000" dirty="0"/>
              <a:t>– žadatel nejprve předloží </a:t>
            </a:r>
            <a:r>
              <a:rPr lang="cs-CZ" sz="2000" dirty="0" err="1"/>
              <a:t>ŽoD</a:t>
            </a:r>
            <a:r>
              <a:rPr lang="cs-CZ" sz="2000" dirty="0"/>
              <a:t>, tedy před zahájením prací na projektu (nesmí zahájit stavební práce ani objednat zařízení či jiný závazek na základě kterého se investice stává nevratnou), může pořídit stavební povolení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51672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9374" y="276636"/>
            <a:ext cx="10515600" cy="779535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err="1" smtClean="0"/>
              <a:t>Fiche</a:t>
            </a:r>
            <a:r>
              <a:rPr lang="cs-CZ" sz="3600" b="1" dirty="0" smtClean="0"/>
              <a:t> </a:t>
            </a:r>
            <a:r>
              <a:rPr lang="cs-CZ" sz="3600" b="1" dirty="0"/>
              <a:t>7 – Seznam předkládaných příloh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96955"/>
            <a:ext cx="10515600" cy="4880008"/>
          </a:xfrm>
        </p:spPr>
        <p:txBody>
          <a:bodyPr>
            <a:normAutofit/>
          </a:bodyPr>
          <a:lstStyle/>
          <a:p>
            <a:r>
              <a:rPr lang="cs-CZ" sz="2400" dirty="0"/>
              <a:t>Specifické přílohy nejsou požadovány</a:t>
            </a:r>
          </a:p>
          <a:p>
            <a:r>
              <a:rPr lang="cs-CZ" sz="2400" b="1" dirty="0"/>
              <a:t>Přílohy MAS: </a:t>
            </a:r>
          </a:p>
          <a:p>
            <a:pPr marL="0" indent="0">
              <a:buNone/>
            </a:pPr>
            <a:r>
              <a:rPr lang="cs-CZ" sz="2200" dirty="0"/>
              <a:t>    -   Partnerská smlouva na dobu vázanosti projektu  (minimálně 5 let)</a:t>
            </a:r>
          </a:p>
          <a:p>
            <a:pPr marL="0" indent="0">
              <a:buNone/>
            </a:pPr>
            <a:r>
              <a:rPr lang="cs-CZ" sz="2000" dirty="0"/>
              <a:t>     -   Platný LHP nebo platná LHO v níž se nachází PUPFL  s předmětem projektu</a:t>
            </a:r>
          </a:p>
          <a:p>
            <a:pPr marL="0" indent="0">
              <a:buNone/>
            </a:pPr>
            <a:r>
              <a:rPr lang="cs-CZ" sz="2400" b="1" dirty="0"/>
              <a:t>Výše způsobilých výdajů 50 000 – 5 000 000 Kč, min počet bodů - 6</a:t>
            </a:r>
          </a:p>
          <a:p>
            <a:pPr marL="0" indent="0">
              <a:buNone/>
            </a:pPr>
            <a:r>
              <a:rPr lang="cs-CZ" sz="2400" b="1" dirty="0">
                <a:ea typeface="Times New Roman" panose="02020603050405020304" pitchFamily="18" charset="0"/>
              </a:rPr>
              <a:t>Preferenční kritéria:</a:t>
            </a:r>
          </a:p>
          <a:p>
            <a:pPr marL="0" indent="0">
              <a:buNone/>
            </a:pPr>
            <a:r>
              <a:rPr lang="cs-CZ" sz="2400" dirty="0">
                <a:ea typeface="Times New Roman" panose="02020603050405020304" pitchFamily="18" charset="0"/>
              </a:rPr>
              <a:t>Č. 1 – Způsobilé výdaje, ze kterých je stanovena dotace, jsou ve výši: &lt;0,5-10,</a:t>
            </a:r>
          </a:p>
          <a:p>
            <a:pPr marL="0" indent="0">
              <a:buNone/>
            </a:pPr>
            <a:r>
              <a:rPr lang="cs-CZ" sz="2400" dirty="0">
                <a:ea typeface="Times New Roman" panose="02020603050405020304" pitchFamily="18" charset="0"/>
              </a:rPr>
              <a:t>           0,5-1-5,˃1-2</a:t>
            </a:r>
          </a:p>
          <a:p>
            <a:pPr marL="0" indent="0">
              <a:buNone/>
            </a:pPr>
            <a:r>
              <a:rPr lang="cs-CZ" sz="2400" dirty="0">
                <a:ea typeface="Times New Roman" panose="02020603050405020304" pitchFamily="18" charset="0"/>
              </a:rPr>
              <a:t>Č. 2 – Projekt má partnera (3)</a:t>
            </a:r>
          </a:p>
          <a:p>
            <a:pPr marL="0" indent="0">
              <a:buNone/>
            </a:pPr>
            <a:r>
              <a:rPr lang="cs-CZ" sz="2400" dirty="0">
                <a:ea typeface="Times New Roman" panose="02020603050405020304" pitchFamily="18" charset="0"/>
              </a:rPr>
              <a:t>Č. 3 – Podpora žadatele přes MAS v období 2007-2013 – NE(3)</a:t>
            </a:r>
          </a:p>
          <a:p>
            <a:pPr marL="0" indent="0">
              <a:buNone/>
            </a:pPr>
            <a:r>
              <a:rPr lang="cs-CZ" sz="2400" dirty="0">
                <a:ea typeface="Times New Roman" panose="02020603050405020304" pitchFamily="18" charset="0"/>
              </a:rPr>
              <a:t>Č. 4 – Realizace projektu na území více obcí na území MAS (3)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176683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824346" y="677675"/>
            <a:ext cx="10515600" cy="1147695"/>
          </a:xfrm>
        </p:spPr>
        <p:txBody>
          <a:bodyPr>
            <a:normAutofit/>
          </a:bodyPr>
          <a:lstStyle/>
          <a:p>
            <a:pPr fontAlgn="ctr"/>
            <a:r>
              <a:rPr lang="cs-CZ" sz="2000" b="1" dirty="0" err="1"/>
              <a:t>Fiche</a:t>
            </a:r>
            <a:r>
              <a:rPr lang="cs-CZ" sz="2000" b="1" dirty="0"/>
              <a:t> 8 – Podpora lesnictví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b="1" dirty="0"/>
              <a:t>Článek 26 Investice do lesnických technologií a zpracování lesnických produktů, jejich mobilizace a uvádění na trh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32857"/>
            <a:ext cx="10515600" cy="4398487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Alokace: </a:t>
            </a:r>
            <a:r>
              <a:rPr lang="cs-CZ" dirty="0"/>
              <a:t>3.752.468,- Kč</a:t>
            </a:r>
            <a:endParaRPr lang="cs-CZ" b="1" dirty="0"/>
          </a:p>
          <a:p>
            <a:r>
              <a:rPr lang="cs-CZ" b="1" dirty="0"/>
              <a:t>Příjemce: </a:t>
            </a:r>
            <a:endParaRPr lang="cs-CZ" dirty="0"/>
          </a:p>
          <a:p>
            <a:pPr lvl="1"/>
            <a:r>
              <a:rPr lang="cs-CZ" dirty="0"/>
              <a:t>Investice do techniky a technologií pro lesní hospodářství: Držitelé lesů – soukromé osoby(vlastníci, nájemci, pachtýři nebo vypůjčitelé), sdružení držitelů lesů s právní subjektivitou nebo spolky, obce, PO zřízené obcemi nebo kraji, dobrovolné svazky obcí</a:t>
            </a:r>
          </a:p>
          <a:p>
            <a:pPr lvl="1"/>
            <a:r>
              <a:rPr lang="cs-CZ" dirty="0"/>
              <a:t>Dřevozpracující provozovny: FO a PO </a:t>
            </a:r>
            <a:r>
              <a:rPr lang="cs-CZ" sz="2000" dirty="0"/>
              <a:t>(splňují podmínku mikro, malý nebo střední podnik)</a:t>
            </a:r>
            <a:r>
              <a:rPr lang="cs-CZ" dirty="0"/>
              <a:t>, obce, PO zřízené obcemi, DSO podnikající v lesnictví a souvisejícím odvětví</a:t>
            </a:r>
          </a:p>
          <a:p>
            <a:r>
              <a:rPr lang="cs-CZ" b="1" dirty="0"/>
              <a:t>Výše podpory: </a:t>
            </a:r>
            <a:r>
              <a:rPr lang="cs-CZ" dirty="0"/>
              <a:t>50 %</a:t>
            </a:r>
          </a:p>
        </p:txBody>
      </p:sp>
    </p:spTree>
    <p:extLst>
      <p:ext uri="{BB962C8B-B14F-4D97-AF65-F5344CB8AC3E}">
        <p14:creationId xmlns="" xmlns:p14="http://schemas.microsoft.com/office/powerpoint/2010/main" val="30998557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10491" y="781516"/>
            <a:ext cx="10515600" cy="891641"/>
          </a:xfrm>
        </p:spPr>
        <p:txBody>
          <a:bodyPr>
            <a:noAutofit/>
          </a:bodyPr>
          <a:lstStyle/>
          <a:p>
            <a:pPr algn="ctr" fontAlgn="ctr"/>
            <a:r>
              <a:rPr lang="cs-CZ" sz="2000" b="1" u="sng" dirty="0" err="1"/>
              <a:t>Fiche</a:t>
            </a:r>
            <a:r>
              <a:rPr lang="cs-CZ" sz="2000" b="1" u="sng" dirty="0"/>
              <a:t> 8 – Podpora lesnictví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b="1" dirty="0"/>
              <a:t>Článek 26 Investice do lesnických technologií a zpracování lesnických produktů, jejich mobilizace a uvádění na trh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78982"/>
            <a:ext cx="10515600" cy="5259127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Způsobilé výdaje: </a:t>
            </a:r>
            <a:r>
              <a:rPr lang="cs-CZ" sz="2600" dirty="0"/>
              <a:t>Stroje a technologie (vč. koně) na obnovu, výchovu a těžbu lesních porostů včetně přibližování, zpracování potěžebních zbytků, příprava půdy před zalesněním, stroje, zařízení a stavby pro školkařskou činnost, údržbu a opravy lesních cest, mobilní stroje pro sortimentaci a pořez dříví, výstavba či modernizace provozu (i vybavení), nákup nemovitosti v případě dřevozpracujícího provozu, kůň(chladnokrevník, absolvoval výkonnostní zkoušky) a vyvážecí vlek za koně pouze FO  a PO, pokud jsou malým a středním podnikem poskytujícím služby v lesnictví.                                                                                                                 Minimální výměra PUPFL – 3 ha – nevztahuje se kůň pro práci v lese a dřevozpracující p.</a:t>
            </a:r>
          </a:p>
          <a:p>
            <a:r>
              <a:rPr lang="cs-CZ" b="1" dirty="0"/>
              <a:t>Nezpůsobilé výdaje: </a:t>
            </a:r>
            <a:r>
              <a:rPr lang="cs-CZ" dirty="0"/>
              <a:t>Pořízení techniky a technologie s výkonem nad 150kW, s hmotností do 6,0 t na každou nápravu včetně. Nepodporuje se ostatní navazující zpracování dřeva vč. technologie  pro výrobu nábytku, dveří, oken, zárubní. Nepodporuje se zaškolení obsluhy nakoupeného zařízení, strojů.</a:t>
            </a:r>
          </a:p>
          <a:p>
            <a:r>
              <a:rPr lang="cs-CZ" dirty="0"/>
              <a:t>Ano – stroje na mechanické zpracování dřeva(výroba řeziva a jeho základní opracování, sušení a impregnace masivního dřeva)</a:t>
            </a:r>
          </a:p>
          <a:p>
            <a:r>
              <a:rPr lang="cs-CZ" b="1" dirty="0"/>
              <a:t>Školkařská činnost: </a:t>
            </a:r>
            <a:r>
              <a:rPr lang="cs-CZ" dirty="0"/>
              <a:t>podpora pouze lesních školek, které jsou součástí lesnického podniku a provozují školkařskou činnost na PUPFL. Žadatel musí být evidován v systému evidence reprodukčního materiálu (ERMA) jako provozovatel školkařské činnosti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254584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1860" y="252987"/>
            <a:ext cx="10515600" cy="1045235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err="1" smtClean="0"/>
              <a:t>Fiche</a:t>
            </a:r>
            <a:r>
              <a:rPr lang="cs-CZ" sz="3600" b="1" dirty="0" smtClean="0"/>
              <a:t> </a:t>
            </a:r>
            <a:r>
              <a:rPr lang="cs-CZ" sz="3600" b="1" dirty="0"/>
              <a:t>8 – Seznam předkládaných příloh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40481"/>
            <a:ext cx="10515600" cy="4916464"/>
          </a:xfrm>
        </p:spPr>
        <p:txBody>
          <a:bodyPr>
            <a:normAutofit lnSpcReduction="10000"/>
          </a:bodyPr>
          <a:lstStyle/>
          <a:p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Přehled PUPFL, na kterých bude stroj využíván – příl.č.10</a:t>
            </a:r>
          </a:p>
          <a:p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Dokument o schválení platného Lesního hospodářského plánu nebo potvrzení o převzetí platné lesní hospodářské osnovy (protokolárně převzatý vlastnický separát) pro pozemky uvedené v </a:t>
            </a: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příl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č.10</a:t>
            </a:r>
          </a:p>
          <a:p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Technická specifikace techniky, technologie atp. – jen na stroje a technologie šetrné k životnímu prostředí (</a:t>
            </a: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max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výkon motoru do 150 kW, největší technicky přípustná hmotnost do 6,0 t včetně na každou nápravu) – ověřuje se v technickém průkazu nebo technickém osvědčení vozidla</a:t>
            </a:r>
          </a:p>
          <a:p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Podpora musí mít motivační účinek.</a:t>
            </a:r>
          </a:p>
          <a:p>
            <a:pPr marL="0" indent="0">
              <a:buNone/>
            </a:pPr>
            <a:endParaRPr lang="cs-CZ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Přílohy MAS:</a:t>
            </a:r>
          </a:p>
          <a:p>
            <a:pPr>
              <a:buFontTx/>
              <a:buChar char="-"/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Platná Partnerská smlouva uzavřená minimálně na dobu vázanosti projektu</a:t>
            </a:r>
          </a:p>
          <a:p>
            <a:pPr>
              <a:buFontTx/>
              <a:buChar char="-"/>
            </a:pP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Prokázání snížení průměrné spotřeby paliva na jednotku výkonu (TP stroje)</a:t>
            </a:r>
          </a:p>
          <a:p>
            <a:pPr marL="0" indent="0">
              <a:buNone/>
            </a:pPr>
            <a:endParaRPr lang="cs-CZ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859441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85520" y="579121"/>
            <a:ext cx="10398760" cy="792479"/>
          </a:xfrm>
        </p:spPr>
        <p:txBody>
          <a:bodyPr anchor="t">
            <a:noAutofit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Základní </a:t>
            </a:r>
            <a:r>
              <a:rPr lang="cs-CZ" b="1" dirty="0"/>
              <a:t>data k výzvě č. 6 PRV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985520" y="1716833"/>
            <a:ext cx="10427138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2800" dirty="0"/>
              <a:t>Vyhlášení výzvy: 14. 06. 2019 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cs-CZ" sz="2800" dirty="0"/>
              <a:t>Příjem žádostí: 01. 07. – 15. 07. 2019 </a:t>
            </a:r>
          </a:p>
          <a:p>
            <a:r>
              <a:rPr lang="cs-CZ" sz="2800" dirty="0"/>
              <a:t>      - elektronicky přes Portál farmáře na MAS</a:t>
            </a:r>
          </a:p>
          <a:p>
            <a:r>
              <a:rPr lang="cs-CZ" sz="2800" dirty="0"/>
              <a:t>      - osobně – jen některé přílohy žádosti: kancelář MAS, Chodské nám. 75, Domažlice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2800" dirty="0"/>
              <a:t>Vybrané a schválené žádosti– konečná registrace na SZIF: </a:t>
            </a:r>
          </a:p>
          <a:p>
            <a:r>
              <a:rPr lang="cs-CZ" sz="2800" dirty="0"/>
              <a:t>      30. 08. 2019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cs-CZ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2800" dirty="0"/>
              <a:t>Min. výše způsobilých výdajů: 50 000 Kč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2800" dirty="0"/>
              <a:t>Max. výše způsobilých výdajů: 5 000 000 Kč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2800" dirty="0"/>
              <a:t>Územní vymezení: celé území MAS </a:t>
            </a:r>
          </a:p>
        </p:txBody>
      </p:sp>
      <p:pic>
        <p:nvPicPr>
          <p:cNvPr id="8" name="Picture 2" descr="logo_MAS Č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9471" y="154547"/>
            <a:ext cx="801129" cy="48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080081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7647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Preferenční </a:t>
            </a:r>
            <a:r>
              <a:rPr lang="cs-CZ" sz="3600" dirty="0"/>
              <a:t>kritéria </a:t>
            </a:r>
            <a:r>
              <a:rPr lang="cs-CZ" sz="3600" dirty="0" err="1"/>
              <a:t>Fiche</a:t>
            </a:r>
            <a:r>
              <a:rPr lang="cs-CZ" sz="3600" dirty="0"/>
              <a:t> 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66041"/>
            <a:ext cx="10515600" cy="46109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Výše způsobilých výdajů 50 000 – 5 000 000 Kč, min počet bodů - 6</a:t>
            </a:r>
          </a:p>
          <a:p>
            <a:pPr marL="0" indent="0">
              <a:buNone/>
            </a:pPr>
            <a:endParaRPr lang="cs-CZ" sz="1100" dirty="0"/>
          </a:p>
          <a:p>
            <a:r>
              <a:rPr lang="cs-CZ" sz="2400" dirty="0"/>
              <a:t>Č. 1 – Způsobilé výdaje, ze kterých je stanovena dotace, jsou ve výši: </a:t>
            </a:r>
            <a:r>
              <a:rPr lang="cs-CZ" sz="2200" dirty="0"/>
              <a:t>&lt;2-1, 4-2, 5-3</a:t>
            </a:r>
          </a:p>
          <a:p>
            <a:r>
              <a:rPr lang="cs-CZ" sz="2200" dirty="0"/>
              <a:t>Č. 2 – Projekt má partnera (3)</a:t>
            </a:r>
          </a:p>
          <a:p>
            <a:r>
              <a:rPr lang="cs-CZ" sz="2200" dirty="0"/>
              <a:t>Č. 3 – Počet vytvořených pracovních míst: 2-10, 1-5, 0,5-2</a:t>
            </a:r>
          </a:p>
          <a:p>
            <a:r>
              <a:rPr lang="cs-CZ" sz="2200" dirty="0"/>
              <a:t>Č. 4 – V rámci realizace projektu dojde ke snížení provozních nákladů na pohonné hmoty</a:t>
            </a:r>
          </a:p>
          <a:p>
            <a:pPr marL="0" indent="0">
              <a:buNone/>
            </a:pPr>
            <a:r>
              <a:rPr lang="cs-CZ" sz="2200" dirty="0"/>
              <a:t>               (pořídí stroj a dojde-5, pořídí stroj a nedojde-0, nepořídí stroj-3)    </a:t>
            </a:r>
          </a:p>
        </p:txBody>
      </p:sp>
    </p:spTree>
    <p:extLst>
      <p:ext uri="{BB962C8B-B14F-4D97-AF65-F5344CB8AC3E}">
        <p14:creationId xmlns="" xmlns:p14="http://schemas.microsoft.com/office/powerpoint/2010/main" val="7604315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Jak </a:t>
            </a:r>
            <a:r>
              <a:rPr lang="cs-CZ" b="1" dirty="0"/>
              <a:t>podat žádost o dotaci přes MAS 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Žadatel si zřídí přístup/zaregistruje na Portál Farmáře</a:t>
            </a:r>
          </a:p>
          <a:p>
            <a:r>
              <a:rPr lang="cs-CZ" dirty="0"/>
              <a:t>Žadatel na svém Portálu Farmář vygeneruje Žádost = formulář a vyplní jej (postup-MENU-Instruktážní list)</a:t>
            </a:r>
          </a:p>
          <a:p>
            <a:r>
              <a:rPr lang="cs-CZ" dirty="0"/>
              <a:t>Tento kompletně vyplněný formulář vč. příloh odešle prostřednictvím Portálu farmáře na MAS – termín: </a:t>
            </a:r>
            <a:r>
              <a:rPr lang="cs-CZ" b="1" dirty="0"/>
              <a:t>od 01.07.2019 do 15.07.2019 </a:t>
            </a:r>
          </a:p>
          <a:p>
            <a:r>
              <a:rPr lang="cs-CZ" dirty="0"/>
              <a:t>MAS provede administrativní kontrolu žádosti (obsahová správnost, přijatelnost) – v případě potřeby je žadatel vyzván k opravě žádosti max. 2x s termínem 5 pracovních dní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78321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Administrativní </a:t>
            </a:r>
            <a:r>
              <a:rPr lang="cs-CZ" b="1" dirty="0"/>
              <a:t>kontrola a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Výběrová komise MAS zhodnotí projekty dle preferenčních kritérií </a:t>
            </a:r>
          </a:p>
          <a:p>
            <a:pPr marL="0" indent="0">
              <a:buNone/>
            </a:pPr>
            <a:r>
              <a:rPr lang="cs-CZ" sz="2400" dirty="0"/>
              <a:t>(Hodnocení projektů provádí nezávisle dva hodnotitelé VK – vyplňují kontrolní listy,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/>
              <a:t>Sestaví pořadí projektů za každou </a:t>
            </a:r>
            <a:r>
              <a:rPr lang="cs-CZ" sz="2400" dirty="0" err="1"/>
              <a:t>Fichi</a:t>
            </a:r>
            <a:r>
              <a:rPr lang="cs-CZ" sz="2400" dirty="0"/>
              <a:t> zvlášť podle počtu dosažených bodů)</a:t>
            </a:r>
          </a:p>
          <a:p>
            <a:r>
              <a:rPr lang="cs-CZ" dirty="0"/>
              <a:t>Výkonná rada MAS provede na základě tohoto zhodnocení výběr projektů k obdržení dotace </a:t>
            </a:r>
            <a:r>
              <a:rPr lang="cs-CZ" sz="2400" dirty="0"/>
              <a:t> </a:t>
            </a:r>
            <a:r>
              <a:rPr lang="cs-CZ" sz="2000" dirty="0"/>
              <a:t>(do 20 prac. dnů od zasedání VK)</a:t>
            </a:r>
            <a:r>
              <a:rPr lang="cs-CZ" sz="2400" dirty="0"/>
              <a:t>       </a:t>
            </a:r>
          </a:p>
          <a:p>
            <a:pPr lvl="1"/>
            <a:r>
              <a:rPr lang="cs-CZ" dirty="0"/>
              <a:t>Do výběru projektů jsou zařazeny jen ty projekty, které dosáhly alespoň minimální počet stanovených bodů pro danou </a:t>
            </a:r>
            <a:r>
              <a:rPr lang="cs-CZ" dirty="0" err="1"/>
              <a:t>Fichi</a:t>
            </a:r>
            <a:endParaRPr lang="cs-CZ" dirty="0"/>
          </a:p>
          <a:p>
            <a:pPr lvl="1"/>
            <a:r>
              <a:rPr lang="cs-CZ" dirty="0"/>
              <a:t>V případě bodové shody má přednost projekt s vyšším počtem vytvořených pracovních míst a v případě i této shody bodů, bude zvýhodněno místo realizace v obci, která má méně obyvatel 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6679925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Administrativní </a:t>
            </a:r>
            <a:r>
              <a:rPr lang="cs-CZ" b="1" dirty="0"/>
              <a:t>kontrola a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87525"/>
            <a:ext cx="10515600" cy="4351338"/>
          </a:xfrm>
        </p:spPr>
        <p:txBody>
          <a:bodyPr/>
          <a:lstStyle/>
          <a:p>
            <a:r>
              <a:rPr lang="cs-CZ" dirty="0"/>
              <a:t>Hraniční projekt – </a:t>
            </a:r>
            <a:r>
              <a:rPr lang="cs-CZ" sz="2400" dirty="0"/>
              <a:t>alokace dané </a:t>
            </a:r>
            <a:r>
              <a:rPr lang="cs-CZ" sz="2400" dirty="0" err="1"/>
              <a:t>Fiche</a:t>
            </a:r>
            <a:r>
              <a:rPr lang="cs-CZ" sz="2400" dirty="0"/>
              <a:t> bude navýšena o potřebné finanční prostředky z jiné </a:t>
            </a:r>
            <a:r>
              <a:rPr lang="cs-CZ" sz="2400" dirty="0" err="1"/>
              <a:t>Fiche</a:t>
            </a:r>
            <a:r>
              <a:rPr lang="cs-CZ" sz="2400" dirty="0"/>
              <a:t>, která nebyla dočerpána</a:t>
            </a:r>
            <a:r>
              <a:rPr lang="cs-CZ" dirty="0"/>
              <a:t> </a:t>
            </a:r>
            <a:r>
              <a:rPr lang="cs-CZ" sz="2000" dirty="0"/>
              <a:t>– viz Interní postupy PRV</a:t>
            </a:r>
          </a:p>
          <a:p>
            <a:r>
              <a:rPr lang="cs-CZ" dirty="0"/>
              <a:t>žadatel je o výsledku informován do 5 dnů od schválení výběru a současně je ve shodném termínu na internetových stránkách MAS zveřejněn seznam vybraných a nevybraných žádostí</a:t>
            </a:r>
          </a:p>
          <a:p>
            <a:endParaRPr lang="cs-CZ" dirty="0"/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33270452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Jak </a:t>
            </a:r>
            <a:r>
              <a:rPr lang="cs-CZ" b="1" dirty="0"/>
              <a:t>dál se žádostí 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MAS vybranou žádost elektronicky podepíše a uzamkne a vrátí v elektronické podobě žadateli zpět vč. příloh </a:t>
            </a:r>
            <a:r>
              <a:rPr lang="cs-CZ" sz="2400" dirty="0"/>
              <a:t>(minimálně 3 </a:t>
            </a:r>
            <a:r>
              <a:rPr lang="cs-CZ" sz="2400" dirty="0" err="1"/>
              <a:t>prac.dny</a:t>
            </a:r>
            <a:r>
              <a:rPr lang="cs-CZ" sz="2400" dirty="0"/>
              <a:t> před finálním termínem)</a:t>
            </a:r>
          </a:p>
          <a:p>
            <a:r>
              <a:rPr lang="cs-CZ" dirty="0"/>
              <a:t>Žadatel odešle tuto žádost přes svůj Portál Farmáře na SZIF České Budějovice – </a:t>
            </a:r>
            <a:r>
              <a:rPr lang="cs-CZ" b="1" dirty="0"/>
              <a:t>do 30.08.2019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511054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Žádosti </a:t>
            </a:r>
            <a:r>
              <a:rPr lang="cs-CZ" b="1" dirty="0"/>
              <a:t>s výběrovým/zadávacím řízením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Žadatel předloží na MAS kompletní dokumentaci k výběrovému/ zadávacímu řízení – do 63. kalendářního dne od registrace žádosti na RO SZIF </a:t>
            </a:r>
            <a:r>
              <a:rPr lang="cs-CZ" sz="2400" dirty="0"/>
              <a:t>(30.08.2019/01.11.2019)- </a:t>
            </a:r>
            <a:r>
              <a:rPr lang="cs-CZ" sz="2400" b="1" dirty="0">
                <a:solidFill>
                  <a:srgbClr val="FF0000"/>
                </a:solidFill>
              </a:rPr>
              <a:t>elektronicky </a:t>
            </a:r>
            <a:r>
              <a:rPr lang="cs-CZ" sz="2400" dirty="0"/>
              <a:t>(případně vybrané přílohy v listinné podobě)</a:t>
            </a:r>
          </a:p>
          <a:p>
            <a:r>
              <a:rPr lang="cs-CZ" dirty="0"/>
              <a:t>MAS provede kontrolu převzaté dokumentace, ověří ji elektronickým podpisem a vrátí žadateli </a:t>
            </a:r>
            <a:r>
              <a:rPr lang="cs-CZ" sz="2400" dirty="0"/>
              <a:t>(vše se děje mailem)</a:t>
            </a:r>
          </a:p>
          <a:p>
            <a:r>
              <a:rPr lang="cs-CZ" dirty="0"/>
              <a:t>Žadatel předloží tuto kompletní dokumentaci s elektronickým podpisem MAS na RO SZIF do 70 kalendářních dnů </a:t>
            </a:r>
            <a:r>
              <a:rPr lang="cs-CZ" sz="2000" dirty="0"/>
              <a:t>(08.11.2019)</a:t>
            </a:r>
            <a:r>
              <a:rPr lang="cs-CZ" dirty="0"/>
              <a:t> od registrace jeho Žádosti na RO SZIF – </a:t>
            </a:r>
            <a:r>
              <a:rPr lang="cs-CZ" sz="2400" dirty="0"/>
              <a:t>přes svůj Portál farmáře</a:t>
            </a:r>
          </a:p>
          <a:p>
            <a:r>
              <a:rPr lang="cs-CZ" sz="2400" dirty="0"/>
              <a:t>Údaje z provedeného výběrového/zadávacího řízení se vkládají do Aktualizovaného formuláře ŽOD vč. všech příloh provedeného výběrového/ zadávacího řízení </a:t>
            </a:r>
            <a:r>
              <a:rPr lang="cs-CZ" sz="2000" dirty="0"/>
              <a:t>(pokud je v ŽOD uveden cenový marketing, přílohy k VZ se nedokládají)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335351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Postup </a:t>
            </a:r>
            <a:r>
              <a:rPr lang="cs-CZ" b="1" dirty="0"/>
              <a:t>žádosti na SZIF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SZIF – provede administrativní kontrolu – lhůta 70 resp. 140 kalendářních dnů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případné opravy se provádí nejprve prostřednictvím MAS</a:t>
            </a:r>
          </a:p>
          <a:p>
            <a:r>
              <a:rPr lang="cs-CZ" dirty="0"/>
              <a:t>SZIF schvaluje žádosti – průběžně, nejprve žádosti bez výběrového / zadávacího řízení (marketing)</a:t>
            </a:r>
          </a:p>
          <a:p>
            <a:r>
              <a:rPr lang="cs-CZ" dirty="0"/>
              <a:t>SZIF u schválených projektů vyzve žadatele prostřednictvím Portálu Farmář k podpisu Dohody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609989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71784" y="2602373"/>
            <a:ext cx="4048432" cy="6619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Děkujeme za pozornost</a:t>
            </a:r>
          </a:p>
        </p:txBody>
      </p:sp>
    </p:spTree>
    <p:extLst>
      <p:ext uri="{BB962C8B-B14F-4D97-AF65-F5344CB8AC3E}">
        <p14:creationId xmlns="" xmlns:p14="http://schemas.microsoft.com/office/powerpoint/2010/main" val="62145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13" t="9149" b="-1"/>
          <a:stretch/>
        </p:blipFill>
        <p:spPr>
          <a:xfrm>
            <a:off x="4324697" y="817418"/>
            <a:ext cx="3790372" cy="5565073"/>
          </a:xfrm>
          <a:prstGeom prst="rect">
            <a:avLst/>
          </a:prstGeom>
        </p:spPr>
      </p:pic>
      <p:pic>
        <p:nvPicPr>
          <p:cNvPr id="5" name="Obrázek 4" descr="IROP_CZ_RO_B_C RGB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23855" y="0"/>
            <a:ext cx="4793671" cy="790301"/>
          </a:xfrm>
          <a:prstGeom prst="rect">
            <a:avLst/>
          </a:prstGeom>
        </p:spPr>
      </p:pic>
      <p:pic>
        <p:nvPicPr>
          <p:cNvPr id="7" name="Picture 2" descr="logo_MAS Č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9471" y="154547"/>
            <a:ext cx="801129" cy="48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672628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46131875"/>
              </p:ext>
            </p:extLst>
          </p:nvPr>
        </p:nvGraphicFramePr>
        <p:xfrm>
          <a:off x="872836" y="1039090"/>
          <a:ext cx="10973723" cy="4820535"/>
        </p:xfrm>
        <a:graphic>
          <a:graphicData uri="http://schemas.openxmlformats.org/drawingml/2006/table">
            <a:tbl>
              <a:tblPr firstRow="1" firstCol="1" lastRow="1" bandRow="1" bandCol="1">
                <a:tableStyleId>{93296810-A885-4BE3-A3E7-6D5BEEA58F35}</a:tableStyleId>
              </a:tblPr>
              <a:tblGrid>
                <a:gridCol w="1399523">
                  <a:extLst>
                    <a:ext uri="{9D8B030D-6E8A-4147-A177-3AD203B41FA5}">
                      <a16:colId xmlns="" xmlns:a16="http://schemas.microsoft.com/office/drawing/2014/main" val="1401306273"/>
                    </a:ext>
                  </a:extLst>
                </a:gridCol>
                <a:gridCol w="4921197">
                  <a:extLst>
                    <a:ext uri="{9D8B030D-6E8A-4147-A177-3AD203B41FA5}">
                      <a16:colId xmlns="" xmlns:a16="http://schemas.microsoft.com/office/drawing/2014/main" val="3265077161"/>
                    </a:ext>
                  </a:extLst>
                </a:gridCol>
                <a:gridCol w="3020706">
                  <a:extLst>
                    <a:ext uri="{9D8B030D-6E8A-4147-A177-3AD203B41FA5}">
                      <a16:colId xmlns="" xmlns:a16="http://schemas.microsoft.com/office/drawing/2014/main" val="72245464"/>
                    </a:ext>
                  </a:extLst>
                </a:gridCol>
                <a:gridCol w="1632297">
                  <a:extLst>
                    <a:ext uri="{9D8B030D-6E8A-4147-A177-3AD203B41FA5}">
                      <a16:colId xmlns="" xmlns:a16="http://schemas.microsoft.com/office/drawing/2014/main" val="2265897702"/>
                    </a:ext>
                  </a:extLst>
                </a:gridCol>
              </a:tblGrid>
              <a:tr h="8150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Číslo </a:t>
                      </a:r>
                      <a:r>
                        <a:rPr lang="cs-CZ" sz="2000" dirty="0" err="1">
                          <a:effectLst/>
                        </a:rPr>
                        <a:t>Fiche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effectLst/>
                        </a:rPr>
                        <a:t>Název </a:t>
                      </a:r>
                      <a:r>
                        <a:rPr lang="cs-CZ" sz="2000" kern="1200" dirty="0" err="1">
                          <a:effectLst/>
                        </a:rPr>
                        <a:t>Fiche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Vazba </a:t>
                      </a:r>
                      <a:r>
                        <a:rPr lang="cs-CZ" sz="2000" dirty="0" err="1">
                          <a:effectLst/>
                        </a:rPr>
                        <a:t>Fiche</a:t>
                      </a:r>
                      <a:endParaRPr lang="cs-CZ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</a:rPr>
                        <a:t>na článek Nařízení EP a Rady (EU) č. 1305/2013</a:t>
                      </a:r>
                      <a:endParaRPr lang="cs-CZ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effectLst/>
                        </a:rPr>
                        <a:t>Alokace</a:t>
                      </a:r>
                      <a:endParaRPr lang="cs-CZ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effectLst/>
                        </a:rPr>
                        <a:t>pro 4. výzvu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extLst>
                  <a:ext uri="{0D108BD9-81ED-4DB2-BD59-A6C34878D82A}">
                    <a16:rowId xmlns="" xmlns:a16="http://schemas.microsoft.com/office/drawing/2014/main" val="4228933534"/>
                  </a:ext>
                </a:extLst>
              </a:tr>
              <a:tr h="613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F2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Rozšíření a podpora nabídky místních produktů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effectLst/>
                        </a:rPr>
                        <a:t>Článek 17, odstavec 1., písmeno b) - Zpracování a uvádění na trh zemědělských produktů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7.308.686,- Kč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extLst>
                  <a:ext uri="{0D108BD9-81ED-4DB2-BD59-A6C34878D82A}">
                    <a16:rowId xmlns="" xmlns:a16="http://schemas.microsoft.com/office/drawing/2014/main" val="2528578613"/>
                  </a:ext>
                </a:extLst>
              </a:tr>
              <a:tr h="3961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F3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Podpora lesnické infrastruktury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Článek 17, odstavec 1., písmeno c) – Lesnická infrastruktura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1.200.000,- Kč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extLst>
                  <a:ext uri="{0D108BD9-81ED-4DB2-BD59-A6C34878D82A}">
                    <a16:rowId xmlns="" xmlns:a16="http://schemas.microsoft.com/office/drawing/2014/main" val="1325783501"/>
                  </a:ext>
                </a:extLst>
              </a:tr>
              <a:tr h="7361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F6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Zvýšení retenční schopnosti půdy a přírodě blízká protipovodňová opatření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Článek 24, odstavec 1., písmeno a) Zavádění preventivních protipovodňových opatření v lesích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2.000.000,- Kč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extLst>
                  <a:ext uri="{0D108BD9-81ED-4DB2-BD59-A6C34878D82A}">
                    <a16:rowId xmlns="" xmlns:a16="http://schemas.microsoft.com/office/drawing/2014/main" val="2483489370"/>
                  </a:ext>
                </a:extLst>
              </a:tr>
              <a:tr h="7876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F7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Zajištění ochrany lesních ekosystémů, zlepšování jejich stavu a jejich udržitelné rekreační využívání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Článek 25, Neproduktivní investice v lesích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1.903.000,- Kč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extLst>
                  <a:ext uri="{0D108BD9-81ED-4DB2-BD59-A6C34878D82A}">
                    <a16:rowId xmlns="" xmlns:a16="http://schemas.microsoft.com/office/drawing/2014/main" val="1629407870"/>
                  </a:ext>
                </a:extLst>
              </a:tr>
              <a:tr h="7361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F8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Podpora lesnictví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Článek 26 Investice do lesnických technologií a zpracování lesnických produktů, jejich mobilizace a uvádění na trh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3.752.468,- Kč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extLst>
                  <a:ext uri="{0D108BD9-81ED-4DB2-BD59-A6C34878D82A}">
                    <a16:rowId xmlns="" xmlns:a16="http://schemas.microsoft.com/office/drawing/2014/main" val="628722752"/>
                  </a:ext>
                </a:extLst>
              </a:tr>
              <a:tr h="7361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 výzva</a:t>
                      </a:r>
                      <a:r>
                        <a:rPr lang="cs-CZ" sz="16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PRV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CELKEM   ALOKOVÁNO</a:t>
                      </a: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948" marR="37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16.164.154,- Kč</a:t>
                      </a:r>
                    </a:p>
                  </a:txBody>
                  <a:tcPr marL="37948" marR="37948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Picture 2" descr="logo_MAS Č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9471" y="154547"/>
            <a:ext cx="801129" cy="48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92352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7773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Pravidla </a:t>
            </a:r>
            <a:r>
              <a:rPr lang="cs-CZ" dirty="0"/>
              <a:t>PRV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76873"/>
            <a:ext cx="10515600" cy="460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dirty="0"/>
              <a:t>Ministerstvo zemědělství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Č.J.: 25380/2019-MZE-14113</a:t>
            </a:r>
          </a:p>
          <a:p>
            <a:pPr marL="0" indent="0">
              <a:spcBef>
                <a:spcPts val="0"/>
              </a:spcBef>
              <a:buNone/>
            </a:pPr>
            <a:endParaRPr lang="cs-CZ" sz="2000" dirty="0"/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PRAVIDLA, kterými se stanovují podmínky pro poskytování dotace na Projekty rozvoje venkova na období 2014 – 2020 (dále jen „Pravidla“)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cs-CZ" sz="2400" dirty="0"/>
              <a:t>účinná od 01.06.2019</a:t>
            </a:r>
          </a:p>
          <a:p>
            <a:pPr marL="0" indent="0">
              <a:spcBef>
                <a:spcPts val="0"/>
              </a:spcBef>
              <a:buNone/>
            </a:pPr>
            <a:endParaRPr lang="cs-CZ" sz="1800" dirty="0"/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/>
              <a:t>Obsah:</a:t>
            </a:r>
          </a:p>
          <a:p>
            <a:pPr marL="457200" indent="-457200">
              <a:spcBef>
                <a:spcPts val="0"/>
              </a:spcBef>
              <a:buAutoNum type="alphaUcPeriod"/>
            </a:pPr>
            <a:r>
              <a:rPr lang="cs-CZ" sz="2000" dirty="0"/>
              <a:t>Obecné podmínky</a:t>
            </a:r>
          </a:p>
          <a:p>
            <a:pPr marL="457200" indent="-457200">
              <a:spcBef>
                <a:spcPts val="0"/>
              </a:spcBef>
              <a:buAutoNum type="alphaUcPeriod"/>
            </a:pPr>
            <a:r>
              <a:rPr lang="cs-CZ" sz="2000" dirty="0"/>
              <a:t>Společné podmínky pro všechny aktivity</a:t>
            </a:r>
          </a:p>
          <a:p>
            <a:pPr marL="457200" indent="-457200">
              <a:spcBef>
                <a:spcPts val="0"/>
              </a:spcBef>
              <a:buAutoNum type="alphaUcPeriod"/>
            </a:pPr>
            <a:r>
              <a:rPr lang="cs-CZ" sz="2000" dirty="0"/>
              <a:t>Specifické podmínky pro aktivity dle jednotlivých článků</a:t>
            </a:r>
          </a:p>
          <a:p>
            <a:pPr marL="457200" indent="-457200">
              <a:spcBef>
                <a:spcPts val="0"/>
              </a:spcBef>
              <a:buAutoNum type="alphaUcPeriod"/>
            </a:pPr>
            <a:r>
              <a:rPr lang="cs-CZ" sz="2000" dirty="0"/>
              <a:t>Přílohy</a:t>
            </a:r>
          </a:p>
          <a:p>
            <a:pPr marL="0" indent="0">
              <a:spcBef>
                <a:spcPts val="0"/>
              </a:spcBef>
              <a:buNone/>
            </a:pPr>
            <a:endParaRPr lang="cs-CZ" sz="1800" dirty="0"/>
          </a:p>
          <a:p>
            <a:pPr marL="0" indent="0">
              <a:spcBef>
                <a:spcPts val="0"/>
              </a:spcBef>
              <a:buNone/>
            </a:pPr>
            <a:r>
              <a:rPr lang="cs-CZ" sz="2200" b="1" dirty="0">
                <a:hlinkClick r:id="rId2"/>
              </a:rPr>
              <a:t>www.szif.cz</a:t>
            </a:r>
            <a:r>
              <a:rPr lang="cs-CZ" sz="2200" b="1" dirty="0"/>
              <a:t> → SZIF POSKYTUJE → Program rozvoje venkova 2014 – 2020 → Opatření → M19 Podpora místního rozvoje na základě iniciativy LEADER → ke stažení</a:t>
            </a:r>
          </a:p>
        </p:txBody>
      </p:sp>
    </p:spTree>
    <p:extLst>
      <p:ext uri="{BB962C8B-B14F-4D97-AF65-F5344CB8AC3E}">
        <p14:creationId xmlns="" xmlns:p14="http://schemas.microsoft.com/office/powerpoint/2010/main" val="1896935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31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A</a:t>
            </a:r>
            <a:r>
              <a:rPr lang="cs-CZ" b="1" dirty="0"/>
              <a:t>. Obecné 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6637" y="1541145"/>
            <a:ext cx="10657114" cy="531685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/>
              <a:t>Obecná ustanovení:</a:t>
            </a:r>
          </a:p>
          <a:p>
            <a:pPr marL="0" indent="0">
              <a:buNone/>
            </a:pPr>
            <a:r>
              <a:rPr lang="cs-CZ" sz="4400" b="1" dirty="0"/>
              <a:t>. </a:t>
            </a:r>
            <a:r>
              <a:rPr lang="cs-CZ" b="1" dirty="0"/>
              <a:t>  Projekt musí splňovat popis, účel a rozsah </a:t>
            </a:r>
            <a:r>
              <a:rPr lang="cs-CZ" b="1" dirty="0" err="1"/>
              <a:t>Fiche</a:t>
            </a:r>
            <a:r>
              <a:rPr lang="cs-CZ" b="1" dirty="0"/>
              <a:t>, musí být funkčním celkem </a:t>
            </a:r>
            <a:r>
              <a:rPr lang="cs-CZ" sz="1900" dirty="0"/>
              <a:t>(provozu schopný bez realizace dalšího projektu)</a:t>
            </a:r>
          </a:p>
          <a:p>
            <a:pPr marL="0" indent="0">
              <a:buNone/>
            </a:pPr>
            <a:r>
              <a:rPr lang="cs-CZ" b="1" dirty="0"/>
              <a:t>.    Žadatel musí splňovat definici žadatele od data podání ŽOD</a:t>
            </a:r>
          </a:p>
          <a:p>
            <a:r>
              <a:rPr lang="cs-CZ" b="1" dirty="0"/>
              <a:t>Financování </a:t>
            </a:r>
            <a:r>
              <a:rPr lang="cs-CZ" b="1" u="sng" dirty="0"/>
              <a:t>EX – POST</a:t>
            </a:r>
            <a:r>
              <a:rPr lang="cs-CZ" u="sng" dirty="0"/>
              <a:t>,</a:t>
            </a:r>
            <a:r>
              <a:rPr lang="cs-CZ" dirty="0"/>
              <a:t> realizace projektu si žadatel zabezpečuje z vlastních zdrojů – podpora následuje po realizaci projektu.</a:t>
            </a:r>
          </a:p>
          <a:p>
            <a:r>
              <a:rPr lang="cs-CZ" dirty="0"/>
              <a:t>Délka realizace projektu je </a:t>
            </a:r>
            <a:r>
              <a:rPr lang="cs-CZ" b="1" dirty="0"/>
              <a:t>max. 24 měsíců </a:t>
            </a:r>
            <a:r>
              <a:rPr lang="cs-CZ" dirty="0"/>
              <a:t>od podpisu dohody.</a:t>
            </a:r>
          </a:p>
          <a:p>
            <a:r>
              <a:rPr lang="cs-CZ" b="1" dirty="0"/>
              <a:t>Výdaje na projekt nesmí vzniknout před datem podání </a:t>
            </a:r>
            <a:r>
              <a:rPr lang="cs-CZ" b="1" dirty="0" err="1"/>
              <a:t>ŽoD</a:t>
            </a:r>
            <a:r>
              <a:rPr lang="cs-CZ" b="1" dirty="0"/>
              <a:t> na  MAS</a:t>
            </a:r>
            <a:r>
              <a:rPr lang="cs-CZ" dirty="0"/>
              <a:t>. (projekty s motivačním účinkem-F2,3,6,7,8)</a:t>
            </a:r>
          </a:p>
          <a:p>
            <a:r>
              <a:rPr lang="cs-CZ" dirty="0"/>
              <a:t>Žadatel může za danou </a:t>
            </a:r>
            <a:r>
              <a:rPr lang="cs-CZ" dirty="0" err="1"/>
              <a:t>Fichi</a:t>
            </a:r>
            <a:r>
              <a:rPr lang="cs-CZ" dirty="0"/>
              <a:t> v dané výzvě MAS odeslat pouze </a:t>
            </a:r>
            <a:r>
              <a:rPr lang="cs-CZ" b="1" dirty="0"/>
              <a:t>jednu</a:t>
            </a:r>
            <a:r>
              <a:rPr lang="cs-CZ" dirty="0"/>
              <a:t> </a:t>
            </a:r>
            <a:r>
              <a:rPr lang="cs-CZ" dirty="0" err="1"/>
              <a:t>ŽoD</a:t>
            </a:r>
            <a:r>
              <a:rPr lang="cs-CZ" dirty="0"/>
              <a:t> na stejný předmět podnikání</a:t>
            </a:r>
          </a:p>
          <a:p>
            <a:r>
              <a:rPr lang="cs-CZ" b="1" dirty="0"/>
              <a:t>Stavební povolení </a:t>
            </a:r>
            <a:r>
              <a:rPr lang="cs-CZ" dirty="0"/>
              <a:t>musí být </a:t>
            </a:r>
            <a:r>
              <a:rPr lang="cs-CZ" dirty="0">
                <a:solidFill>
                  <a:srgbClr val="FF0000"/>
                </a:solidFill>
              </a:rPr>
              <a:t>platné</a:t>
            </a:r>
            <a:r>
              <a:rPr lang="cs-CZ" dirty="0"/>
              <a:t> při podání žádosti o dotaci na MAS (pokud projekt podléhá řízení stavebního úřadu pak </a:t>
            </a:r>
            <a:r>
              <a:rPr lang="cs-CZ" b="1" i="1" dirty="0"/>
              <a:t>úřadem ověřená projektová dokumentace</a:t>
            </a:r>
            <a:r>
              <a:rPr lang="cs-CZ" b="1" dirty="0"/>
              <a:t> </a:t>
            </a:r>
            <a:r>
              <a:rPr lang="cs-CZ" dirty="0"/>
              <a:t>předkládaná k řízení SÚ v souladu s č. 183/2006 Sb. – prostá kopie, lze předložit v listinné podobě) a </a:t>
            </a:r>
            <a:r>
              <a:rPr lang="cs-CZ" dirty="0">
                <a:solidFill>
                  <a:srgbClr val="FF0000"/>
                </a:solidFill>
              </a:rPr>
              <a:t>pravomocné</a:t>
            </a:r>
            <a:r>
              <a:rPr lang="cs-CZ" dirty="0"/>
              <a:t> ke dni předložení přílohy na MAS.</a:t>
            </a:r>
          </a:p>
          <a:p>
            <a:r>
              <a:rPr lang="cs-CZ" b="1" dirty="0"/>
              <a:t>Výběrové řízení </a:t>
            </a:r>
            <a:r>
              <a:rPr lang="cs-CZ" dirty="0"/>
              <a:t>musí být hotové před podpisem Dohody o poskytnutí dotace, avšak může nastat i před datem podání </a:t>
            </a:r>
            <a:r>
              <a:rPr lang="cs-CZ" dirty="0" err="1"/>
              <a:t>ŽoD</a:t>
            </a:r>
            <a:r>
              <a:rPr lang="cs-CZ" dirty="0"/>
              <a:t>, (nad 400 tis. bez DPH, nebo nad 500 tis. bez DPH - §4 odst. 1-3 ZVZ, se řídí </a:t>
            </a:r>
            <a:r>
              <a:rPr lang="cs-CZ" b="1" dirty="0"/>
              <a:t>Příručkou pro zadávání VZ – na SZIF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dirty="0"/>
              <a:t>do 400 tis. Kč, resp. 500 tis. Kč cenový marketing</a:t>
            </a:r>
            <a:r>
              <a:rPr lang="cs-CZ" b="1" dirty="0"/>
              <a:t>.</a:t>
            </a:r>
          </a:p>
          <a:p>
            <a:r>
              <a:rPr lang="cs-CZ" b="1" dirty="0"/>
              <a:t>10 let archivace dokumentů k dotaci </a:t>
            </a:r>
            <a:r>
              <a:rPr lang="cs-CZ" dirty="0"/>
              <a:t>od proplacení dotace a 10 let odpovídá žadatel za úplnost dat od podání žádosti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65688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3772"/>
          </a:xfrm>
        </p:spPr>
        <p:txBody>
          <a:bodyPr/>
          <a:lstStyle/>
          <a:p>
            <a:r>
              <a:rPr lang="cs-CZ" b="1" dirty="0"/>
              <a:t>Způsobilé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59871" y="1524000"/>
            <a:ext cx="10504055" cy="4979437"/>
          </a:xfrm>
        </p:spPr>
        <p:txBody>
          <a:bodyPr anchor="ctr">
            <a:noAutofit/>
          </a:bodyPr>
          <a:lstStyle/>
          <a:p>
            <a:r>
              <a:rPr lang="cs-CZ" sz="2400" dirty="0"/>
              <a:t>Výdaje uvedené v Pravidlech 19.2.1 platných v den, ve kterém byla </a:t>
            </a:r>
            <a:r>
              <a:rPr lang="cs-CZ" sz="2400" dirty="0" err="1"/>
              <a:t>ŽoD</a:t>
            </a:r>
            <a:r>
              <a:rPr lang="cs-CZ" sz="2400" dirty="0"/>
              <a:t> podána</a:t>
            </a:r>
          </a:p>
          <a:p>
            <a:r>
              <a:rPr lang="cs-CZ" sz="2400" dirty="0"/>
              <a:t>Způsobilé výdaje musí být s principy 3E (hospodárnost, efektivnost, účelnost)</a:t>
            </a:r>
          </a:p>
          <a:p>
            <a:r>
              <a:rPr lang="cs-CZ" sz="2400" dirty="0"/>
              <a:t>Musí být vynaloženy formou: </a:t>
            </a:r>
            <a:r>
              <a:rPr lang="cs-CZ" sz="2000" dirty="0"/>
              <a:t>a) bezhotovostní prostřednictvím </a:t>
            </a:r>
            <a:r>
              <a:rPr lang="cs-CZ" sz="2000" dirty="0" err="1"/>
              <a:t>b.ú</a:t>
            </a:r>
            <a:r>
              <a:rPr lang="cs-CZ" sz="2000" dirty="0"/>
              <a:t>. žadatele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                                                                    b) hotovostní – max. 100 tis. Kč</a:t>
            </a:r>
          </a:p>
          <a:p>
            <a:r>
              <a:rPr lang="cs-CZ" sz="2400" dirty="0"/>
              <a:t>Dotace se stanovuje na základě faktury nebo jiného účetního dokladu však do výše: </a:t>
            </a:r>
          </a:p>
          <a:p>
            <a:pPr marL="1257300" lvl="2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/>
              <a:t>Sazby dle katalogu stavebních prací(ÚRS PRAHA a.s., RTS, a.s., </a:t>
            </a:r>
            <a:r>
              <a:rPr lang="cs-CZ" dirty="0" err="1"/>
              <a:t>Callida</a:t>
            </a:r>
            <a:r>
              <a:rPr lang="cs-CZ" dirty="0"/>
              <a:t>, s.r.o.)</a:t>
            </a:r>
          </a:p>
          <a:p>
            <a:pPr marL="1257300" lvl="2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/>
              <a:t>Částky stanovené ve znaleckém posudku </a:t>
            </a:r>
          </a:p>
          <a:p>
            <a:pPr marL="1257300" lvl="2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/>
              <a:t>Limitů pokud jsou stanoveny ( viz. Pravidla str. 108)</a:t>
            </a:r>
          </a:p>
          <a:p>
            <a:r>
              <a:rPr lang="cs-CZ" sz="2400" dirty="0"/>
              <a:t>Výdaje, které vznikly </a:t>
            </a:r>
            <a:r>
              <a:rPr lang="cs-CZ" sz="2400" b="1" dirty="0"/>
              <a:t>nejdříve ke dni podání </a:t>
            </a:r>
            <a:r>
              <a:rPr lang="cs-CZ" sz="2400" b="1" dirty="0" err="1"/>
              <a:t>ŽoD</a:t>
            </a:r>
            <a:r>
              <a:rPr lang="cs-CZ" sz="2400" b="1" dirty="0"/>
              <a:t> </a:t>
            </a:r>
            <a:r>
              <a:rPr lang="cs-CZ" sz="2400" dirty="0"/>
              <a:t>na MAS a byly skutečně uhrazeny nejpozději k datu předložení Žádosti o platbu</a:t>
            </a:r>
          </a:p>
          <a:p>
            <a:r>
              <a:rPr lang="cs-CZ" sz="2400" b="1" dirty="0"/>
              <a:t>Přehled maximálních hodnot výdajů – Příloha č. 3 Pravidel </a:t>
            </a:r>
            <a:r>
              <a:rPr lang="cs-CZ" sz="1800" dirty="0"/>
              <a:t>(od str. 108 - 117)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3164463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2358" y="1355834"/>
            <a:ext cx="10481441" cy="4821129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Pořízení použitého movitého majetku </a:t>
            </a:r>
            <a:r>
              <a:rPr lang="cs-CZ" sz="2000" dirty="0"/>
              <a:t>(nepoužitý – nákup stroje, kdy žadatel figuruje v TP na prvním místě, případně na místě druhém po prodejci stroje a zároveň stroj musí být vyroben do 3 let před rokem podání ŽOD; stroj, který nemá TP – pak rok výroby – do 3 let před rokem podání ŽOD)</a:t>
            </a:r>
            <a:endParaRPr lang="cs-CZ" dirty="0"/>
          </a:p>
          <a:p>
            <a:r>
              <a:rPr lang="cs-CZ" dirty="0"/>
              <a:t>Nákup zvířat, jednoletých rostlin a jejich vysazování, zemědělská produkční práva </a:t>
            </a:r>
          </a:p>
          <a:p>
            <a:r>
              <a:rPr lang="cs-CZ" dirty="0"/>
              <a:t>Daň z přidané hodnoty u plátců DPH za předpokladu, že si mohou DPH nárokovat u finančního úřadu </a:t>
            </a:r>
          </a:p>
          <a:p>
            <a:r>
              <a:rPr lang="cs-CZ" dirty="0"/>
              <a:t>Prosté nahrazení investice - projekt vždy musí přinášet určitou přidanou hodnotu a přispět k plnění cílů programu</a:t>
            </a:r>
          </a:p>
          <a:p>
            <a:r>
              <a:rPr lang="pl-PL" dirty="0"/>
              <a:t>Kotle na biomasu a bioplynové stanice, </a:t>
            </a:r>
            <a:r>
              <a:rPr lang="cs-CZ" dirty="0"/>
              <a:t>pořízení technologií k výrobě el. energie </a:t>
            </a:r>
          </a:p>
          <a:p>
            <a:r>
              <a:rPr lang="pl-PL" dirty="0"/>
              <a:t>Závlahové systémy a studny vč. průzkumných vrtů</a:t>
            </a:r>
          </a:p>
          <a:p>
            <a:r>
              <a:rPr lang="cs-CZ" dirty="0"/>
              <a:t>Výdaje na včelařství, oplocení sadů</a:t>
            </a:r>
          </a:p>
          <a:p>
            <a:r>
              <a:rPr lang="cs-CZ" dirty="0"/>
              <a:t>Zpracování produktů rybolovu a akvakultury a medu </a:t>
            </a:r>
          </a:p>
          <a:p>
            <a:r>
              <a:rPr lang="pt-BR" dirty="0"/>
              <a:t>Nákup vozidel kategorie L a M a</a:t>
            </a:r>
            <a:r>
              <a:rPr lang="cs-CZ" dirty="0"/>
              <a:t> případně</a:t>
            </a:r>
            <a:r>
              <a:rPr lang="pt-BR" dirty="0"/>
              <a:t> N</a:t>
            </a:r>
            <a:r>
              <a:rPr lang="cs-CZ" dirty="0"/>
              <a:t> </a:t>
            </a:r>
            <a:r>
              <a:rPr lang="cs-CZ" sz="1600" dirty="0"/>
              <a:t>(F2 - N1 a N2, bez G; F8 - N s opletenou ložní plochou)</a:t>
            </a:r>
            <a:endParaRPr lang="pt-BR" sz="1600" dirty="0"/>
          </a:p>
          <a:p>
            <a:r>
              <a:rPr lang="cs-CZ" dirty="0"/>
              <a:t>Na nákup spoluvlastnických podílů</a:t>
            </a:r>
          </a:p>
          <a:p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1036781" y="369744"/>
            <a:ext cx="10515600" cy="817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3600" b="1" dirty="0" smtClean="0"/>
          </a:p>
          <a:p>
            <a:r>
              <a:rPr lang="cs-CZ" sz="3600" b="1" dirty="0" smtClean="0"/>
              <a:t>Kdy </a:t>
            </a:r>
            <a:r>
              <a:rPr lang="cs-CZ" sz="3600" b="1" dirty="0"/>
              <a:t>nelze poskytnout dotaci:</a:t>
            </a:r>
          </a:p>
        </p:txBody>
      </p:sp>
    </p:spTree>
    <p:extLst>
      <p:ext uri="{BB962C8B-B14F-4D97-AF65-F5344CB8AC3E}">
        <p14:creationId xmlns="" xmlns:p14="http://schemas.microsoft.com/office/powerpoint/2010/main" val="3744891161"/>
      </p:ext>
    </p:extLst>
  </p:cSld>
  <p:clrMapOvr>
    <a:masterClrMapping/>
  </p:clrMapOvr>
</p:sld>
</file>

<file path=ppt/theme/theme1.xml><?xml version="1.0" encoding="utf-8"?>
<a:theme xmlns:a="http://schemas.openxmlformats.org/drawingml/2006/main" name="2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8829</TotalTime>
  <Words>4352</Words>
  <Application>Microsoft Office PowerPoint</Application>
  <PresentationFormat>Vlastní</PresentationFormat>
  <Paragraphs>334</Paragraphs>
  <Slides>37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5</vt:i4>
      </vt:variant>
      <vt:variant>
        <vt:lpstr>Nadpisy snímků</vt:lpstr>
      </vt:variant>
      <vt:variant>
        <vt:i4>37</vt:i4>
      </vt:variant>
    </vt:vector>
  </HeadingPairs>
  <TitlesOfParts>
    <vt:vector size="42" baseType="lpstr">
      <vt:lpstr>2_Vlastní návrh</vt:lpstr>
      <vt:lpstr>4_Vlastní návrh</vt:lpstr>
      <vt:lpstr>3_Vlastní návrh</vt:lpstr>
      <vt:lpstr>1_Vlastní návrh</vt:lpstr>
      <vt:lpstr>Vlastní návrh</vt:lpstr>
      <vt:lpstr>Seminář pro žadatele v rámci realizace SCLLD MAS Český les</vt:lpstr>
      <vt:lpstr>Program semináře</vt:lpstr>
      <vt:lpstr> Základní data k výzvě č. 6 PRV</vt:lpstr>
      <vt:lpstr>Snímek 4</vt:lpstr>
      <vt:lpstr>Snímek 5</vt:lpstr>
      <vt:lpstr> Pravidla PRV</vt:lpstr>
      <vt:lpstr>  A. Obecné podmínky</vt:lpstr>
      <vt:lpstr>Způsobilé výdaje</vt:lpstr>
      <vt:lpstr>Snímek 9</vt:lpstr>
      <vt:lpstr>  Kontrola dodržování podmínek PRV</vt:lpstr>
      <vt:lpstr> B. Společné podmínky pro všechny aktivity</vt:lpstr>
      <vt:lpstr> B. Povinné přílohy – podání ŽoD</vt:lpstr>
      <vt:lpstr> B. Povinné přílohy – po zaregistrování ŽoD na RO SZIF</vt:lpstr>
      <vt:lpstr>  Fiche 2 - Rozšíření a podpora nabídky místních produktů Článek 17, odstavec 1., písmeno b) - Zpracování a uvádění na trh zemědělských produktů</vt:lpstr>
      <vt:lpstr>Fiche 2 - Rozšíření a podpora nabídky místních produktů Článek 17, odstavec 1., písmeno b) - Zpracování a uvádění na trh zemědělských produktů</vt:lpstr>
      <vt:lpstr>Fiche 2 – Seznam předkládaných příloh</vt:lpstr>
      <vt:lpstr> Preferenční kritéria Fiche 2</vt:lpstr>
      <vt:lpstr> Fiche 3 – Podpora lesnické infrastruktury Článek 17, odstavec 1., písmeno c) – Lesnická infrastruktura</vt:lpstr>
      <vt:lpstr>  Fiche 3 – Seznam předkládaných příloh</vt:lpstr>
      <vt:lpstr>  Preferenční kritéria Fiche 3</vt:lpstr>
      <vt:lpstr>Fiche 6 – Zvýšení retenční schopnosti půdy a přírodě blízká protipovodňová opatření Článek 24, odstavec 1., písmeno a) Zavádění preventivních protipovodňových opatření v lesích </vt:lpstr>
      <vt:lpstr>  Fiche 6 – Seznam předkládaných příloh</vt:lpstr>
      <vt:lpstr> Preferenční kritéria Fiche 6</vt:lpstr>
      <vt:lpstr> Fiche 7 – Zajištění ochrany lesních ekosystémů, zlepšování jejich stavu a jejich udržitelné rekreační využívání Článek 25, Neproduktivní investice v lesích </vt:lpstr>
      <vt:lpstr>Fiche 7 – Zajištění ochrany lesních ekosystémů, zlepšování jejich stavu a jejich udržitelné rekreační využívání Článek 25, Neproduktivní investice v lesích</vt:lpstr>
      <vt:lpstr> Fiche 7 – Seznam předkládaných příloh</vt:lpstr>
      <vt:lpstr>Fiche 8 – Podpora lesnictví Článek 26 Investice do lesnických technologií a zpracování lesnických produktů, jejich mobilizace a uvádění na trh</vt:lpstr>
      <vt:lpstr>Fiche 8 – Podpora lesnictví Článek 26 Investice do lesnických technologií a zpracování lesnických produktů, jejich mobilizace a uvádění na trh</vt:lpstr>
      <vt:lpstr> Fiche 8 – Seznam předkládaných příloh</vt:lpstr>
      <vt:lpstr> Preferenční kritéria Fiche 8</vt:lpstr>
      <vt:lpstr> Jak podat žádost o dotaci přes MAS ?</vt:lpstr>
      <vt:lpstr> Administrativní kontrola a hodnocení</vt:lpstr>
      <vt:lpstr> Administrativní kontrola a hodnocení</vt:lpstr>
      <vt:lpstr> Jak dál se žádostí ?</vt:lpstr>
      <vt:lpstr> Žádosti s výběrovým/zadávacím řízením</vt:lpstr>
      <vt:lpstr> Postup žádosti na SZIF</vt:lpstr>
      <vt:lpstr>Snímek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Filip Unzeitig</dc:creator>
  <cp:lastModifiedBy>Olga Pulchartová</cp:lastModifiedBy>
  <cp:revision>388</cp:revision>
  <dcterms:created xsi:type="dcterms:W3CDTF">2017-03-27T08:52:12Z</dcterms:created>
  <dcterms:modified xsi:type="dcterms:W3CDTF">2020-03-23T17:05:23Z</dcterms:modified>
</cp:coreProperties>
</file>