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notesMasterIdLst>
    <p:notesMasterId r:id="rId39"/>
  </p:notesMasterIdLst>
  <p:sldIdLst>
    <p:sldId id="279" r:id="rId2"/>
    <p:sldId id="257" r:id="rId3"/>
    <p:sldId id="258" r:id="rId4"/>
    <p:sldId id="259" r:id="rId5"/>
    <p:sldId id="265" r:id="rId6"/>
    <p:sldId id="261" r:id="rId7"/>
    <p:sldId id="260" r:id="rId8"/>
    <p:sldId id="295" r:id="rId9"/>
    <p:sldId id="280" r:id="rId10"/>
    <p:sldId id="281" r:id="rId11"/>
    <p:sldId id="282" r:id="rId12"/>
    <p:sldId id="270" r:id="rId13"/>
    <p:sldId id="271" r:id="rId14"/>
    <p:sldId id="278" r:id="rId15"/>
    <p:sldId id="283" r:id="rId16"/>
    <p:sldId id="277" r:id="rId17"/>
    <p:sldId id="262" r:id="rId18"/>
    <p:sldId id="288" r:id="rId19"/>
    <p:sldId id="273" r:id="rId20"/>
    <p:sldId id="274" r:id="rId21"/>
    <p:sldId id="285" r:id="rId22"/>
    <p:sldId id="287" r:id="rId23"/>
    <p:sldId id="286" r:id="rId24"/>
    <p:sldId id="289" r:id="rId25"/>
    <p:sldId id="272" r:id="rId26"/>
    <p:sldId id="294" r:id="rId27"/>
    <p:sldId id="268" r:id="rId28"/>
    <p:sldId id="269" r:id="rId29"/>
    <p:sldId id="290" r:id="rId30"/>
    <p:sldId id="263" r:id="rId31"/>
    <p:sldId id="291" r:id="rId32"/>
    <p:sldId id="292" r:id="rId33"/>
    <p:sldId id="293" r:id="rId34"/>
    <p:sldId id="267" r:id="rId35"/>
    <p:sldId id="266" r:id="rId36"/>
    <p:sldId id="275" r:id="rId37"/>
    <p:sldId id="276"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717" autoAdjust="0"/>
  </p:normalViewPr>
  <p:slideViewPr>
    <p:cSldViewPr snapToGrid="0">
      <p:cViewPr varScale="1">
        <p:scale>
          <a:sx n="108" d="100"/>
          <a:sy n="108" d="100"/>
        </p:scale>
        <p:origin x="42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0F05E2-6612-4AB8-86CF-6BDA927226A9}" type="datetimeFigureOut">
              <a:rPr lang="cs-CZ" smtClean="0"/>
              <a:t>05.04.2019</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8B6086-A6D9-4D89-8FE5-8291BD398CE6}" type="slidenum">
              <a:rPr lang="cs-CZ" smtClean="0"/>
              <a:t>‹#›</a:t>
            </a:fld>
            <a:endParaRPr lang="cs-CZ"/>
          </a:p>
        </p:txBody>
      </p:sp>
    </p:spTree>
    <p:extLst>
      <p:ext uri="{BB962C8B-B14F-4D97-AF65-F5344CB8AC3E}">
        <p14:creationId xmlns:p14="http://schemas.microsoft.com/office/powerpoint/2010/main" val="27018793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738B6086-A6D9-4D89-8FE5-8291BD398CE6}" type="slidenum">
              <a:rPr lang="cs-CZ" smtClean="0"/>
              <a:t>20</a:t>
            </a:fld>
            <a:endParaRPr lang="cs-CZ"/>
          </a:p>
        </p:txBody>
      </p:sp>
    </p:spTree>
    <p:extLst>
      <p:ext uri="{BB962C8B-B14F-4D97-AF65-F5344CB8AC3E}">
        <p14:creationId xmlns:p14="http://schemas.microsoft.com/office/powerpoint/2010/main" val="2564024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738B6086-A6D9-4D89-8FE5-8291BD398CE6}" type="slidenum">
              <a:rPr lang="cs-CZ" smtClean="0"/>
              <a:t>27</a:t>
            </a:fld>
            <a:endParaRPr lang="cs-CZ"/>
          </a:p>
        </p:txBody>
      </p:sp>
    </p:spTree>
    <p:extLst>
      <p:ext uri="{BB962C8B-B14F-4D97-AF65-F5344CB8AC3E}">
        <p14:creationId xmlns:p14="http://schemas.microsoft.com/office/powerpoint/2010/main" val="785455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738B6086-A6D9-4D89-8FE5-8291BD398CE6}" type="slidenum">
              <a:rPr lang="cs-CZ" smtClean="0"/>
              <a:t>30</a:t>
            </a:fld>
            <a:endParaRPr lang="cs-CZ"/>
          </a:p>
        </p:txBody>
      </p:sp>
    </p:spTree>
    <p:extLst>
      <p:ext uri="{BB962C8B-B14F-4D97-AF65-F5344CB8AC3E}">
        <p14:creationId xmlns:p14="http://schemas.microsoft.com/office/powerpoint/2010/main" val="2244624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738B6086-A6D9-4D89-8FE5-8291BD398CE6}" type="slidenum">
              <a:rPr lang="cs-CZ" smtClean="0"/>
              <a:t>35</a:t>
            </a:fld>
            <a:endParaRPr lang="cs-CZ"/>
          </a:p>
        </p:txBody>
      </p:sp>
    </p:spTree>
    <p:extLst>
      <p:ext uri="{BB962C8B-B14F-4D97-AF65-F5344CB8AC3E}">
        <p14:creationId xmlns:p14="http://schemas.microsoft.com/office/powerpoint/2010/main" val="1079627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9D8F20DA-1CF1-45FE-9333-D7A4D40A25A3}" type="datetimeFigureOut">
              <a:rPr lang="cs-CZ" smtClean="0"/>
              <a:t>05.04.2019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5B2C68D-A799-43A0-B201-EDE4787C4CF6}" type="slidenum">
              <a:rPr lang="cs-CZ" smtClean="0"/>
              <a:t>‹#›</a:t>
            </a:fld>
            <a:endParaRPr lang="cs-CZ"/>
          </a:p>
        </p:txBody>
      </p:sp>
    </p:spTree>
    <p:extLst>
      <p:ext uri="{BB962C8B-B14F-4D97-AF65-F5344CB8AC3E}">
        <p14:creationId xmlns:p14="http://schemas.microsoft.com/office/powerpoint/2010/main" val="48146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9D8F20DA-1CF1-45FE-9333-D7A4D40A25A3}" type="datetimeFigureOut">
              <a:rPr lang="cs-CZ" smtClean="0"/>
              <a:t>05.04.2019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5B2C68D-A799-43A0-B201-EDE4787C4CF6}" type="slidenum">
              <a:rPr lang="cs-CZ" smtClean="0"/>
              <a:t>‹#›</a:t>
            </a:fld>
            <a:endParaRPr lang="cs-CZ"/>
          </a:p>
        </p:txBody>
      </p:sp>
    </p:spTree>
    <p:extLst>
      <p:ext uri="{BB962C8B-B14F-4D97-AF65-F5344CB8AC3E}">
        <p14:creationId xmlns:p14="http://schemas.microsoft.com/office/powerpoint/2010/main" val="228233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9D8F20DA-1CF1-45FE-9333-D7A4D40A25A3}" type="datetimeFigureOut">
              <a:rPr lang="cs-CZ" smtClean="0"/>
              <a:t>05.04.2019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5B2C68D-A799-43A0-B201-EDE4787C4CF6}" type="slidenum">
              <a:rPr lang="cs-CZ" smtClean="0"/>
              <a:t>‹#›</a:t>
            </a:fld>
            <a:endParaRPr lang="cs-CZ"/>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834419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9D8F20DA-1CF1-45FE-9333-D7A4D40A25A3}" type="datetimeFigureOut">
              <a:rPr lang="cs-CZ" smtClean="0"/>
              <a:t>05.04.2019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5B2C68D-A799-43A0-B201-EDE4787C4CF6}" type="slidenum">
              <a:rPr lang="cs-CZ" smtClean="0"/>
              <a:t>‹#›</a:t>
            </a:fld>
            <a:endParaRPr lang="cs-CZ"/>
          </a:p>
        </p:txBody>
      </p:sp>
    </p:spTree>
    <p:extLst>
      <p:ext uri="{BB962C8B-B14F-4D97-AF65-F5344CB8AC3E}">
        <p14:creationId xmlns:p14="http://schemas.microsoft.com/office/powerpoint/2010/main" val="5885986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9D8F20DA-1CF1-45FE-9333-D7A4D40A25A3}" type="datetimeFigureOut">
              <a:rPr lang="cs-CZ" smtClean="0"/>
              <a:t>05.04.2019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5B2C68D-A799-43A0-B201-EDE4787C4CF6}"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905479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9D8F20DA-1CF1-45FE-9333-D7A4D40A25A3}" type="datetimeFigureOut">
              <a:rPr lang="cs-CZ" smtClean="0"/>
              <a:t>05.04.2019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5B2C68D-A799-43A0-B201-EDE4787C4CF6}" type="slidenum">
              <a:rPr lang="cs-CZ" smtClean="0"/>
              <a:t>‹#›</a:t>
            </a:fld>
            <a:endParaRPr lang="cs-CZ"/>
          </a:p>
        </p:txBody>
      </p:sp>
    </p:spTree>
    <p:extLst>
      <p:ext uri="{BB962C8B-B14F-4D97-AF65-F5344CB8AC3E}">
        <p14:creationId xmlns:p14="http://schemas.microsoft.com/office/powerpoint/2010/main" val="2071913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D8F20DA-1CF1-45FE-9333-D7A4D40A25A3}" type="datetimeFigureOut">
              <a:rPr lang="cs-CZ" smtClean="0"/>
              <a:t>05.04.2019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5B2C68D-A799-43A0-B201-EDE4787C4CF6}" type="slidenum">
              <a:rPr lang="cs-CZ" smtClean="0"/>
              <a:t>‹#›</a:t>
            </a:fld>
            <a:endParaRPr lang="cs-CZ"/>
          </a:p>
        </p:txBody>
      </p:sp>
    </p:spTree>
    <p:extLst>
      <p:ext uri="{BB962C8B-B14F-4D97-AF65-F5344CB8AC3E}">
        <p14:creationId xmlns:p14="http://schemas.microsoft.com/office/powerpoint/2010/main" val="7205451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D8F20DA-1CF1-45FE-9333-D7A4D40A25A3}" type="datetimeFigureOut">
              <a:rPr lang="cs-CZ" smtClean="0"/>
              <a:t>05.04.2019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5B2C68D-A799-43A0-B201-EDE4787C4CF6}" type="slidenum">
              <a:rPr lang="cs-CZ" smtClean="0"/>
              <a:t>‹#›</a:t>
            </a:fld>
            <a:endParaRPr lang="cs-CZ"/>
          </a:p>
        </p:txBody>
      </p:sp>
    </p:spTree>
    <p:extLst>
      <p:ext uri="{BB962C8B-B14F-4D97-AF65-F5344CB8AC3E}">
        <p14:creationId xmlns:p14="http://schemas.microsoft.com/office/powerpoint/2010/main" val="3726744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D8F20DA-1CF1-45FE-9333-D7A4D40A25A3}" type="datetimeFigureOut">
              <a:rPr lang="cs-CZ" smtClean="0"/>
              <a:t>05.04.2019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5B2C68D-A799-43A0-B201-EDE4787C4CF6}" type="slidenum">
              <a:rPr lang="cs-CZ" smtClean="0"/>
              <a:t>‹#›</a:t>
            </a:fld>
            <a:endParaRPr lang="cs-CZ"/>
          </a:p>
        </p:txBody>
      </p:sp>
    </p:spTree>
    <p:extLst>
      <p:ext uri="{BB962C8B-B14F-4D97-AF65-F5344CB8AC3E}">
        <p14:creationId xmlns:p14="http://schemas.microsoft.com/office/powerpoint/2010/main" val="2162756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9D8F20DA-1CF1-45FE-9333-D7A4D40A25A3}" type="datetimeFigureOut">
              <a:rPr lang="cs-CZ" smtClean="0"/>
              <a:t>05.04.2019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5B2C68D-A799-43A0-B201-EDE4787C4CF6}" type="slidenum">
              <a:rPr lang="cs-CZ" smtClean="0"/>
              <a:t>‹#›</a:t>
            </a:fld>
            <a:endParaRPr lang="cs-CZ"/>
          </a:p>
        </p:txBody>
      </p:sp>
    </p:spTree>
    <p:extLst>
      <p:ext uri="{BB962C8B-B14F-4D97-AF65-F5344CB8AC3E}">
        <p14:creationId xmlns:p14="http://schemas.microsoft.com/office/powerpoint/2010/main" val="2439008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D8F20DA-1CF1-45FE-9333-D7A4D40A25A3}" type="datetimeFigureOut">
              <a:rPr lang="cs-CZ" smtClean="0"/>
              <a:t>05.04.2019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5B2C68D-A799-43A0-B201-EDE4787C4CF6}" type="slidenum">
              <a:rPr lang="cs-CZ" smtClean="0"/>
              <a:t>‹#›</a:t>
            </a:fld>
            <a:endParaRPr lang="cs-CZ"/>
          </a:p>
        </p:txBody>
      </p:sp>
    </p:spTree>
    <p:extLst>
      <p:ext uri="{BB962C8B-B14F-4D97-AF65-F5344CB8AC3E}">
        <p14:creationId xmlns:p14="http://schemas.microsoft.com/office/powerpoint/2010/main" val="2454816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D8F20DA-1CF1-45FE-9333-D7A4D40A25A3}" type="datetimeFigureOut">
              <a:rPr lang="cs-CZ" smtClean="0"/>
              <a:t>05.04.2019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C5B2C68D-A799-43A0-B201-EDE4787C4CF6}" type="slidenum">
              <a:rPr lang="cs-CZ" smtClean="0"/>
              <a:t>‹#›</a:t>
            </a:fld>
            <a:endParaRPr lang="cs-CZ"/>
          </a:p>
        </p:txBody>
      </p:sp>
    </p:spTree>
    <p:extLst>
      <p:ext uri="{BB962C8B-B14F-4D97-AF65-F5344CB8AC3E}">
        <p14:creationId xmlns:p14="http://schemas.microsoft.com/office/powerpoint/2010/main" val="381039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9D8F20DA-1CF1-45FE-9333-D7A4D40A25A3}" type="datetimeFigureOut">
              <a:rPr lang="cs-CZ" smtClean="0"/>
              <a:t>05.04.2019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C5B2C68D-A799-43A0-B201-EDE4787C4CF6}" type="slidenum">
              <a:rPr lang="cs-CZ" smtClean="0"/>
              <a:t>‹#›</a:t>
            </a:fld>
            <a:endParaRPr lang="cs-CZ"/>
          </a:p>
        </p:txBody>
      </p:sp>
    </p:spTree>
    <p:extLst>
      <p:ext uri="{BB962C8B-B14F-4D97-AF65-F5344CB8AC3E}">
        <p14:creationId xmlns:p14="http://schemas.microsoft.com/office/powerpoint/2010/main" val="1022309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8F20DA-1CF1-45FE-9333-D7A4D40A25A3}" type="datetimeFigureOut">
              <a:rPr lang="cs-CZ" smtClean="0"/>
              <a:t>05.04.2019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C5B2C68D-A799-43A0-B201-EDE4787C4CF6}" type="slidenum">
              <a:rPr lang="cs-CZ" smtClean="0"/>
              <a:t>‹#›</a:t>
            </a:fld>
            <a:endParaRPr lang="cs-CZ"/>
          </a:p>
        </p:txBody>
      </p:sp>
    </p:spTree>
    <p:extLst>
      <p:ext uri="{BB962C8B-B14F-4D97-AF65-F5344CB8AC3E}">
        <p14:creationId xmlns:p14="http://schemas.microsoft.com/office/powerpoint/2010/main" val="331913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9D8F20DA-1CF1-45FE-9333-D7A4D40A25A3}" type="datetimeFigureOut">
              <a:rPr lang="cs-CZ" smtClean="0"/>
              <a:t>05.04.2019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5B2C68D-A799-43A0-B201-EDE4787C4CF6}" type="slidenum">
              <a:rPr lang="cs-CZ" smtClean="0"/>
              <a:t>‹#›</a:t>
            </a:fld>
            <a:endParaRPr lang="cs-CZ"/>
          </a:p>
        </p:txBody>
      </p:sp>
    </p:spTree>
    <p:extLst>
      <p:ext uri="{BB962C8B-B14F-4D97-AF65-F5344CB8AC3E}">
        <p14:creationId xmlns:p14="http://schemas.microsoft.com/office/powerpoint/2010/main" val="481062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9D8F20DA-1CF1-45FE-9333-D7A4D40A25A3}" type="datetimeFigureOut">
              <a:rPr lang="cs-CZ" smtClean="0"/>
              <a:t>05.04.2019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5B2C68D-A799-43A0-B201-EDE4787C4CF6}" type="slidenum">
              <a:rPr lang="cs-CZ" smtClean="0"/>
              <a:t>‹#›</a:t>
            </a:fld>
            <a:endParaRPr lang="cs-CZ"/>
          </a:p>
        </p:txBody>
      </p:sp>
    </p:spTree>
    <p:extLst>
      <p:ext uri="{BB962C8B-B14F-4D97-AF65-F5344CB8AC3E}">
        <p14:creationId xmlns:p14="http://schemas.microsoft.com/office/powerpoint/2010/main" val="4131494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D8F20DA-1CF1-45FE-9333-D7A4D40A25A3}" type="datetimeFigureOut">
              <a:rPr lang="cs-CZ" smtClean="0"/>
              <a:t>05.04.2019</a:t>
            </a:fld>
            <a:endParaRPr lang="cs-C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5B2C68D-A799-43A0-B201-EDE4787C4CF6}" type="slidenum">
              <a:rPr lang="cs-CZ" smtClean="0"/>
              <a:t>‹#›</a:t>
            </a:fld>
            <a:endParaRPr lang="cs-CZ"/>
          </a:p>
        </p:txBody>
      </p:sp>
    </p:spTree>
    <p:extLst>
      <p:ext uri="{BB962C8B-B14F-4D97-AF65-F5344CB8AC3E}">
        <p14:creationId xmlns:p14="http://schemas.microsoft.com/office/powerpoint/2010/main" val="2297876795"/>
      </p:ext>
    </p:extLst>
  </p:cSld>
  <p:clrMap bg1="dk1" tx1="lt1" bg2="dk2" tx2="lt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standardy.nature.cz/"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opzp.cz/"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hyperlink" Target="http://standardy.nature.cz/" TargetMode="External"/><Relationship Id="rId2" Type="http://schemas.openxmlformats.org/officeDocument/2006/relationships/hyperlink" Target="http://www.opzp.cz/"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jpe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nova@masceskyles.cz"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9FEBEA-C39D-434F-A051-02B6A4DB5D92}"/>
              </a:ext>
            </a:extLst>
          </p:cNvPr>
          <p:cNvSpPr>
            <a:spLocks noGrp="1"/>
          </p:cNvSpPr>
          <p:nvPr>
            <p:ph type="title"/>
          </p:nvPr>
        </p:nvSpPr>
        <p:spPr>
          <a:xfrm>
            <a:off x="677334" y="609600"/>
            <a:ext cx="9754692" cy="1320800"/>
          </a:xfrm>
        </p:spPr>
        <p:txBody>
          <a:bodyPr/>
          <a:lstStyle/>
          <a:p>
            <a:pPr algn="ctr"/>
            <a:endParaRPr lang="cs-CZ" dirty="0"/>
          </a:p>
        </p:txBody>
      </p:sp>
      <p:sp>
        <p:nvSpPr>
          <p:cNvPr id="3" name="Zástupný obsah 2">
            <a:extLst>
              <a:ext uri="{FF2B5EF4-FFF2-40B4-BE49-F238E27FC236}">
                <a16:creationId xmlns:a16="http://schemas.microsoft.com/office/drawing/2014/main" id="{AB6BA157-7DFC-4AF0-9518-4C6D32427B3D}"/>
              </a:ext>
            </a:extLst>
          </p:cNvPr>
          <p:cNvSpPr>
            <a:spLocks noGrp="1"/>
          </p:cNvSpPr>
          <p:nvPr>
            <p:ph idx="1"/>
          </p:nvPr>
        </p:nvSpPr>
        <p:spPr/>
        <p:txBody>
          <a:bodyPr/>
          <a:lstStyle/>
          <a:p>
            <a:pPr algn="ctr"/>
            <a:endParaRPr lang="cs-CZ" sz="3600" b="1" dirty="0"/>
          </a:p>
          <a:p>
            <a:pPr marL="0" indent="0" algn="ctr">
              <a:buNone/>
            </a:pPr>
            <a:r>
              <a:rPr lang="cs-CZ" sz="4400" b="1" dirty="0">
                <a:solidFill>
                  <a:srgbClr val="00B050"/>
                </a:solidFill>
              </a:rPr>
              <a:t>5.výzva MAS Český les (OPŽP)</a:t>
            </a:r>
          </a:p>
          <a:p>
            <a:pPr marL="0" indent="0" algn="ctr">
              <a:buNone/>
            </a:pPr>
            <a:r>
              <a:rPr lang="cs-CZ" sz="4400" b="1" dirty="0">
                <a:solidFill>
                  <a:srgbClr val="00B050"/>
                </a:solidFill>
              </a:rPr>
              <a:t> </a:t>
            </a:r>
            <a:r>
              <a:rPr lang="cs-CZ" sz="3600" b="1" i="1" dirty="0">
                <a:solidFill>
                  <a:srgbClr val="00B050"/>
                </a:solidFill>
              </a:rPr>
              <a:t>„ Likvidace invazních druhů rostlin“ </a:t>
            </a:r>
          </a:p>
          <a:p>
            <a:endParaRPr lang="cs-CZ" dirty="0"/>
          </a:p>
        </p:txBody>
      </p:sp>
      <p:pic>
        <p:nvPicPr>
          <p:cNvPr id="6" name="Obrázek 5">
            <a:extLst>
              <a:ext uri="{FF2B5EF4-FFF2-40B4-BE49-F238E27FC236}">
                <a16:creationId xmlns:a16="http://schemas.microsoft.com/office/drawing/2014/main" id="{3131F19F-D8BA-44C5-B0ED-5CFDD55015D2}"/>
              </a:ext>
            </a:extLst>
          </p:cNvPr>
          <p:cNvPicPr/>
          <p:nvPr/>
        </p:nvPicPr>
        <p:blipFill>
          <a:blip r:embed="rId2">
            <a:extLst>
              <a:ext uri="{28A0092B-C50C-407E-A947-70E740481C1C}">
                <a14:useLocalDpi xmlns:a14="http://schemas.microsoft.com/office/drawing/2010/main" val="0"/>
              </a:ext>
            </a:extLst>
          </a:blip>
          <a:stretch>
            <a:fillRect/>
          </a:stretch>
        </p:blipFill>
        <p:spPr>
          <a:xfrm>
            <a:off x="677334" y="609600"/>
            <a:ext cx="6685935" cy="1219200"/>
          </a:xfrm>
          <a:prstGeom prst="rect">
            <a:avLst/>
          </a:prstGeom>
        </p:spPr>
      </p:pic>
      <p:pic>
        <p:nvPicPr>
          <p:cNvPr id="7" name="Obrázek 6" descr="C:\Users\Monika\Desktop\WEB MAS\LOGO MAS.png">
            <a:extLst>
              <a:ext uri="{FF2B5EF4-FFF2-40B4-BE49-F238E27FC236}">
                <a16:creationId xmlns:a16="http://schemas.microsoft.com/office/drawing/2014/main" id="{F5BAAC99-84F9-47D2-82E9-A2992859E95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4297" y="914400"/>
            <a:ext cx="1071716" cy="711200"/>
          </a:xfrm>
          <a:prstGeom prst="rect">
            <a:avLst/>
          </a:prstGeom>
          <a:noFill/>
          <a:ln>
            <a:noFill/>
          </a:ln>
        </p:spPr>
      </p:pic>
    </p:spTree>
    <p:extLst>
      <p:ext uri="{BB962C8B-B14F-4D97-AF65-F5344CB8AC3E}">
        <p14:creationId xmlns:p14="http://schemas.microsoft.com/office/powerpoint/2010/main" val="40327489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DE1313-6662-4ACB-8A54-52B5487F2216}"/>
              </a:ext>
            </a:extLst>
          </p:cNvPr>
          <p:cNvSpPr>
            <a:spLocks noGrp="1"/>
          </p:cNvSpPr>
          <p:nvPr>
            <p:ph type="title"/>
          </p:nvPr>
        </p:nvSpPr>
        <p:spPr>
          <a:xfrm>
            <a:off x="677334" y="609600"/>
            <a:ext cx="9617040" cy="1120876"/>
          </a:xfrm>
        </p:spPr>
        <p:txBody>
          <a:bodyPr/>
          <a:lstStyle/>
          <a:p>
            <a:endParaRPr lang="cs-CZ" dirty="0"/>
          </a:p>
        </p:txBody>
      </p:sp>
      <p:sp>
        <p:nvSpPr>
          <p:cNvPr id="3" name="Zástupný obsah 2">
            <a:extLst>
              <a:ext uri="{FF2B5EF4-FFF2-40B4-BE49-F238E27FC236}">
                <a16:creationId xmlns:a16="http://schemas.microsoft.com/office/drawing/2014/main" id="{A6168913-83A0-4925-82DC-62D3C45A1702}"/>
              </a:ext>
            </a:extLst>
          </p:cNvPr>
          <p:cNvSpPr>
            <a:spLocks noGrp="1"/>
          </p:cNvSpPr>
          <p:nvPr>
            <p:ph idx="1"/>
          </p:nvPr>
        </p:nvSpPr>
        <p:spPr>
          <a:xfrm>
            <a:off x="677333" y="1799303"/>
            <a:ext cx="9617039" cy="4847303"/>
          </a:xfrm>
        </p:spPr>
        <p:txBody>
          <a:bodyPr>
            <a:normAutofit/>
          </a:bodyPr>
          <a:lstStyle/>
          <a:p>
            <a:pPr marL="0" indent="0">
              <a:buNone/>
            </a:pPr>
            <a:r>
              <a:rPr lang="cs-CZ" b="1" dirty="0">
                <a:solidFill>
                  <a:srgbClr val="00B050"/>
                </a:solidFill>
              </a:rPr>
              <a:t>Kritéria pro hodnocení formálních náležitostí žádostí:</a:t>
            </a:r>
          </a:p>
          <a:p>
            <a:pPr>
              <a:buFontTx/>
              <a:buChar char="-"/>
            </a:pPr>
            <a:r>
              <a:rPr lang="cs-CZ" dirty="0"/>
              <a:t>Soulad žádosti s programem OPŽP 2014+ a příslušnými SC / podporovanými aktivitami uvedenými v Pravidlech pro žadatele a příjemce podpory v OPŽP 2014–2020.</a:t>
            </a:r>
          </a:p>
          <a:p>
            <a:pPr>
              <a:buFontTx/>
              <a:buChar char="-"/>
            </a:pPr>
            <a:r>
              <a:rPr lang="cs-CZ" dirty="0"/>
              <a:t>Minimální způsobilé přímé realizační výdaje na projekt.</a:t>
            </a:r>
          </a:p>
          <a:p>
            <a:pPr>
              <a:buFontTx/>
              <a:buChar char="-"/>
            </a:pPr>
            <a:r>
              <a:rPr lang="cs-CZ" dirty="0"/>
              <a:t>Oprávněnost žadatele uvedeného u příslušného SC / u podporované aktivity.</a:t>
            </a:r>
          </a:p>
          <a:p>
            <a:pPr>
              <a:buFontTx/>
              <a:buChar char="-"/>
            </a:pPr>
            <a:r>
              <a:rPr lang="cs-CZ" dirty="0"/>
              <a:t>Vyplněné údaje o veřejné podpoře (je-li relevantní).</a:t>
            </a:r>
          </a:p>
          <a:p>
            <a:pPr>
              <a:buFontTx/>
              <a:buChar char="-"/>
            </a:pPr>
            <a:r>
              <a:rPr lang="cs-CZ" dirty="0"/>
              <a:t>Dostatečnost popisu na záložce Popis projektu.</a:t>
            </a:r>
          </a:p>
          <a:p>
            <a:pPr>
              <a:buFontTx/>
              <a:buChar char="-"/>
            </a:pPr>
            <a:r>
              <a:rPr lang="cs-CZ" dirty="0"/>
              <a:t>Správnost určení specifického cíle projektu.</a:t>
            </a:r>
          </a:p>
          <a:p>
            <a:pPr>
              <a:buFontTx/>
              <a:buChar char="-"/>
            </a:pPr>
            <a:r>
              <a:rPr lang="cs-CZ" dirty="0"/>
              <a:t>Vyplnění indikátorů projektu.</a:t>
            </a:r>
          </a:p>
          <a:p>
            <a:pPr>
              <a:buFontTx/>
              <a:buChar char="-"/>
            </a:pPr>
            <a:r>
              <a:rPr lang="cs-CZ" dirty="0"/>
              <a:t>Správnost vyplnění obrazovky Horizontální principy.</a:t>
            </a:r>
          </a:p>
          <a:p>
            <a:pPr>
              <a:buFontTx/>
              <a:buChar char="-"/>
            </a:pPr>
            <a:r>
              <a:rPr lang="cs-CZ" dirty="0"/>
              <a:t>Správnost vyplnění umístění projektu.</a:t>
            </a:r>
          </a:p>
          <a:p>
            <a:pPr>
              <a:buFontTx/>
              <a:buChar char="-"/>
            </a:pPr>
            <a:r>
              <a:rPr lang="cs-CZ" dirty="0"/>
              <a:t>Harmonogram projektu musí být v souladu s předloženými podklady k žádosti.</a:t>
            </a:r>
          </a:p>
          <a:p>
            <a:pPr>
              <a:buFontTx/>
              <a:buChar char="-"/>
            </a:pPr>
            <a:endParaRPr lang="cs-CZ" dirty="0"/>
          </a:p>
        </p:txBody>
      </p:sp>
      <p:pic>
        <p:nvPicPr>
          <p:cNvPr id="7" name="Obrázek 6">
            <a:extLst>
              <a:ext uri="{FF2B5EF4-FFF2-40B4-BE49-F238E27FC236}">
                <a16:creationId xmlns:a16="http://schemas.microsoft.com/office/drawing/2014/main" id="{F722C54C-49F4-43AB-A429-1DEA57CE0E66}"/>
              </a:ext>
            </a:extLst>
          </p:cNvPr>
          <p:cNvPicPr/>
          <p:nvPr/>
        </p:nvPicPr>
        <p:blipFill>
          <a:blip r:embed="rId2">
            <a:extLst>
              <a:ext uri="{28A0092B-C50C-407E-A947-70E740481C1C}">
                <a14:useLocalDpi xmlns:a14="http://schemas.microsoft.com/office/drawing/2010/main" val="0"/>
              </a:ext>
            </a:extLst>
          </a:blip>
          <a:stretch>
            <a:fillRect/>
          </a:stretch>
        </p:blipFill>
        <p:spPr>
          <a:xfrm>
            <a:off x="677334" y="609600"/>
            <a:ext cx="6410141" cy="1120876"/>
          </a:xfrm>
          <a:prstGeom prst="rect">
            <a:avLst/>
          </a:prstGeom>
        </p:spPr>
      </p:pic>
      <p:pic>
        <p:nvPicPr>
          <p:cNvPr id="8" name="Obrázek 7" descr="C:\Users\Monika\Desktop\WEB MAS\LOGO MAS.png">
            <a:extLst>
              <a:ext uri="{FF2B5EF4-FFF2-40B4-BE49-F238E27FC236}">
                <a16:creationId xmlns:a16="http://schemas.microsoft.com/office/drawing/2014/main" id="{0AE0A560-A08D-4EC4-9110-D9D144EF615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816644" y="814438"/>
            <a:ext cx="1032141" cy="711200"/>
          </a:xfrm>
          <a:prstGeom prst="rect">
            <a:avLst/>
          </a:prstGeom>
          <a:noFill/>
          <a:ln>
            <a:noFill/>
          </a:ln>
        </p:spPr>
      </p:pic>
    </p:spTree>
    <p:extLst>
      <p:ext uri="{BB962C8B-B14F-4D97-AF65-F5344CB8AC3E}">
        <p14:creationId xmlns:p14="http://schemas.microsoft.com/office/powerpoint/2010/main" val="2007026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F0B212-FD91-4C7B-92C2-48EF7CA9CB21}"/>
              </a:ext>
            </a:extLst>
          </p:cNvPr>
          <p:cNvSpPr>
            <a:spLocks noGrp="1"/>
          </p:cNvSpPr>
          <p:nvPr>
            <p:ph type="title"/>
          </p:nvPr>
        </p:nvSpPr>
        <p:spPr>
          <a:xfrm>
            <a:off x="677333" y="609599"/>
            <a:ext cx="9479389" cy="1120875"/>
          </a:xfrm>
        </p:spPr>
        <p:txBody>
          <a:bodyPr/>
          <a:lstStyle/>
          <a:p>
            <a:endParaRPr lang="cs-CZ" dirty="0"/>
          </a:p>
        </p:txBody>
      </p:sp>
      <p:sp>
        <p:nvSpPr>
          <p:cNvPr id="3" name="Zástupný obsah 2">
            <a:extLst>
              <a:ext uri="{FF2B5EF4-FFF2-40B4-BE49-F238E27FC236}">
                <a16:creationId xmlns:a16="http://schemas.microsoft.com/office/drawing/2014/main" id="{B75BADC1-504C-4455-8F7C-F62469B90775}"/>
              </a:ext>
            </a:extLst>
          </p:cNvPr>
          <p:cNvSpPr>
            <a:spLocks noGrp="1"/>
          </p:cNvSpPr>
          <p:nvPr>
            <p:ph idx="1"/>
          </p:nvPr>
        </p:nvSpPr>
        <p:spPr>
          <a:xfrm>
            <a:off x="677334" y="1818969"/>
            <a:ext cx="9479388" cy="4222394"/>
          </a:xfrm>
        </p:spPr>
        <p:txBody>
          <a:bodyPr>
            <a:normAutofit/>
          </a:bodyPr>
          <a:lstStyle/>
          <a:p>
            <a:pPr marL="0" indent="0">
              <a:buNone/>
            </a:pPr>
            <a:r>
              <a:rPr lang="cs-CZ" b="1" dirty="0">
                <a:solidFill>
                  <a:srgbClr val="00B050"/>
                </a:solidFill>
              </a:rPr>
              <a:t>Kritéria pro hodnocení formálních náležitostí žádostí:</a:t>
            </a:r>
          </a:p>
          <a:p>
            <a:pPr>
              <a:buFontTx/>
              <a:buChar char="-"/>
            </a:pPr>
            <a:r>
              <a:rPr lang="cs-CZ" dirty="0"/>
              <a:t>Vyplněná záložka Cílová skupina a její dostatečný popis.</a:t>
            </a:r>
          </a:p>
          <a:p>
            <a:pPr>
              <a:buFontTx/>
              <a:buChar char="-"/>
            </a:pPr>
            <a:r>
              <a:rPr lang="cs-CZ" dirty="0"/>
              <a:t>Vyplněné všechny požadované položky na obrazovkách identifikace subjektu.</a:t>
            </a:r>
          </a:p>
          <a:p>
            <a:pPr>
              <a:buFontTx/>
              <a:buChar char="-"/>
            </a:pPr>
            <a:r>
              <a:rPr lang="cs-CZ" dirty="0"/>
              <a:t>Dodržování limitů způsobilých výdajů dle Pravidel pro žadatele a příjemce a obsahu výzvy.</a:t>
            </a:r>
          </a:p>
          <a:p>
            <a:pPr>
              <a:buFontTx/>
              <a:buChar char="-"/>
            </a:pPr>
            <a:r>
              <a:rPr lang="cs-CZ" dirty="0"/>
              <a:t>Vyplněné klíčové aktivity projektu (je-li relevantní).</a:t>
            </a:r>
          </a:p>
          <a:p>
            <a:pPr>
              <a:buFontTx/>
              <a:buChar char="-"/>
            </a:pPr>
            <a:r>
              <a:rPr lang="cs-CZ" dirty="0"/>
              <a:t>Je-li relevantní, dostatečně vyplněné obrazovky vztahující se k veřejným zakázkám.</a:t>
            </a:r>
          </a:p>
          <a:p>
            <a:pPr>
              <a:buFontTx/>
              <a:buChar char="-"/>
            </a:pPr>
            <a:r>
              <a:rPr lang="cs-CZ" dirty="0"/>
              <a:t>Přiložené všechny povinné přílohy dle požadavků Pravidel pro žadatele a příjemce, případně další přílohy dle obsahu výzvy a jejích příloh. </a:t>
            </a:r>
          </a:p>
          <a:p>
            <a:pPr>
              <a:buFontTx/>
              <a:buChar char="-"/>
            </a:pPr>
            <a:r>
              <a:rPr lang="cs-CZ" dirty="0"/>
              <a:t>Žadatel v rámci výzvy k doplnění žádosti neprovedl neoprávněné věcné změny, k nimž nebyl vyzván.</a:t>
            </a:r>
          </a:p>
          <a:p>
            <a:pPr>
              <a:buFontTx/>
              <a:buChar char="-"/>
            </a:pPr>
            <a:endParaRPr lang="cs-CZ" dirty="0"/>
          </a:p>
        </p:txBody>
      </p:sp>
      <p:pic>
        <p:nvPicPr>
          <p:cNvPr id="6" name="Obrázek 5">
            <a:extLst>
              <a:ext uri="{FF2B5EF4-FFF2-40B4-BE49-F238E27FC236}">
                <a16:creationId xmlns:a16="http://schemas.microsoft.com/office/drawing/2014/main" id="{B7C6F382-267C-45BF-B3DD-9329EDC0C23B}"/>
              </a:ext>
            </a:extLst>
          </p:cNvPr>
          <p:cNvPicPr/>
          <p:nvPr/>
        </p:nvPicPr>
        <p:blipFill>
          <a:blip r:embed="rId2">
            <a:extLst>
              <a:ext uri="{28A0092B-C50C-407E-A947-70E740481C1C}">
                <a14:useLocalDpi xmlns:a14="http://schemas.microsoft.com/office/drawing/2010/main" val="0"/>
              </a:ext>
            </a:extLst>
          </a:blip>
          <a:stretch>
            <a:fillRect/>
          </a:stretch>
        </p:blipFill>
        <p:spPr>
          <a:xfrm>
            <a:off x="677334" y="609600"/>
            <a:ext cx="6410141" cy="1120876"/>
          </a:xfrm>
          <a:prstGeom prst="rect">
            <a:avLst/>
          </a:prstGeom>
        </p:spPr>
      </p:pic>
      <p:pic>
        <p:nvPicPr>
          <p:cNvPr id="7" name="Obrázek 6" descr="C:\Users\Monika\Desktop\WEB MAS\LOGO MAS.png">
            <a:extLst>
              <a:ext uri="{FF2B5EF4-FFF2-40B4-BE49-F238E27FC236}">
                <a16:creationId xmlns:a16="http://schemas.microsoft.com/office/drawing/2014/main" id="{338B2EBC-0203-4BF6-B4D9-71FE5AA0032E}"/>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816644" y="814438"/>
            <a:ext cx="1032141" cy="711200"/>
          </a:xfrm>
          <a:prstGeom prst="rect">
            <a:avLst/>
          </a:prstGeom>
          <a:noFill/>
          <a:ln>
            <a:noFill/>
          </a:ln>
        </p:spPr>
      </p:pic>
    </p:spTree>
    <p:extLst>
      <p:ext uri="{BB962C8B-B14F-4D97-AF65-F5344CB8AC3E}">
        <p14:creationId xmlns:p14="http://schemas.microsoft.com/office/powerpoint/2010/main" val="1948351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1109712"/>
          </a:xfrm>
        </p:spPr>
        <p:txBody>
          <a:bodyPr>
            <a:normAutofit/>
          </a:bodyPr>
          <a:lstStyle/>
          <a:p>
            <a:endParaRPr lang="cs-CZ" sz="3600" b="1" dirty="0"/>
          </a:p>
        </p:txBody>
      </p:sp>
      <p:sp>
        <p:nvSpPr>
          <p:cNvPr id="3" name="Zástupný symbol pro obsah 2"/>
          <p:cNvSpPr>
            <a:spLocks noGrp="1"/>
          </p:cNvSpPr>
          <p:nvPr>
            <p:ph idx="1"/>
          </p:nvPr>
        </p:nvSpPr>
        <p:spPr>
          <a:xfrm>
            <a:off x="838200" y="1674094"/>
            <a:ext cx="10134600" cy="4461235"/>
          </a:xfrm>
        </p:spPr>
        <p:txBody>
          <a:bodyPr>
            <a:normAutofit fontScale="62500" lnSpcReduction="20000"/>
          </a:bodyPr>
          <a:lstStyle/>
          <a:p>
            <a:pPr marL="0" indent="0" algn="just">
              <a:lnSpc>
                <a:spcPct val="120000"/>
              </a:lnSpc>
              <a:buNone/>
            </a:pPr>
            <a:r>
              <a:rPr lang="cs-CZ" sz="3800" b="1" dirty="0">
                <a:solidFill>
                  <a:srgbClr val="00B050"/>
                </a:solidFill>
              </a:rPr>
              <a:t>Kritéria pro hodnocení přijatelnosti žádosti:</a:t>
            </a:r>
          </a:p>
          <a:p>
            <a:pPr algn="just">
              <a:lnSpc>
                <a:spcPct val="120000"/>
              </a:lnSpc>
            </a:pPr>
            <a:r>
              <a:rPr lang="cs-CZ" sz="2900" dirty="0"/>
              <a:t>Projekt obsahuje dostatečné zhodnocení stávajícího stavu území (biodiverzity a ekologické stability)</a:t>
            </a:r>
          </a:p>
          <a:p>
            <a:pPr lvl="1" algn="just">
              <a:lnSpc>
                <a:spcPct val="120000"/>
              </a:lnSpc>
            </a:pPr>
            <a:r>
              <a:rPr lang="cs-CZ" sz="2200" dirty="0">
                <a:solidFill>
                  <a:schemeClr val="tx1"/>
                </a:solidFill>
              </a:rPr>
              <a:t>Popis a posouzení výchozího stavu lokality musí být součástí projektové dokumentace. PD je jednou z povinných příloh žádosti o dotaci. Co musí PD obsahovat je uvedeno na str. 221-222 Pravidel</a:t>
            </a:r>
          </a:p>
          <a:p>
            <a:pPr algn="just">
              <a:lnSpc>
                <a:spcPct val="120000"/>
              </a:lnSpc>
            </a:pPr>
            <a:r>
              <a:rPr lang="cs-CZ" sz="2900" dirty="0"/>
              <a:t>Projekt naplňuje cíle podpory a jeho přínosy k naplnění cílů podpory nejsou zanedbatelné </a:t>
            </a:r>
          </a:p>
          <a:p>
            <a:pPr lvl="1" algn="just">
              <a:lnSpc>
                <a:spcPct val="120000"/>
              </a:lnSpc>
            </a:pPr>
            <a:r>
              <a:rPr lang="cs-CZ" sz="2000" dirty="0">
                <a:solidFill>
                  <a:schemeClr val="tx1"/>
                </a:solidFill>
              </a:rPr>
              <a:t>Jedná se o zdůvodnění potřeby realizace, které rovněž musí být součástí PD. Toto zdůvodnění musí obsahovat popis změn přispívajících k posílení přirozených funkcí krajiny dosažených realizací opatření, a to z hlediska kvantity i kvality</a:t>
            </a:r>
            <a:endParaRPr lang="cs-CZ" sz="2700" dirty="0">
              <a:solidFill>
                <a:schemeClr val="tx1"/>
              </a:solidFill>
            </a:endParaRPr>
          </a:p>
          <a:p>
            <a:pPr algn="just">
              <a:lnSpc>
                <a:spcPct val="120000"/>
              </a:lnSpc>
            </a:pPr>
            <a:r>
              <a:rPr lang="cs-CZ" sz="2900" dirty="0"/>
              <a:t>V projektu je dostatečně zhodnocen vliv průběhu realizace opatření na biodiverzitu a funkce ekosystémů a v případě existence negativních vlivů jsou navržena dostatečná opatření k jejich eliminaci či minimalizaci </a:t>
            </a:r>
          </a:p>
          <a:p>
            <a:pPr lvl="1" algn="just">
              <a:lnSpc>
                <a:spcPct val="120000"/>
              </a:lnSpc>
            </a:pPr>
            <a:r>
              <a:rPr lang="cs-CZ" sz="2200" dirty="0">
                <a:solidFill>
                  <a:schemeClr val="tx1"/>
                </a:solidFill>
              </a:rPr>
              <a:t>Posouzení a popis  možných negativních vlivů v průběhu realizace opatření na přírodu a krajinu, včetně návrhu opatření na jejich eliminaci a minimalizaci (např. etapizace opatření, záchranné transfery organismů apod.) musí být rovněž součástí PD.</a:t>
            </a:r>
          </a:p>
        </p:txBody>
      </p:sp>
      <p:pic>
        <p:nvPicPr>
          <p:cNvPr id="6" name="Obrázek 5">
            <a:extLst>
              <a:ext uri="{FF2B5EF4-FFF2-40B4-BE49-F238E27FC236}">
                <a16:creationId xmlns:a16="http://schemas.microsoft.com/office/drawing/2014/main" id="{81C58C6B-3374-40F0-8ACB-064D44B629DB}"/>
              </a:ext>
            </a:extLst>
          </p:cNvPr>
          <p:cNvPicPr/>
          <p:nvPr/>
        </p:nvPicPr>
        <p:blipFill>
          <a:blip r:embed="rId2">
            <a:extLst>
              <a:ext uri="{28A0092B-C50C-407E-A947-70E740481C1C}">
                <a14:useLocalDpi xmlns:a14="http://schemas.microsoft.com/office/drawing/2010/main" val="0"/>
              </a:ext>
            </a:extLst>
          </a:blip>
          <a:stretch>
            <a:fillRect/>
          </a:stretch>
        </p:blipFill>
        <p:spPr>
          <a:xfrm>
            <a:off x="838200" y="359544"/>
            <a:ext cx="6410141" cy="1120876"/>
          </a:xfrm>
          <a:prstGeom prst="rect">
            <a:avLst/>
          </a:prstGeom>
        </p:spPr>
      </p:pic>
      <p:pic>
        <p:nvPicPr>
          <p:cNvPr id="7" name="Obrázek 6" descr="C:\Users\Monika\Desktop\WEB MAS\LOGO MAS.png">
            <a:extLst>
              <a:ext uri="{FF2B5EF4-FFF2-40B4-BE49-F238E27FC236}">
                <a16:creationId xmlns:a16="http://schemas.microsoft.com/office/drawing/2014/main" id="{4C08162D-6731-43E6-A8AF-C6A03B637B7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367250" y="564382"/>
            <a:ext cx="1032141" cy="711200"/>
          </a:xfrm>
          <a:prstGeom prst="rect">
            <a:avLst/>
          </a:prstGeom>
          <a:noFill/>
          <a:ln>
            <a:noFill/>
          </a:ln>
        </p:spPr>
      </p:pic>
    </p:spTree>
    <p:extLst>
      <p:ext uri="{BB962C8B-B14F-4D97-AF65-F5344CB8AC3E}">
        <p14:creationId xmlns:p14="http://schemas.microsoft.com/office/powerpoint/2010/main" val="28115436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115295"/>
          </a:xfrm>
        </p:spPr>
        <p:txBody>
          <a:bodyPr>
            <a:normAutofit/>
          </a:bodyPr>
          <a:lstStyle/>
          <a:p>
            <a:endParaRPr lang="cs-CZ" sz="3600" b="1" dirty="0"/>
          </a:p>
        </p:txBody>
      </p:sp>
      <p:sp>
        <p:nvSpPr>
          <p:cNvPr id="3" name="Zástupný symbol pro obsah 2"/>
          <p:cNvSpPr>
            <a:spLocks noGrp="1"/>
          </p:cNvSpPr>
          <p:nvPr>
            <p:ph idx="1"/>
          </p:nvPr>
        </p:nvSpPr>
        <p:spPr>
          <a:xfrm>
            <a:off x="838200" y="1679677"/>
            <a:ext cx="9582807" cy="4917768"/>
          </a:xfrm>
        </p:spPr>
        <p:txBody>
          <a:bodyPr>
            <a:normAutofit fontScale="77500" lnSpcReduction="20000"/>
          </a:bodyPr>
          <a:lstStyle/>
          <a:p>
            <a:pPr marL="0" indent="0" algn="just">
              <a:buNone/>
            </a:pPr>
            <a:r>
              <a:rPr lang="cs-CZ" sz="2800" b="1" dirty="0">
                <a:solidFill>
                  <a:srgbClr val="00B050"/>
                </a:solidFill>
              </a:rPr>
              <a:t>Kritéria pro hodnocení přijatelnosti žádosti</a:t>
            </a:r>
            <a:r>
              <a:rPr lang="cs-CZ" sz="2600" dirty="0">
                <a:solidFill>
                  <a:srgbClr val="00B050"/>
                </a:solidFill>
              </a:rPr>
              <a:t>:</a:t>
            </a:r>
          </a:p>
          <a:p>
            <a:pPr algn="just"/>
            <a:r>
              <a:rPr lang="cs-CZ" sz="2600" dirty="0"/>
              <a:t>Projekt je v souladu s programem OPŽP, Programovým dokumentem a Pravidly pro žadatele a příjemce</a:t>
            </a:r>
          </a:p>
          <a:p>
            <a:pPr lvl="1" algn="just"/>
            <a:r>
              <a:rPr lang="cs-CZ" sz="2200" dirty="0"/>
              <a:t>hodnotí se celkový rámec projektu</a:t>
            </a:r>
          </a:p>
          <a:p>
            <a:pPr algn="just"/>
            <a:r>
              <a:rPr lang="cs-CZ" sz="2600" dirty="0"/>
              <a:t>Projekt není v rozporu se schváleným Státním programem ochrany přírody a krajiny ČR, Strategií ochrany biologické rozmanitosti ČR, Strategickým rámcem udržitelného rozvoje a Státní politikou životního prostředí ČR</a:t>
            </a:r>
          </a:p>
          <a:p>
            <a:pPr lvl="1" algn="just"/>
            <a:r>
              <a:rPr lang="cs-CZ" sz="2200" dirty="0"/>
              <a:t>hodnotí se přínosy projektu vzhledem k strategickým dokumentům ČR</a:t>
            </a:r>
          </a:p>
          <a:p>
            <a:pPr algn="just"/>
            <a:r>
              <a:rPr lang="cs-CZ" sz="2600" dirty="0"/>
              <a:t>Projekt není v kolizi s ostatními zájmy chráněnými dle zákona č. 114/1992 Sb., o ochraně přírody a krajiny </a:t>
            </a:r>
          </a:p>
          <a:p>
            <a:pPr lvl="1" algn="just"/>
            <a:r>
              <a:rPr lang="cs-CZ" sz="2000" dirty="0"/>
              <a:t>(hodnotí se vliv opatření na lokalitu a možné negativní střety s ochranou přírody a krajiny)</a:t>
            </a:r>
          </a:p>
          <a:p>
            <a:pPr algn="just"/>
            <a:r>
              <a:rPr lang="cs-CZ" sz="2400" dirty="0"/>
              <a:t>Pokud se projekt bude realizovat v ZCHÚ (nebo jeho OP) nebo v lokalitě soustavy Natura 2000, není v rozporu s plánem péče o ZCHÚ ani se souhrnem doporučených opatření pro lokalitu soustavy Natura 2000.</a:t>
            </a:r>
          </a:p>
        </p:txBody>
      </p:sp>
      <p:pic>
        <p:nvPicPr>
          <p:cNvPr id="6" name="Obrázek 5">
            <a:extLst>
              <a:ext uri="{FF2B5EF4-FFF2-40B4-BE49-F238E27FC236}">
                <a16:creationId xmlns:a16="http://schemas.microsoft.com/office/drawing/2014/main" id="{315AF569-1CA9-4EFE-8E15-8319739B91DB}"/>
              </a:ext>
            </a:extLst>
          </p:cNvPr>
          <p:cNvPicPr/>
          <p:nvPr/>
        </p:nvPicPr>
        <p:blipFill>
          <a:blip r:embed="rId2">
            <a:extLst>
              <a:ext uri="{28A0092B-C50C-407E-A947-70E740481C1C}">
                <a14:useLocalDpi xmlns:a14="http://schemas.microsoft.com/office/drawing/2010/main" val="0"/>
              </a:ext>
            </a:extLst>
          </a:blip>
          <a:stretch>
            <a:fillRect/>
          </a:stretch>
        </p:blipFill>
        <p:spPr>
          <a:xfrm>
            <a:off x="838200" y="359544"/>
            <a:ext cx="6410141" cy="1120876"/>
          </a:xfrm>
          <a:prstGeom prst="rect">
            <a:avLst/>
          </a:prstGeom>
        </p:spPr>
      </p:pic>
      <p:pic>
        <p:nvPicPr>
          <p:cNvPr id="7" name="Obrázek 6" descr="C:\Users\Monika\Desktop\WEB MAS\LOGO MAS.png">
            <a:extLst>
              <a:ext uri="{FF2B5EF4-FFF2-40B4-BE49-F238E27FC236}">
                <a16:creationId xmlns:a16="http://schemas.microsoft.com/office/drawing/2014/main" id="{A0E911A9-5614-477F-92BF-FF38551E012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367250" y="564382"/>
            <a:ext cx="1032141" cy="711200"/>
          </a:xfrm>
          <a:prstGeom prst="rect">
            <a:avLst/>
          </a:prstGeom>
          <a:noFill/>
          <a:ln>
            <a:noFill/>
          </a:ln>
        </p:spPr>
      </p:pic>
    </p:spTree>
    <p:extLst>
      <p:ext uri="{BB962C8B-B14F-4D97-AF65-F5344CB8AC3E}">
        <p14:creationId xmlns:p14="http://schemas.microsoft.com/office/powerpoint/2010/main" val="3332449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9878961" cy="1115295"/>
          </a:xfrm>
        </p:spPr>
        <p:txBody>
          <a:bodyPr>
            <a:normAutofit/>
          </a:bodyPr>
          <a:lstStyle/>
          <a:p>
            <a:endParaRPr lang="cs-CZ" sz="3600" b="1" dirty="0"/>
          </a:p>
        </p:txBody>
      </p:sp>
      <p:sp>
        <p:nvSpPr>
          <p:cNvPr id="3" name="Zástupný symbol pro obsah 2"/>
          <p:cNvSpPr>
            <a:spLocks noGrp="1"/>
          </p:cNvSpPr>
          <p:nvPr>
            <p:ph idx="1"/>
          </p:nvPr>
        </p:nvSpPr>
        <p:spPr>
          <a:xfrm>
            <a:off x="838200" y="1543664"/>
            <a:ext cx="10016613" cy="4949211"/>
          </a:xfrm>
        </p:spPr>
        <p:txBody>
          <a:bodyPr>
            <a:normAutofit/>
          </a:bodyPr>
          <a:lstStyle/>
          <a:p>
            <a:pPr marL="0" indent="0" algn="just">
              <a:buNone/>
            </a:pPr>
            <a:r>
              <a:rPr lang="cs-CZ" sz="2800" b="1" dirty="0">
                <a:solidFill>
                  <a:srgbClr val="00B050"/>
                </a:solidFill>
              </a:rPr>
              <a:t>Kritéria pro hodnocení přijatelnosti žádosti:</a:t>
            </a:r>
          </a:p>
          <a:p>
            <a:pPr algn="just"/>
            <a:r>
              <a:rPr lang="cs-CZ" sz="2200" dirty="0"/>
              <a:t>Realizace projektu nezpůsobí významný pokles biodiverzity v lokalitě a zároveň nedojde k ne-vratnému negativnímu ovlivnění nebo zásahu do biotopů zvláště chráněných nebo ohrožených druhů rostlin a živočichů. To se netýká opatření zaměřených na péči o předmět ochrany PP a PR a opatření, u nichž je negativní vliv převážen významným přínosem pro cílový druh/druhy či stanoviště.</a:t>
            </a:r>
          </a:p>
          <a:p>
            <a:pPr lvl="1" algn="just"/>
            <a:r>
              <a:rPr lang="cs-CZ" sz="2200" dirty="0">
                <a:solidFill>
                  <a:schemeClr val="tx1"/>
                </a:solidFill>
              </a:rPr>
              <a:t>projekt se hodnotí jako celek vč. popsaných činností, které jsou nezpůsobilými výdaji či nejsou zahrnuty do rozpočtu – vliv na biodiverzitu se porovnává ve vztahu k výchozímu stavu </a:t>
            </a:r>
          </a:p>
          <a:p>
            <a:pPr algn="just"/>
            <a:r>
              <a:rPr lang="cs-CZ" sz="2200" dirty="0"/>
              <a:t>Realizace projektu v PP a PR nezpůsobí zhoršení dochovaného stavu předmětu ochrany a není v rozporu s cíli jejich ochrany.</a:t>
            </a:r>
            <a:endParaRPr lang="cs-CZ" sz="2200" dirty="0">
              <a:solidFill>
                <a:schemeClr val="tx1"/>
              </a:solidFill>
            </a:endParaRPr>
          </a:p>
        </p:txBody>
      </p:sp>
      <p:pic>
        <p:nvPicPr>
          <p:cNvPr id="6" name="Obrázek 5">
            <a:extLst>
              <a:ext uri="{FF2B5EF4-FFF2-40B4-BE49-F238E27FC236}">
                <a16:creationId xmlns:a16="http://schemas.microsoft.com/office/drawing/2014/main" id="{7956AB93-1C8E-4EB8-8A2D-F57329768C6A}"/>
              </a:ext>
            </a:extLst>
          </p:cNvPr>
          <p:cNvPicPr/>
          <p:nvPr/>
        </p:nvPicPr>
        <p:blipFill>
          <a:blip r:embed="rId2">
            <a:extLst>
              <a:ext uri="{28A0092B-C50C-407E-A947-70E740481C1C}">
                <a14:useLocalDpi xmlns:a14="http://schemas.microsoft.com/office/drawing/2010/main" val="0"/>
              </a:ext>
            </a:extLst>
          </a:blip>
          <a:stretch>
            <a:fillRect/>
          </a:stretch>
        </p:blipFill>
        <p:spPr>
          <a:xfrm>
            <a:off x="838200" y="359544"/>
            <a:ext cx="6410141" cy="1120876"/>
          </a:xfrm>
          <a:prstGeom prst="rect">
            <a:avLst/>
          </a:prstGeom>
        </p:spPr>
      </p:pic>
      <p:pic>
        <p:nvPicPr>
          <p:cNvPr id="7" name="Obrázek 6" descr="C:\Users\Monika\Desktop\WEB MAS\LOGO MAS.png">
            <a:extLst>
              <a:ext uri="{FF2B5EF4-FFF2-40B4-BE49-F238E27FC236}">
                <a16:creationId xmlns:a16="http://schemas.microsoft.com/office/drawing/2014/main" id="{F5AC2183-BFF9-4BA6-97BA-449B0F2A8E3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367250" y="564382"/>
            <a:ext cx="1032141" cy="711200"/>
          </a:xfrm>
          <a:prstGeom prst="rect">
            <a:avLst/>
          </a:prstGeom>
          <a:noFill/>
          <a:ln>
            <a:noFill/>
          </a:ln>
        </p:spPr>
      </p:pic>
    </p:spTree>
    <p:extLst>
      <p:ext uri="{BB962C8B-B14F-4D97-AF65-F5344CB8AC3E}">
        <p14:creationId xmlns:p14="http://schemas.microsoft.com/office/powerpoint/2010/main" val="15596791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876AAF-4185-4EBB-B221-39BF04295F87}"/>
              </a:ext>
            </a:extLst>
          </p:cNvPr>
          <p:cNvSpPr>
            <a:spLocks noGrp="1"/>
          </p:cNvSpPr>
          <p:nvPr>
            <p:ph type="title"/>
          </p:nvPr>
        </p:nvSpPr>
        <p:spPr>
          <a:xfrm>
            <a:off x="677333" y="609599"/>
            <a:ext cx="9440060" cy="1120875"/>
          </a:xfrm>
        </p:spPr>
        <p:txBody>
          <a:bodyPr/>
          <a:lstStyle/>
          <a:p>
            <a:endParaRPr lang="cs-CZ" dirty="0"/>
          </a:p>
        </p:txBody>
      </p:sp>
      <p:sp>
        <p:nvSpPr>
          <p:cNvPr id="3" name="Zástupný obsah 2">
            <a:extLst>
              <a:ext uri="{FF2B5EF4-FFF2-40B4-BE49-F238E27FC236}">
                <a16:creationId xmlns:a16="http://schemas.microsoft.com/office/drawing/2014/main" id="{325C4E3B-095A-4988-8FED-060037C3F407}"/>
              </a:ext>
            </a:extLst>
          </p:cNvPr>
          <p:cNvSpPr>
            <a:spLocks noGrp="1"/>
          </p:cNvSpPr>
          <p:nvPr>
            <p:ph idx="1"/>
          </p:nvPr>
        </p:nvSpPr>
        <p:spPr>
          <a:xfrm>
            <a:off x="677334" y="1937513"/>
            <a:ext cx="9440060" cy="4103849"/>
          </a:xfrm>
        </p:spPr>
        <p:txBody>
          <a:bodyPr>
            <a:normAutofit fontScale="92500" lnSpcReduction="10000"/>
          </a:bodyPr>
          <a:lstStyle/>
          <a:p>
            <a:pPr marL="0" indent="0">
              <a:buNone/>
            </a:pPr>
            <a:r>
              <a:rPr lang="cs-CZ" sz="2600" b="1" dirty="0">
                <a:solidFill>
                  <a:srgbClr val="00B050"/>
                </a:solidFill>
              </a:rPr>
              <a:t>Kritéria pro hodnocení přijatelnosti žádosti</a:t>
            </a:r>
            <a:r>
              <a:rPr lang="cs-CZ" sz="2600" dirty="0">
                <a:solidFill>
                  <a:srgbClr val="00B050"/>
                </a:solidFill>
              </a:rPr>
              <a:t>:</a:t>
            </a:r>
          </a:p>
          <a:p>
            <a:pPr algn="just"/>
            <a:r>
              <a:rPr lang="cs-CZ" sz="2200" dirty="0"/>
              <a:t>Náklady akce, které přesahují 150 % nákladů obvyklých opatření MŽP, nepřesahují 100 % dle Katalogu cen stavebních prací a jsou objektivně odůvodněny. Na realizaci projektu, který obsahuje náklady přesahující 150 % nákladů obvyklých opatření MŽP, existuje zvýšený zájem ochrany přírody a krajiny.</a:t>
            </a:r>
          </a:p>
          <a:p>
            <a:pPr lvl="1" algn="just"/>
            <a:r>
              <a:rPr lang="cs-CZ" sz="2000" i="1" dirty="0"/>
              <a:t>Za zvýšený zájem ochrany přírody a krajiny lze považovat opatření zaměřená na zachování nebo obnovu významných přírodních hodnot v dané lokalitě.</a:t>
            </a:r>
            <a:endParaRPr lang="cs-CZ" sz="2000" dirty="0"/>
          </a:p>
          <a:p>
            <a:pPr algn="just"/>
            <a:r>
              <a:rPr lang="cs-CZ" sz="2200" dirty="0"/>
              <a:t>Náklady akce, které nemají položku v Nákladech obvyklých opatření MŽP, nepřesahují 100 % dle Katalogu cen stavebních prací.</a:t>
            </a:r>
          </a:p>
          <a:p>
            <a:pPr algn="just"/>
            <a:r>
              <a:rPr lang="cs-CZ" sz="2200" dirty="0"/>
              <a:t>Vyhovující ekonomické vyhodnocení žadatele na základě ekonomických podkladů předložených s žádostí o podporu.</a:t>
            </a:r>
          </a:p>
          <a:p>
            <a:pPr marL="0" indent="0">
              <a:buNone/>
            </a:pPr>
            <a:endParaRPr lang="cs-CZ" dirty="0"/>
          </a:p>
        </p:txBody>
      </p:sp>
      <p:pic>
        <p:nvPicPr>
          <p:cNvPr id="6" name="Obrázek 5">
            <a:extLst>
              <a:ext uri="{FF2B5EF4-FFF2-40B4-BE49-F238E27FC236}">
                <a16:creationId xmlns:a16="http://schemas.microsoft.com/office/drawing/2014/main" id="{DC636997-D176-41DD-B121-FFE2421DC65B}"/>
              </a:ext>
            </a:extLst>
          </p:cNvPr>
          <p:cNvPicPr/>
          <p:nvPr/>
        </p:nvPicPr>
        <p:blipFill>
          <a:blip r:embed="rId2">
            <a:extLst>
              <a:ext uri="{28A0092B-C50C-407E-A947-70E740481C1C}">
                <a14:useLocalDpi xmlns:a14="http://schemas.microsoft.com/office/drawing/2010/main" val="0"/>
              </a:ext>
            </a:extLst>
          </a:blip>
          <a:stretch>
            <a:fillRect/>
          </a:stretch>
        </p:blipFill>
        <p:spPr>
          <a:xfrm>
            <a:off x="677334" y="609598"/>
            <a:ext cx="6410141" cy="1120876"/>
          </a:xfrm>
          <a:prstGeom prst="rect">
            <a:avLst/>
          </a:prstGeom>
        </p:spPr>
      </p:pic>
      <p:pic>
        <p:nvPicPr>
          <p:cNvPr id="7" name="Obrázek 6" descr="C:\Users\Monika\Desktop\WEB MAS\LOGO MAS.png">
            <a:extLst>
              <a:ext uri="{FF2B5EF4-FFF2-40B4-BE49-F238E27FC236}">
                <a16:creationId xmlns:a16="http://schemas.microsoft.com/office/drawing/2014/main" id="{7D010A02-79EF-4438-89C8-406A511BF98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600334" y="816638"/>
            <a:ext cx="1032141" cy="711200"/>
          </a:xfrm>
          <a:prstGeom prst="rect">
            <a:avLst/>
          </a:prstGeom>
          <a:noFill/>
          <a:ln>
            <a:noFill/>
          </a:ln>
        </p:spPr>
      </p:pic>
    </p:spTree>
    <p:extLst>
      <p:ext uri="{BB962C8B-B14F-4D97-AF65-F5344CB8AC3E}">
        <p14:creationId xmlns:p14="http://schemas.microsoft.com/office/powerpoint/2010/main" val="1581788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916038"/>
          </a:xfrm>
        </p:spPr>
        <p:txBody>
          <a:bodyPr>
            <a:normAutofit/>
          </a:bodyPr>
          <a:lstStyle/>
          <a:p>
            <a:endParaRPr lang="cs-CZ" sz="3600" b="1" dirty="0"/>
          </a:p>
        </p:txBody>
      </p:sp>
      <p:sp>
        <p:nvSpPr>
          <p:cNvPr id="3" name="Zástupný symbol pro obsah 2"/>
          <p:cNvSpPr>
            <a:spLocks noGrp="1"/>
          </p:cNvSpPr>
          <p:nvPr>
            <p:ph idx="1"/>
          </p:nvPr>
        </p:nvSpPr>
        <p:spPr>
          <a:xfrm>
            <a:off x="838200" y="1486000"/>
            <a:ext cx="9582807" cy="4727987"/>
          </a:xfrm>
        </p:spPr>
        <p:txBody>
          <a:bodyPr>
            <a:normAutofit/>
          </a:bodyPr>
          <a:lstStyle/>
          <a:p>
            <a:pPr marL="0" indent="0" algn="just">
              <a:buNone/>
            </a:pPr>
            <a:endParaRPr lang="cs-CZ" sz="2400" b="1" u="sng" dirty="0">
              <a:solidFill>
                <a:srgbClr val="00B050"/>
              </a:solidFill>
            </a:endParaRPr>
          </a:p>
          <a:p>
            <a:pPr marL="0" indent="0" algn="just">
              <a:buNone/>
            </a:pPr>
            <a:r>
              <a:rPr lang="cs-CZ" sz="2400" b="1" u="sng" dirty="0">
                <a:solidFill>
                  <a:srgbClr val="00B050"/>
                </a:solidFill>
              </a:rPr>
              <a:t>SPECIFICKÁ KRITÉRIA PŘIJATELNOSTI:</a:t>
            </a:r>
            <a:endParaRPr lang="cs-CZ" dirty="0">
              <a:solidFill>
                <a:srgbClr val="00B050"/>
              </a:solidFill>
            </a:endParaRPr>
          </a:p>
          <a:p>
            <a:pPr algn="just"/>
            <a:r>
              <a:rPr lang="cs-CZ" sz="2400" dirty="0"/>
              <a:t>Projekt je zaměřen na invazní druh bolševník velkolepý nebo druhy roku křídlatka.</a:t>
            </a:r>
          </a:p>
          <a:p>
            <a:pPr lvl="1" algn="just"/>
            <a:r>
              <a:rPr lang="cs-CZ" sz="2200" dirty="0" err="1"/>
              <a:t>Heracleum</a:t>
            </a:r>
            <a:r>
              <a:rPr lang="cs-CZ" sz="2200" dirty="0"/>
              <a:t> </a:t>
            </a:r>
            <a:r>
              <a:rPr lang="cs-CZ" sz="2200" dirty="0" err="1"/>
              <a:t>mantegazzianum</a:t>
            </a:r>
            <a:r>
              <a:rPr lang="cs-CZ" sz="2200" dirty="0"/>
              <a:t> – bolševník velkolepý</a:t>
            </a:r>
          </a:p>
          <a:p>
            <a:pPr lvl="1" algn="just"/>
            <a:r>
              <a:rPr lang="cs-CZ" sz="2200" dirty="0" err="1"/>
              <a:t>Reynoutria</a:t>
            </a:r>
            <a:r>
              <a:rPr lang="cs-CZ" sz="2200" dirty="0"/>
              <a:t> </a:t>
            </a:r>
            <a:r>
              <a:rPr lang="cs-CZ" sz="2200" dirty="0" err="1"/>
              <a:t>japonica</a:t>
            </a:r>
            <a:r>
              <a:rPr lang="cs-CZ" sz="2200" dirty="0"/>
              <a:t> – křídlatka japonská</a:t>
            </a:r>
          </a:p>
          <a:p>
            <a:pPr lvl="1" algn="just"/>
            <a:r>
              <a:rPr lang="cs-CZ" sz="2200" dirty="0" err="1"/>
              <a:t>Reynoutria</a:t>
            </a:r>
            <a:r>
              <a:rPr lang="cs-CZ" sz="2200" dirty="0"/>
              <a:t> </a:t>
            </a:r>
            <a:r>
              <a:rPr lang="cs-CZ" sz="2200" dirty="0" err="1"/>
              <a:t>sachalinensis</a:t>
            </a:r>
            <a:r>
              <a:rPr lang="cs-CZ" sz="2200" dirty="0"/>
              <a:t> – křídlatka sachalinská</a:t>
            </a:r>
          </a:p>
          <a:p>
            <a:pPr lvl="1" algn="just"/>
            <a:r>
              <a:rPr lang="cs-CZ" sz="2200" dirty="0" err="1"/>
              <a:t>Reynoutria</a:t>
            </a:r>
            <a:r>
              <a:rPr lang="cs-CZ" sz="2200" dirty="0"/>
              <a:t> </a:t>
            </a:r>
            <a:r>
              <a:rPr lang="cs-CZ" sz="2200" dirty="0" err="1"/>
              <a:t>bohemica</a:t>
            </a:r>
            <a:r>
              <a:rPr lang="cs-CZ" sz="2200" dirty="0"/>
              <a:t> – křídlatka česká</a:t>
            </a:r>
          </a:p>
          <a:p>
            <a:pPr lvl="1" algn="just"/>
            <a:endParaRPr lang="cs-CZ" sz="2200" dirty="0"/>
          </a:p>
          <a:p>
            <a:pPr lvl="1" algn="just"/>
            <a:endParaRPr lang="cs-CZ" sz="2200" dirty="0"/>
          </a:p>
          <a:p>
            <a:pPr marL="0" indent="0" algn="just">
              <a:buNone/>
            </a:pPr>
            <a:endParaRPr lang="cs-CZ" sz="2400" dirty="0"/>
          </a:p>
        </p:txBody>
      </p:sp>
      <p:pic>
        <p:nvPicPr>
          <p:cNvPr id="6" name="Obrázek 5">
            <a:extLst>
              <a:ext uri="{FF2B5EF4-FFF2-40B4-BE49-F238E27FC236}">
                <a16:creationId xmlns:a16="http://schemas.microsoft.com/office/drawing/2014/main" id="{55631EBA-3F6D-4553-85C4-D28BB8F8996E}"/>
              </a:ext>
            </a:extLst>
          </p:cNvPr>
          <p:cNvPicPr/>
          <p:nvPr/>
        </p:nvPicPr>
        <p:blipFill>
          <a:blip r:embed="rId2">
            <a:extLst>
              <a:ext uri="{28A0092B-C50C-407E-A947-70E740481C1C}">
                <a14:useLocalDpi xmlns:a14="http://schemas.microsoft.com/office/drawing/2010/main" val="0"/>
              </a:ext>
            </a:extLst>
          </a:blip>
          <a:stretch>
            <a:fillRect/>
          </a:stretch>
        </p:blipFill>
        <p:spPr>
          <a:xfrm>
            <a:off x="838201" y="365126"/>
            <a:ext cx="5346290" cy="916038"/>
          </a:xfrm>
          <a:prstGeom prst="rect">
            <a:avLst/>
          </a:prstGeom>
        </p:spPr>
      </p:pic>
      <p:pic>
        <p:nvPicPr>
          <p:cNvPr id="7" name="Obrázek 6" descr="C:\Users\Monika\Desktop\WEB MAS\LOGO MAS.png">
            <a:extLst>
              <a:ext uri="{FF2B5EF4-FFF2-40B4-BE49-F238E27FC236}">
                <a16:creationId xmlns:a16="http://schemas.microsoft.com/office/drawing/2014/main" id="{0B514D16-7FC4-4150-8AB9-EDC862E2B93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35145" y="467544"/>
            <a:ext cx="1130197" cy="711200"/>
          </a:xfrm>
          <a:prstGeom prst="rect">
            <a:avLst/>
          </a:prstGeom>
          <a:noFill/>
          <a:ln>
            <a:noFill/>
          </a:ln>
        </p:spPr>
      </p:pic>
    </p:spTree>
    <p:extLst>
      <p:ext uri="{BB962C8B-B14F-4D97-AF65-F5344CB8AC3E}">
        <p14:creationId xmlns:p14="http://schemas.microsoft.com/office/powerpoint/2010/main" val="3338390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7C7C98-1C08-4DFB-B27D-59BBEF2CF107}"/>
              </a:ext>
            </a:extLst>
          </p:cNvPr>
          <p:cNvSpPr>
            <a:spLocks noGrp="1"/>
          </p:cNvSpPr>
          <p:nvPr>
            <p:ph type="title"/>
          </p:nvPr>
        </p:nvSpPr>
        <p:spPr>
          <a:xfrm>
            <a:off x="838200" y="324465"/>
            <a:ext cx="10515600" cy="943896"/>
          </a:xfrm>
        </p:spPr>
        <p:txBody>
          <a:bodyPr>
            <a:normAutofit/>
          </a:bodyPr>
          <a:lstStyle/>
          <a:p>
            <a:endParaRPr lang="cs-CZ" sz="2800" b="1" dirty="0"/>
          </a:p>
        </p:txBody>
      </p:sp>
      <p:sp>
        <p:nvSpPr>
          <p:cNvPr id="3" name="Zástupný symbol pro obsah 2">
            <a:extLst>
              <a:ext uri="{FF2B5EF4-FFF2-40B4-BE49-F238E27FC236}">
                <a16:creationId xmlns:a16="http://schemas.microsoft.com/office/drawing/2014/main" id="{9FE3435F-0775-4C2C-8DD5-445EE5F28F76}"/>
              </a:ext>
            </a:extLst>
          </p:cNvPr>
          <p:cNvSpPr>
            <a:spLocks noGrp="1"/>
          </p:cNvSpPr>
          <p:nvPr>
            <p:ph idx="1"/>
          </p:nvPr>
        </p:nvSpPr>
        <p:spPr>
          <a:xfrm>
            <a:off x="781901" y="1435509"/>
            <a:ext cx="10879157" cy="4981677"/>
          </a:xfrm>
        </p:spPr>
        <p:txBody>
          <a:bodyPr>
            <a:normAutofit/>
          </a:bodyPr>
          <a:lstStyle/>
          <a:p>
            <a:pPr marL="0" indent="0">
              <a:buNone/>
            </a:pPr>
            <a:r>
              <a:rPr lang="cs-CZ" sz="2400" b="1" dirty="0">
                <a:solidFill>
                  <a:srgbClr val="00B050"/>
                </a:solidFill>
              </a:rPr>
              <a:t>HODNOTÍCÍ KRITÉRIA PRO VĚCNÉ HODNOCENÍ:</a:t>
            </a:r>
          </a:p>
          <a:p>
            <a:pPr marL="0" indent="0">
              <a:buNone/>
            </a:pPr>
            <a:r>
              <a:rPr lang="cs-CZ" dirty="0"/>
              <a:t>1. Hledisko přiměřenosti nákladů vzhledem k efektům akce:</a:t>
            </a:r>
          </a:p>
          <a:p>
            <a:pPr marL="0" indent="0">
              <a:spcBef>
                <a:spcPts val="0"/>
              </a:spcBef>
              <a:buNone/>
            </a:pPr>
            <a:r>
              <a:rPr lang="cs-CZ" dirty="0"/>
              <a:t>  - náklady dosahují max. 100 % nákladů obvyklých opatření MŽP                                    </a:t>
            </a:r>
            <a:r>
              <a:rPr lang="cs-CZ" b="1" dirty="0">
                <a:solidFill>
                  <a:srgbClr val="FF0000"/>
                </a:solidFill>
              </a:rPr>
              <a:t>20 bodů</a:t>
            </a:r>
          </a:p>
          <a:p>
            <a:pPr marL="0" indent="0">
              <a:spcBef>
                <a:spcPts val="0"/>
              </a:spcBef>
              <a:buNone/>
            </a:pPr>
            <a:r>
              <a:rPr lang="cs-CZ" dirty="0"/>
              <a:t>  - náklady dosahují max. 150 % nákladů obvyklých opatření MŽP                                   </a:t>
            </a:r>
            <a:r>
              <a:rPr lang="cs-CZ" b="1" dirty="0">
                <a:solidFill>
                  <a:srgbClr val="FF0000"/>
                </a:solidFill>
              </a:rPr>
              <a:t>10 bodů</a:t>
            </a:r>
          </a:p>
          <a:p>
            <a:pPr marL="0" lvl="1" indent="0">
              <a:spcBef>
                <a:spcPts val="0"/>
              </a:spcBef>
              <a:buNone/>
            </a:pPr>
            <a:r>
              <a:rPr lang="cs-CZ" sz="1800" dirty="0"/>
              <a:t>  - náklady dosahují přesahuji 150 % nákladů obvyklých opatření MŽP, dosahují maximálně 100 % Katalogu stavebních prací a jsou odůvodněny zvýšeným zájmem ochrany přírody a krajiny. *      </a:t>
            </a:r>
            <a:r>
              <a:rPr lang="cs-CZ" sz="1800" b="1" dirty="0">
                <a:solidFill>
                  <a:srgbClr val="FF0000"/>
                </a:solidFill>
              </a:rPr>
              <a:t>5 bodů</a:t>
            </a:r>
          </a:p>
          <a:p>
            <a:pPr marL="0" indent="0">
              <a:spcBef>
                <a:spcPts val="0"/>
              </a:spcBef>
              <a:buNone/>
            </a:pPr>
            <a:r>
              <a:rPr lang="cs-CZ" i="1" dirty="0"/>
              <a:t>* </a:t>
            </a:r>
            <a:r>
              <a:rPr lang="cs-CZ" sz="1300" i="1" dirty="0"/>
              <a:t>Za zvýšený zájem ochrany přírody a krajiny lze považovat opatření, která splňují současně následující podmínky: </a:t>
            </a:r>
            <a:endParaRPr lang="cs-CZ" sz="1300" dirty="0"/>
          </a:p>
          <a:p>
            <a:pPr marL="400050" lvl="1" indent="0">
              <a:spcBef>
                <a:spcPts val="0"/>
              </a:spcBef>
              <a:buNone/>
            </a:pPr>
            <a:r>
              <a:rPr lang="cs-CZ" sz="1300" i="1" dirty="0"/>
              <a:t>• projekt je zaměřen na zachování nebo obnovu významných přírodních hodnot v dané lokalitě, </a:t>
            </a:r>
            <a:endParaRPr lang="cs-CZ" sz="1300" dirty="0"/>
          </a:p>
          <a:p>
            <a:pPr marL="400050" lvl="1" indent="0">
              <a:spcBef>
                <a:spcPts val="0"/>
              </a:spcBef>
              <a:buNone/>
            </a:pPr>
            <a:r>
              <a:rPr lang="cs-CZ" sz="1300" i="1" dirty="0"/>
              <a:t>• zvýšené náklady jsou objektivně odůvodněné, tzn., že opatření obsahuje specifické činnosti a materiály odpovídající řešené lokalitě či předmětu projektu (tj. neobsahuje činnosti a materiály, které bezprostředně nesouvisí se zajištěním cíle předmětu podpory. </a:t>
            </a:r>
          </a:p>
          <a:p>
            <a:pPr marL="400050" lvl="1" indent="0">
              <a:buNone/>
            </a:pPr>
            <a:endParaRPr lang="cs-CZ" sz="800" dirty="0"/>
          </a:p>
          <a:p>
            <a:pPr marL="0" indent="0">
              <a:spcBef>
                <a:spcPts val="0"/>
              </a:spcBef>
              <a:buNone/>
            </a:pPr>
            <a:r>
              <a:rPr lang="cs-CZ" sz="2000" dirty="0"/>
              <a:t>2. Výše dotace projektu:</a:t>
            </a:r>
          </a:p>
          <a:p>
            <a:pPr marL="0" indent="0">
              <a:spcBef>
                <a:spcPts val="0"/>
              </a:spcBef>
              <a:buNone/>
            </a:pPr>
            <a:r>
              <a:rPr lang="cs-CZ" sz="2000" i="1" dirty="0"/>
              <a:t>   - v</a:t>
            </a:r>
            <a:r>
              <a:rPr lang="cs-CZ" sz="2000" dirty="0"/>
              <a:t>ýše požadované dotace projektu je nižší než 5 000 000,- Kč                        </a:t>
            </a:r>
            <a:r>
              <a:rPr lang="cs-CZ" sz="2000" b="1" dirty="0">
                <a:solidFill>
                  <a:srgbClr val="FF0000"/>
                </a:solidFill>
              </a:rPr>
              <a:t>20 bodů</a:t>
            </a:r>
            <a:r>
              <a:rPr lang="cs-CZ" sz="2000" dirty="0"/>
              <a:t>    </a:t>
            </a:r>
          </a:p>
          <a:p>
            <a:pPr marL="0" indent="0">
              <a:spcBef>
                <a:spcPts val="0"/>
              </a:spcBef>
              <a:buNone/>
            </a:pPr>
            <a:r>
              <a:rPr lang="cs-CZ" sz="2000" i="1" dirty="0"/>
              <a:t>   - v</a:t>
            </a:r>
            <a:r>
              <a:rPr lang="cs-CZ" sz="2000" dirty="0"/>
              <a:t>ýše požadované dotace projektu je 5 000 000,- Kč nebo je vyšší                  </a:t>
            </a:r>
            <a:r>
              <a:rPr lang="cs-CZ" sz="2000" dirty="0">
                <a:solidFill>
                  <a:srgbClr val="FF0000"/>
                </a:solidFill>
              </a:rPr>
              <a:t>1</a:t>
            </a:r>
            <a:r>
              <a:rPr lang="cs-CZ" sz="2000" b="1" dirty="0">
                <a:solidFill>
                  <a:srgbClr val="FF0000"/>
                </a:solidFill>
              </a:rPr>
              <a:t>0 bodů</a:t>
            </a:r>
            <a:endParaRPr lang="cs-CZ" sz="2000" i="1" dirty="0"/>
          </a:p>
        </p:txBody>
      </p:sp>
      <p:pic>
        <p:nvPicPr>
          <p:cNvPr id="6" name="Obrázek 5">
            <a:extLst>
              <a:ext uri="{FF2B5EF4-FFF2-40B4-BE49-F238E27FC236}">
                <a16:creationId xmlns:a16="http://schemas.microsoft.com/office/drawing/2014/main" id="{9E61FCE7-8A54-4299-84E4-22129F2E6C87}"/>
              </a:ext>
            </a:extLst>
          </p:cNvPr>
          <p:cNvPicPr/>
          <p:nvPr/>
        </p:nvPicPr>
        <p:blipFill>
          <a:blip r:embed="rId2">
            <a:extLst>
              <a:ext uri="{28A0092B-C50C-407E-A947-70E740481C1C}">
                <a14:useLocalDpi xmlns:a14="http://schemas.microsoft.com/office/drawing/2010/main" val="0"/>
              </a:ext>
            </a:extLst>
          </a:blip>
          <a:stretch>
            <a:fillRect/>
          </a:stretch>
        </p:blipFill>
        <p:spPr>
          <a:xfrm>
            <a:off x="781901" y="324465"/>
            <a:ext cx="5461583" cy="943896"/>
          </a:xfrm>
          <a:prstGeom prst="rect">
            <a:avLst/>
          </a:prstGeom>
        </p:spPr>
      </p:pic>
      <p:pic>
        <p:nvPicPr>
          <p:cNvPr id="7" name="Obrázek 6" descr="C:\Users\Monika\Desktop\WEB MAS\LOGO MAS.png">
            <a:extLst>
              <a:ext uri="{FF2B5EF4-FFF2-40B4-BE49-F238E27FC236}">
                <a16:creationId xmlns:a16="http://schemas.microsoft.com/office/drawing/2014/main" id="{A4815D9D-458F-4F69-A329-8D211B04A91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698658" y="440813"/>
            <a:ext cx="1081548" cy="660400"/>
          </a:xfrm>
          <a:prstGeom prst="rect">
            <a:avLst/>
          </a:prstGeom>
          <a:noFill/>
          <a:ln>
            <a:noFill/>
          </a:ln>
        </p:spPr>
      </p:pic>
    </p:spTree>
    <p:extLst>
      <p:ext uri="{BB962C8B-B14F-4D97-AF65-F5344CB8AC3E}">
        <p14:creationId xmlns:p14="http://schemas.microsoft.com/office/powerpoint/2010/main" val="2305226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C50EFD-8941-4237-9250-28688823E67D}"/>
              </a:ext>
            </a:extLst>
          </p:cNvPr>
          <p:cNvSpPr>
            <a:spLocks noGrp="1"/>
          </p:cNvSpPr>
          <p:nvPr>
            <p:ph type="title"/>
          </p:nvPr>
        </p:nvSpPr>
        <p:spPr>
          <a:xfrm>
            <a:off x="677334" y="609600"/>
            <a:ext cx="8596668" cy="887737"/>
          </a:xfrm>
        </p:spPr>
        <p:txBody>
          <a:bodyPr/>
          <a:lstStyle/>
          <a:p>
            <a:endParaRPr lang="cs-CZ" dirty="0"/>
          </a:p>
        </p:txBody>
      </p:sp>
      <p:sp>
        <p:nvSpPr>
          <p:cNvPr id="3" name="Zástupný obsah 2">
            <a:extLst>
              <a:ext uri="{FF2B5EF4-FFF2-40B4-BE49-F238E27FC236}">
                <a16:creationId xmlns:a16="http://schemas.microsoft.com/office/drawing/2014/main" id="{48566283-E6DE-4845-A4EE-B53A23175D41}"/>
              </a:ext>
            </a:extLst>
          </p:cNvPr>
          <p:cNvSpPr>
            <a:spLocks noGrp="1"/>
          </p:cNvSpPr>
          <p:nvPr>
            <p:ph idx="1"/>
          </p:nvPr>
        </p:nvSpPr>
        <p:spPr>
          <a:xfrm>
            <a:off x="677334" y="1720645"/>
            <a:ext cx="10383956" cy="4847303"/>
          </a:xfrm>
        </p:spPr>
        <p:txBody>
          <a:bodyPr>
            <a:normAutofit fontScale="32500" lnSpcReduction="20000"/>
          </a:bodyPr>
          <a:lstStyle/>
          <a:p>
            <a:pPr marL="0" indent="0">
              <a:buNone/>
            </a:pPr>
            <a:r>
              <a:rPr lang="cs-CZ" sz="5500" b="1" dirty="0">
                <a:solidFill>
                  <a:srgbClr val="00B050"/>
                </a:solidFill>
              </a:rPr>
              <a:t>HODNOTÍCÍ KRITÉRIA PRO VĚCNÉ HODNOCENÍ:</a:t>
            </a:r>
          </a:p>
          <a:p>
            <a:pPr marL="0" indent="0">
              <a:spcBef>
                <a:spcPts val="0"/>
              </a:spcBef>
              <a:buNone/>
            </a:pPr>
            <a:endParaRPr lang="cs-CZ" sz="3200" dirty="0"/>
          </a:p>
          <a:p>
            <a:pPr marL="0" indent="0">
              <a:spcBef>
                <a:spcPts val="0"/>
              </a:spcBef>
              <a:buNone/>
            </a:pPr>
            <a:r>
              <a:rPr lang="cs-CZ" sz="4900" dirty="0"/>
              <a:t>3. Územní integrace  </a:t>
            </a:r>
          </a:p>
          <a:p>
            <a:pPr marL="0" indent="0">
              <a:lnSpc>
                <a:spcPct val="170000"/>
              </a:lnSpc>
              <a:spcBef>
                <a:spcPts val="0"/>
              </a:spcBef>
              <a:buNone/>
            </a:pPr>
            <a:r>
              <a:rPr lang="cs-CZ" sz="4900" dirty="0"/>
              <a:t>      - projekt je realizován na území navazujících </a:t>
            </a:r>
            <a:r>
              <a:rPr lang="cs-CZ" sz="4900" dirty="0" err="1"/>
              <a:t>k.ú</a:t>
            </a:r>
            <a:r>
              <a:rPr lang="cs-CZ" sz="4900" dirty="0"/>
              <a:t>. 3 a více obcí             </a:t>
            </a:r>
            <a:r>
              <a:rPr lang="cs-CZ" sz="4900" b="1" dirty="0">
                <a:solidFill>
                  <a:srgbClr val="FF0000"/>
                </a:solidFill>
              </a:rPr>
              <a:t>20 bodů</a:t>
            </a:r>
          </a:p>
          <a:p>
            <a:pPr marL="0" indent="0">
              <a:lnSpc>
                <a:spcPct val="170000"/>
              </a:lnSpc>
              <a:spcBef>
                <a:spcPts val="0"/>
              </a:spcBef>
              <a:buNone/>
            </a:pPr>
            <a:r>
              <a:rPr lang="cs-CZ" sz="4900" dirty="0"/>
              <a:t>      - projekt je realizován na území navazujících </a:t>
            </a:r>
            <a:r>
              <a:rPr lang="cs-CZ" sz="4900" dirty="0" err="1"/>
              <a:t>k.ú</a:t>
            </a:r>
            <a:r>
              <a:rPr lang="cs-CZ" sz="4900" dirty="0"/>
              <a:t>. 2  obcí                      </a:t>
            </a:r>
            <a:r>
              <a:rPr lang="cs-CZ" sz="4900" b="1" dirty="0">
                <a:solidFill>
                  <a:srgbClr val="FF0000"/>
                </a:solidFill>
              </a:rPr>
              <a:t>10 bodů</a:t>
            </a:r>
          </a:p>
          <a:p>
            <a:pPr marL="0" indent="0">
              <a:lnSpc>
                <a:spcPct val="170000"/>
              </a:lnSpc>
              <a:spcBef>
                <a:spcPts val="0"/>
              </a:spcBef>
              <a:buNone/>
            </a:pPr>
            <a:r>
              <a:rPr lang="cs-CZ" sz="4900" dirty="0"/>
              <a:t>      - projekt je realizován na území navazujících </a:t>
            </a:r>
            <a:r>
              <a:rPr lang="cs-CZ" sz="4900" dirty="0" err="1"/>
              <a:t>k.ú</a:t>
            </a:r>
            <a:r>
              <a:rPr lang="cs-CZ" sz="4900" dirty="0"/>
              <a:t>. 1 obce 		             </a:t>
            </a:r>
            <a:r>
              <a:rPr lang="cs-CZ" sz="4900" b="1" dirty="0">
                <a:solidFill>
                  <a:srgbClr val="FF0000"/>
                </a:solidFill>
              </a:rPr>
              <a:t>5 bodů</a:t>
            </a:r>
          </a:p>
          <a:p>
            <a:pPr marL="0" indent="0">
              <a:spcBef>
                <a:spcPts val="0"/>
              </a:spcBef>
              <a:buNone/>
            </a:pPr>
            <a:endParaRPr lang="cs-CZ" sz="2900" dirty="0"/>
          </a:p>
          <a:p>
            <a:pPr marL="0" indent="0">
              <a:spcBef>
                <a:spcPts val="0"/>
              </a:spcBef>
              <a:buNone/>
            </a:pPr>
            <a:r>
              <a:rPr lang="cs-CZ" sz="4900" dirty="0"/>
              <a:t>4. Kvalita zpracování projektu z hlediska technického a technologického (vhodnost navrženého řešení, náročnost následné péče)*</a:t>
            </a:r>
          </a:p>
          <a:p>
            <a:pPr marL="0" indent="0">
              <a:lnSpc>
                <a:spcPct val="170000"/>
              </a:lnSpc>
              <a:spcBef>
                <a:spcPts val="0"/>
              </a:spcBef>
              <a:buNone/>
            </a:pPr>
            <a:r>
              <a:rPr lang="cs-CZ" sz="3500" dirty="0"/>
              <a:t>     </a:t>
            </a:r>
            <a:r>
              <a:rPr lang="cs-CZ" sz="4300" dirty="0"/>
              <a:t>- projekt je optimálně navržen z hlediska naplnění cíle předmětu podpory a udržitelnosti, využívá nejlepší dostupné metody a znalosti a udržení projektu nevyžaduje náročnou následnou péči.       ´                                             </a:t>
            </a:r>
            <a:r>
              <a:rPr lang="cs-CZ" sz="4300" b="1" dirty="0">
                <a:solidFill>
                  <a:srgbClr val="FF0000"/>
                </a:solidFill>
              </a:rPr>
              <a:t>20 bodů</a:t>
            </a:r>
          </a:p>
          <a:p>
            <a:pPr marL="0" indent="0">
              <a:lnSpc>
                <a:spcPct val="170000"/>
              </a:lnSpc>
              <a:spcBef>
                <a:spcPts val="0"/>
              </a:spcBef>
              <a:buNone/>
            </a:pPr>
            <a:r>
              <a:rPr lang="cs-CZ" sz="4300" b="1" dirty="0">
                <a:solidFill>
                  <a:srgbClr val="FF0000"/>
                </a:solidFill>
              </a:rPr>
              <a:t>     </a:t>
            </a:r>
            <a:r>
              <a:rPr lang="cs-CZ" sz="4300" b="1" dirty="0">
                <a:solidFill>
                  <a:schemeClr val="tx1"/>
                </a:solidFill>
              </a:rPr>
              <a:t>-</a:t>
            </a:r>
            <a:r>
              <a:rPr lang="cs-CZ" sz="4300" b="1" dirty="0">
                <a:solidFill>
                  <a:srgbClr val="FF0000"/>
                </a:solidFill>
              </a:rPr>
              <a:t> </a:t>
            </a:r>
            <a:r>
              <a:rPr lang="cs-CZ" sz="4300" dirty="0"/>
              <a:t>Projekt je optimálně navržen z hlediska naplnění cíle předmětu podpory, ale jeho udržení vyžaduje náročnou následnou péči, nebo není z objektivních důvodů (např. majetkoprávních vztahů k pozemkům, charakter pozemku) zvoleno nejoptimálnější řešení z hlediska naplnění cíle předmětu podpory a udržitelnosti.                                 </a:t>
            </a:r>
            <a:r>
              <a:rPr lang="cs-CZ" sz="4300" dirty="0">
                <a:solidFill>
                  <a:srgbClr val="FF0000"/>
                </a:solidFill>
              </a:rPr>
              <a:t>10 bodů</a:t>
            </a:r>
            <a:endParaRPr lang="cs-CZ" sz="4300" b="1" dirty="0">
              <a:solidFill>
                <a:srgbClr val="FF0000"/>
              </a:solidFill>
            </a:endParaRPr>
          </a:p>
          <a:p>
            <a:pPr marL="0" indent="0">
              <a:lnSpc>
                <a:spcPct val="170000"/>
              </a:lnSpc>
              <a:spcBef>
                <a:spcPts val="0"/>
              </a:spcBef>
              <a:buNone/>
            </a:pPr>
            <a:r>
              <a:rPr lang="cs-CZ" sz="4300" dirty="0"/>
              <a:t>     - ostatní přijatelné projekty                                                                                                            </a:t>
            </a:r>
            <a:r>
              <a:rPr lang="cs-CZ" sz="4300" b="1" dirty="0">
                <a:solidFill>
                  <a:srgbClr val="FF0000"/>
                </a:solidFill>
              </a:rPr>
              <a:t>5 bodů</a:t>
            </a:r>
            <a:endParaRPr lang="cs-CZ" sz="4300" dirty="0"/>
          </a:p>
          <a:p>
            <a:pPr marL="0" indent="0">
              <a:spcBef>
                <a:spcPts val="0"/>
              </a:spcBef>
              <a:buNone/>
            </a:pPr>
            <a:endParaRPr lang="cs-CZ" sz="3500" b="1" u="sng" dirty="0">
              <a:solidFill>
                <a:srgbClr val="FF0000"/>
              </a:solidFill>
            </a:endParaRPr>
          </a:p>
          <a:p>
            <a:pPr marL="0" indent="0">
              <a:spcBef>
                <a:spcPts val="0"/>
              </a:spcBef>
              <a:buNone/>
            </a:pPr>
            <a:r>
              <a:rPr lang="cs-CZ" sz="4900" b="1" u="sng" dirty="0">
                <a:solidFill>
                  <a:srgbClr val="FF0000"/>
                </a:solidFill>
              </a:rPr>
              <a:t>Minimální počet bodů, aby projekt uspěl je 40 bodů </a:t>
            </a:r>
            <a:r>
              <a:rPr lang="cs-CZ" sz="4900" b="1" u="sng">
                <a:solidFill>
                  <a:srgbClr val="FF0000"/>
                </a:solidFill>
              </a:rPr>
              <a:t>ze 80 </a:t>
            </a:r>
            <a:r>
              <a:rPr lang="cs-CZ" sz="4900" b="1" u="sng" dirty="0">
                <a:solidFill>
                  <a:srgbClr val="FF0000"/>
                </a:solidFill>
              </a:rPr>
              <a:t>bodů možných.</a:t>
            </a:r>
          </a:p>
        </p:txBody>
      </p:sp>
      <p:pic>
        <p:nvPicPr>
          <p:cNvPr id="6" name="Obrázek 5">
            <a:extLst>
              <a:ext uri="{FF2B5EF4-FFF2-40B4-BE49-F238E27FC236}">
                <a16:creationId xmlns:a16="http://schemas.microsoft.com/office/drawing/2014/main" id="{427B495F-9A81-403B-A86E-D216E1E3896F}"/>
              </a:ext>
            </a:extLst>
          </p:cNvPr>
          <p:cNvPicPr/>
          <p:nvPr/>
        </p:nvPicPr>
        <p:blipFill>
          <a:blip r:embed="rId2">
            <a:extLst>
              <a:ext uri="{28A0092B-C50C-407E-A947-70E740481C1C}">
                <a14:useLocalDpi xmlns:a14="http://schemas.microsoft.com/office/drawing/2010/main" val="0"/>
              </a:ext>
            </a:extLst>
          </a:blip>
          <a:stretch>
            <a:fillRect/>
          </a:stretch>
        </p:blipFill>
        <p:spPr>
          <a:xfrm>
            <a:off x="677333" y="609599"/>
            <a:ext cx="5005711" cy="887737"/>
          </a:xfrm>
          <a:prstGeom prst="rect">
            <a:avLst/>
          </a:prstGeom>
        </p:spPr>
      </p:pic>
      <p:pic>
        <p:nvPicPr>
          <p:cNvPr id="7" name="Obrázek 6" descr="C:\Users\Monika\Desktop\WEB MAS\LOGO MAS.png">
            <a:extLst>
              <a:ext uri="{FF2B5EF4-FFF2-40B4-BE49-F238E27FC236}">
                <a16:creationId xmlns:a16="http://schemas.microsoft.com/office/drawing/2014/main" id="{8C5DD4B7-016F-453E-B77F-AA287993924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059560" y="708519"/>
            <a:ext cx="924233" cy="628667"/>
          </a:xfrm>
          <a:prstGeom prst="rect">
            <a:avLst/>
          </a:prstGeom>
          <a:noFill/>
          <a:ln>
            <a:noFill/>
          </a:ln>
        </p:spPr>
      </p:pic>
    </p:spTree>
    <p:extLst>
      <p:ext uri="{BB962C8B-B14F-4D97-AF65-F5344CB8AC3E}">
        <p14:creationId xmlns:p14="http://schemas.microsoft.com/office/powerpoint/2010/main" val="3505285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824577"/>
          </a:xfrm>
        </p:spPr>
        <p:txBody>
          <a:bodyPr>
            <a:normAutofit/>
          </a:bodyPr>
          <a:lstStyle/>
          <a:p>
            <a:endParaRPr lang="cs-CZ" sz="3600" b="1" dirty="0"/>
          </a:p>
        </p:txBody>
      </p:sp>
      <p:sp>
        <p:nvSpPr>
          <p:cNvPr id="3" name="Zástupný symbol pro obsah 2"/>
          <p:cNvSpPr>
            <a:spLocks noGrp="1"/>
          </p:cNvSpPr>
          <p:nvPr>
            <p:ph idx="1"/>
          </p:nvPr>
        </p:nvSpPr>
        <p:spPr>
          <a:xfrm>
            <a:off x="838200" y="1399013"/>
            <a:ext cx="10515600" cy="4777949"/>
          </a:xfrm>
        </p:spPr>
        <p:txBody>
          <a:bodyPr>
            <a:normAutofit fontScale="92500" lnSpcReduction="20000"/>
          </a:bodyPr>
          <a:lstStyle/>
          <a:p>
            <a:pPr marL="0" indent="0">
              <a:buNone/>
            </a:pPr>
            <a:r>
              <a:rPr lang="cs-CZ" sz="2400" b="1" dirty="0">
                <a:solidFill>
                  <a:srgbClr val="00B050"/>
                </a:solidFill>
              </a:rPr>
              <a:t>CO JE TO ZPŮSOBILÝ VÝDAJ? – musí být věcně, místně a časově způsobilý + přiměřený</a:t>
            </a:r>
            <a:endParaRPr lang="cs-CZ" sz="2400" dirty="0">
              <a:solidFill>
                <a:srgbClr val="00B050"/>
              </a:solidFill>
            </a:endParaRPr>
          </a:p>
          <a:p>
            <a:r>
              <a:rPr lang="cs-CZ" sz="2400" dirty="0"/>
              <a:t>Je v souladu s právními předpisy </a:t>
            </a:r>
            <a:r>
              <a:rPr lang="cs-CZ" sz="1800" dirty="0"/>
              <a:t>(tj. s legislativou ČR a EU)</a:t>
            </a:r>
          </a:p>
          <a:p>
            <a:r>
              <a:rPr lang="cs-CZ" sz="2400" dirty="0"/>
              <a:t>Je v souladu v pravidly OPŽP a podmínkami podpory </a:t>
            </a:r>
            <a:r>
              <a:rPr lang="cs-CZ" sz="1800" dirty="0"/>
              <a:t>(výdaj je přímo a výhradně spojen s realizací projektu a je součástí jeho rozpočtu)</a:t>
            </a:r>
          </a:p>
          <a:p>
            <a:r>
              <a:rPr lang="cs-CZ" sz="2400" dirty="0"/>
              <a:t>Je přiměřený </a:t>
            </a:r>
            <a:r>
              <a:rPr lang="cs-CZ" sz="1800" dirty="0"/>
              <a:t>(odpovídá cenám v místě a čase obvyklým) </a:t>
            </a:r>
            <a:r>
              <a:rPr lang="cs-CZ" sz="2400" dirty="0"/>
              <a:t>a je vynaložen v souladu s pravidlem 3E </a:t>
            </a:r>
            <a:r>
              <a:rPr lang="cs-CZ" sz="1800" dirty="0"/>
              <a:t>(hospodárnost, účelnost a efektivnost)</a:t>
            </a:r>
          </a:p>
          <a:p>
            <a:r>
              <a:rPr lang="cs-CZ" sz="2400" dirty="0"/>
              <a:t>Vznikl a byl uhrazen příjemcem podpory v období od 1.1.2014 do 31.12.2023 </a:t>
            </a:r>
            <a:r>
              <a:rPr lang="cs-CZ" sz="1800" dirty="0"/>
              <a:t>(vnik = okamžik reálného uskutečnění požadovaného plnění – datum zdanitelného plnění na fa, datum dodání předmětu podpory, datum vykonání prací, Výdaje vzniklé po ukončení realizace projektu již nejsou způsobilé.</a:t>
            </a:r>
          </a:p>
          <a:p>
            <a:r>
              <a:rPr lang="cs-CZ" sz="2400" dirty="0"/>
              <a:t>Má vazbu na podporovaný region a rovněž</a:t>
            </a:r>
          </a:p>
          <a:p>
            <a:r>
              <a:rPr lang="cs-CZ" sz="2400" dirty="0"/>
              <a:t>Je řádně identifikovatelný, prokazatelný a doložitelný</a:t>
            </a:r>
          </a:p>
          <a:p>
            <a:pPr marL="0" indent="0">
              <a:buNone/>
            </a:pPr>
            <a:r>
              <a:rPr lang="cs-CZ" sz="2400" b="1" dirty="0">
                <a:solidFill>
                  <a:srgbClr val="FF0000"/>
                </a:solidFill>
              </a:rPr>
              <a:t>Uvedené podmínky musí být naplněny zásadně kumulativně – tedy všechny zároveň – pokud ne, nelze výdaj považovat způsobilý!!!</a:t>
            </a:r>
          </a:p>
        </p:txBody>
      </p:sp>
      <p:pic>
        <p:nvPicPr>
          <p:cNvPr id="6" name="Obrázek 5">
            <a:extLst>
              <a:ext uri="{FF2B5EF4-FFF2-40B4-BE49-F238E27FC236}">
                <a16:creationId xmlns:a16="http://schemas.microsoft.com/office/drawing/2014/main" id="{91026CCC-37AD-45D5-A9C7-7CFDBD1A46E2}"/>
              </a:ext>
            </a:extLst>
          </p:cNvPr>
          <p:cNvPicPr/>
          <p:nvPr/>
        </p:nvPicPr>
        <p:blipFill>
          <a:blip r:embed="rId2">
            <a:extLst>
              <a:ext uri="{28A0092B-C50C-407E-A947-70E740481C1C}">
                <a14:useLocalDpi xmlns:a14="http://schemas.microsoft.com/office/drawing/2010/main" val="0"/>
              </a:ext>
            </a:extLst>
          </a:blip>
          <a:stretch>
            <a:fillRect/>
          </a:stretch>
        </p:blipFill>
        <p:spPr>
          <a:xfrm>
            <a:off x="838201" y="365126"/>
            <a:ext cx="4785852" cy="824577"/>
          </a:xfrm>
          <a:prstGeom prst="rect">
            <a:avLst/>
          </a:prstGeom>
        </p:spPr>
      </p:pic>
      <p:pic>
        <p:nvPicPr>
          <p:cNvPr id="7" name="Obrázek 6" descr="C:\Users\Monika\Desktop\WEB MAS\LOGO MAS.png">
            <a:extLst>
              <a:ext uri="{FF2B5EF4-FFF2-40B4-BE49-F238E27FC236}">
                <a16:creationId xmlns:a16="http://schemas.microsoft.com/office/drawing/2014/main" id="{86D3542D-2135-4F65-9308-9D17D033A9E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325032" y="511277"/>
            <a:ext cx="914400" cy="550974"/>
          </a:xfrm>
          <a:prstGeom prst="rect">
            <a:avLst/>
          </a:prstGeom>
          <a:noFill/>
          <a:ln>
            <a:noFill/>
          </a:ln>
        </p:spPr>
      </p:pic>
    </p:spTree>
    <p:extLst>
      <p:ext uri="{BB962C8B-B14F-4D97-AF65-F5344CB8AC3E}">
        <p14:creationId xmlns:p14="http://schemas.microsoft.com/office/powerpoint/2010/main" val="4239280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1A2E6A-14E8-425E-B2C6-77B88A817ED8}"/>
              </a:ext>
            </a:extLst>
          </p:cNvPr>
          <p:cNvSpPr>
            <a:spLocks noGrp="1"/>
          </p:cNvSpPr>
          <p:nvPr>
            <p:ph type="title"/>
          </p:nvPr>
        </p:nvSpPr>
        <p:spPr>
          <a:xfrm>
            <a:off x="762000" y="160866"/>
            <a:ext cx="10515600" cy="1142472"/>
          </a:xfrm>
        </p:spPr>
        <p:txBody>
          <a:bodyPr/>
          <a:lstStyle/>
          <a:p>
            <a:endParaRPr lang="cs-CZ" b="1" dirty="0"/>
          </a:p>
        </p:txBody>
      </p:sp>
      <p:sp>
        <p:nvSpPr>
          <p:cNvPr id="3" name="Zástupný symbol pro obsah 2">
            <a:extLst>
              <a:ext uri="{FF2B5EF4-FFF2-40B4-BE49-F238E27FC236}">
                <a16:creationId xmlns:a16="http://schemas.microsoft.com/office/drawing/2014/main" id="{1BCA3E00-3558-4DC8-A724-4B1B602784CF}"/>
              </a:ext>
            </a:extLst>
          </p:cNvPr>
          <p:cNvSpPr>
            <a:spLocks noGrp="1"/>
          </p:cNvSpPr>
          <p:nvPr>
            <p:ph idx="1"/>
          </p:nvPr>
        </p:nvSpPr>
        <p:spPr>
          <a:xfrm>
            <a:off x="838200" y="1405468"/>
            <a:ext cx="10515600" cy="4771495"/>
          </a:xfrm>
        </p:spPr>
        <p:txBody>
          <a:bodyPr>
            <a:normAutofit fontScale="92500" lnSpcReduction="10000"/>
          </a:bodyPr>
          <a:lstStyle/>
          <a:p>
            <a:r>
              <a:rPr lang="cs-CZ" sz="2400" b="1" dirty="0"/>
              <a:t>Prioritní osa 4 – Ochrana a péče o přírodu a krajinu</a:t>
            </a:r>
          </a:p>
          <a:p>
            <a:r>
              <a:rPr lang="cs-CZ" sz="2400" b="1" dirty="0"/>
              <a:t>Specifický cíl 4.2 – Posílit biodiverzitu</a:t>
            </a:r>
          </a:p>
          <a:p>
            <a:r>
              <a:rPr lang="cs-CZ" sz="2400" b="1" dirty="0"/>
              <a:t>Aktivita 4.2.3 – Prevence šíření a omezování výskytu invazních druhů rostlin</a:t>
            </a:r>
          </a:p>
          <a:p>
            <a:endParaRPr lang="cs-CZ" sz="900" b="1" dirty="0"/>
          </a:p>
          <a:p>
            <a:r>
              <a:rPr lang="cs-CZ" sz="2400" b="1" dirty="0"/>
              <a:t>Výzva ŘO, do které je výzva MAS zařazena: 05_17_87</a:t>
            </a:r>
          </a:p>
          <a:p>
            <a:pPr marL="0" indent="0">
              <a:buNone/>
            </a:pPr>
            <a:endParaRPr lang="cs-CZ" sz="900" b="1" dirty="0"/>
          </a:p>
          <a:p>
            <a:r>
              <a:rPr lang="cs-CZ" sz="2400" b="1" dirty="0"/>
              <a:t>Datum vyhlášení:  28. 02. 2019</a:t>
            </a:r>
          </a:p>
          <a:p>
            <a:r>
              <a:rPr lang="cs-CZ" sz="2400" b="1" dirty="0"/>
              <a:t>Datum zahájení příjmu žádostí o podporu :  28. 02. 2019</a:t>
            </a:r>
          </a:p>
          <a:p>
            <a:r>
              <a:rPr lang="cs-CZ" sz="2400" b="1" dirty="0"/>
              <a:t>Datum ukončení příjmu žádostí o podporu : 31. 05. 2019</a:t>
            </a:r>
          </a:p>
          <a:p>
            <a:r>
              <a:rPr lang="cs-CZ" sz="2400" b="1" dirty="0"/>
              <a:t>Nejzazší termín pro ukončení fyzické realizace projektu : 31.12.2021 (včetně uzavření financování projektu)</a:t>
            </a:r>
          </a:p>
          <a:p>
            <a:pPr marL="0" indent="0">
              <a:buNone/>
            </a:pPr>
            <a:endParaRPr lang="cs-CZ" sz="2400" dirty="0"/>
          </a:p>
          <a:p>
            <a:endParaRPr lang="cs-CZ" dirty="0"/>
          </a:p>
        </p:txBody>
      </p:sp>
      <p:pic>
        <p:nvPicPr>
          <p:cNvPr id="6" name="Obrázek 5">
            <a:extLst>
              <a:ext uri="{FF2B5EF4-FFF2-40B4-BE49-F238E27FC236}">
                <a16:creationId xmlns:a16="http://schemas.microsoft.com/office/drawing/2014/main" id="{7BC82A75-C758-41ED-8EF8-2C3F541F78BF}"/>
              </a:ext>
            </a:extLst>
          </p:cNvPr>
          <p:cNvPicPr/>
          <p:nvPr/>
        </p:nvPicPr>
        <p:blipFill>
          <a:blip r:embed="rId2">
            <a:extLst>
              <a:ext uri="{28A0092B-C50C-407E-A947-70E740481C1C}">
                <a14:useLocalDpi xmlns:a14="http://schemas.microsoft.com/office/drawing/2010/main" val="0"/>
              </a:ext>
            </a:extLst>
          </a:blip>
          <a:stretch>
            <a:fillRect/>
          </a:stretch>
        </p:blipFill>
        <p:spPr>
          <a:xfrm>
            <a:off x="762000" y="160866"/>
            <a:ext cx="6410141" cy="1142472"/>
          </a:xfrm>
          <a:prstGeom prst="rect">
            <a:avLst/>
          </a:prstGeom>
        </p:spPr>
      </p:pic>
      <p:pic>
        <p:nvPicPr>
          <p:cNvPr id="7" name="Obrázek 6" descr="C:\Users\Monika\Desktop\WEB MAS\LOGO MAS.png">
            <a:extLst>
              <a:ext uri="{FF2B5EF4-FFF2-40B4-BE49-F238E27FC236}">
                <a16:creationId xmlns:a16="http://schemas.microsoft.com/office/drawing/2014/main" id="{5768AF31-606F-4BD0-B045-6A3AFF07B0A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153154" y="376502"/>
            <a:ext cx="1071716" cy="711200"/>
          </a:xfrm>
          <a:prstGeom prst="rect">
            <a:avLst/>
          </a:prstGeom>
          <a:noFill/>
          <a:ln>
            <a:noFill/>
          </a:ln>
        </p:spPr>
      </p:pic>
    </p:spTree>
    <p:extLst>
      <p:ext uri="{BB962C8B-B14F-4D97-AF65-F5344CB8AC3E}">
        <p14:creationId xmlns:p14="http://schemas.microsoft.com/office/powerpoint/2010/main" val="31213171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83571"/>
          </a:xfrm>
        </p:spPr>
        <p:txBody>
          <a:bodyPr>
            <a:normAutofit/>
          </a:bodyPr>
          <a:lstStyle/>
          <a:p>
            <a:endParaRPr lang="cs-CZ" sz="3600" b="1" dirty="0"/>
          </a:p>
        </p:txBody>
      </p:sp>
      <p:sp>
        <p:nvSpPr>
          <p:cNvPr id="3" name="Zástupný symbol pro obsah 2"/>
          <p:cNvSpPr>
            <a:spLocks noGrp="1"/>
          </p:cNvSpPr>
          <p:nvPr>
            <p:ph idx="1"/>
          </p:nvPr>
        </p:nvSpPr>
        <p:spPr>
          <a:xfrm>
            <a:off x="838200" y="1533831"/>
            <a:ext cx="10629452" cy="4643131"/>
          </a:xfrm>
        </p:spPr>
        <p:txBody>
          <a:bodyPr>
            <a:normAutofit fontScale="62500" lnSpcReduction="20000"/>
          </a:bodyPr>
          <a:lstStyle/>
          <a:p>
            <a:pPr marL="0" indent="0">
              <a:buNone/>
            </a:pPr>
            <a:r>
              <a:rPr lang="cs-CZ" sz="3100" b="1" dirty="0">
                <a:solidFill>
                  <a:srgbClr val="00B050"/>
                </a:solidFill>
              </a:rPr>
              <a:t>Pravidla způsobilosti pro některé druhy výdajů (str. 21 – 28 </a:t>
            </a:r>
            <a:r>
              <a:rPr lang="cs-CZ" sz="3100" b="1" dirty="0" err="1">
                <a:solidFill>
                  <a:srgbClr val="00B050"/>
                </a:solidFill>
              </a:rPr>
              <a:t>PrŽP</a:t>
            </a:r>
            <a:r>
              <a:rPr lang="cs-CZ" sz="3100" b="1" dirty="0">
                <a:solidFill>
                  <a:srgbClr val="00B050"/>
                </a:solidFill>
              </a:rPr>
              <a:t>)</a:t>
            </a:r>
            <a:endParaRPr lang="cs-CZ" sz="2000" dirty="0"/>
          </a:p>
          <a:p>
            <a:pPr marL="0" indent="0">
              <a:buNone/>
            </a:pPr>
            <a:r>
              <a:rPr lang="cs-CZ" sz="2900" dirty="0"/>
              <a:t>1) Přímé realizační výdaje – přímo přispívají ke splnění cílů projektu + výdaje na dokumentaci skutečného provedení – ANO</a:t>
            </a:r>
          </a:p>
          <a:p>
            <a:pPr marL="0" indent="0">
              <a:buNone/>
            </a:pPr>
            <a:r>
              <a:rPr lang="cs-CZ" sz="1900" dirty="0"/>
              <a:t>(do přímých realizačních nákladů nelze zahrnout projektovou přípravu, technický dozor investora, autorský dozor, koordinátora BOZP a výdaje na zajištění publicity projektu – ty jsou zvláštními položkami rozpočtu se svými specifiky)</a:t>
            </a:r>
            <a:endParaRPr lang="cs-CZ" sz="2000" dirty="0"/>
          </a:p>
          <a:p>
            <a:pPr marL="0" indent="0">
              <a:buNone/>
            </a:pPr>
            <a:r>
              <a:rPr lang="cs-CZ" sz="2900" dirty="0"/>
              <a:t>2) Projektová příprava, autorský a technický dozor, zajištění bezpečnosti práce na stavbě (koordinátor BOZP)</a:t>
            </a:r>
          </a:p>
          <a:p>
            <a:pPr marL="0" indent="0">
              <a:buNone/>
            </a:pPr>
            <a:r>
              <a:rPr lang="cs-CZ" sz="2300" u="sng" dirty="0"/>
              <a:t>Za způsobilé jsou zde považovány výdaje na zpracování</a:t>
            </a:r>
            <a:r>
              <a:rPr lang="cs-CZ" sz="2300" dirty="0"/>
              <a:t>:</a:t>
            </a:r>
          </a:p>
          <a:p>
            <a:pPr>
              <a:lnSpc>
                <a:spcPct val="120000"/>
              </a:lnSpc>
              <a:buFont typeface="Arial" panose="020B0604020202020204" pitchFamily="34" charset="0"/>
              <a:buChar char="•"/>
            </a:pPr>
            <a:r>
              <a:rPr lang="cs-CZ" sz="2300" dirty="0"/>
              <a:t>projektové dokumentace a dokumentace pro provádění stavby (</a:t>
            </a:r>
            <a:r>
              <a:rPr lang="cs-CZ" sz="2200" dirty="0"/>
              <a:t>dle vyhlášky č. 405/2017 Sb. o dokumentaci staveb),</a:t>
            </a:r>
          </a:p>
          <a:p>
            <a:pPr>
              <a:lnSpc>
                <a:spcPct val="120000"/>
              </a:lnSpc>
              <a:buFont typeface="Arial" panose="020B0604020202020204" pitchFamily="34" charset="0"/>
              <a:buChar char="•"/>
            </a:pPr>
            <a:r>
              <a:rPr lang="cs-CZ" sz="2400" dirty="0"/>
              <a:t>studie proveditelnosti (je-li požadována),</a:t>
            </a:r>
          </a:p>
          <a:p>
            <a:pPr>
              <a:lnSpc>
                <a:spcPct val="120000"/>
              </a:lnSpc>
              <a:buFont typeface="Arial" panose="020B0604020202020204" pitchFamily="34" charset="0"/>
              <a:buChar char="•"/>
            </a:pPr>
            <a:r>
              <a:rPr lang="cs-CZ" sz="2400" dirty="0"/>
              <a:t>dalších podkladových studií a analýz dle specifických požadavků jednotlivých priorit a typu projektu (</a:t>
            </a:r>
            <a:r>
              <a:rPr lang="cs-CZ" sz="2400" dirty="0" err="1"/>
              <a:t>hydroekologický</a:t>
            </a:r>
            <a:r>
              <a:rPr lang="cs-CZ" sz="2400" dirty="0"/>
              <a:t> průzkum, odborný posudek, analýza rizik, potvrzení, že žadatel není podnikem v obtížích, rozptylová studie, energetický posudek, </a:t>
            </a:r>
            <a:r>
              <a:rPr lang="cs-CZ" sz="2400" dirty="0" err="1"/>
              <a:t>technicko-ekonomická</a:t>
            </a:r>
            <a:r>
              <a:rPr lang="cs-CZ" sz="2400" dirty="0"/>
              <a:t> analýza, analýza potenciálu produkce odpadů, biologické posouzení),</a:t>
            </a:r>
          </a:p>
          <a:p>
            <a:pPr>
              <a:lnSpc>
                <a:spcPct val="120000"/>
              </a:lnSpc>
              <a:buFont typeface="Arial" panose="020B0604020202020204" pitchFamily="34" charset="0"/>
              <a:buChar char="•"/>
            </a:pPr>
            <a:r>
              <a:rPr lang="cs-CZ" sz="2400" dirty="0"/>
              <a:t>finanční a ekonomické analýzy (jsou-li požadovány),</a:t>
            </a:r>
          </a:p>
          <a:p>
            <a:pPr>
              <a:lnSpc>
                <a:spcPct val="120000"/>
              </a:lnSpc>
              <a:buFont typeface="Arial" panose="020B0604020202020204" pitchFamily="34" charset="0"/>
              <a:buChar char="•"/>
            </a:pPr>
            <a:r>
              <a:rPr lang="cs-CZ" sz="2400" dirty="0"/>
              <a:t>projektové dokumentace pro projekty dodávek,</a:t>
            </a:r>
          </a:p>
        </p:txBody>
      </p:sp>
      <p:pic>
        <p:nvPicPr>
          <p:cNvPr id="6" name="Obrázek 5">
            <a:extLst>
              <a:ext uri="{FF2B5EF4-FFF2-40B4-BE49-F238E27FC236}">
                <a16:creationId xmlns:a16="http://schemas.microsoft.com/office/drawing/2014/main" id="{164BF4FA-FE2A-4C3D-BEAF-6D1FFA16DADA}"/>
              </a:ext>
            </a:extLst>
          </p:cNvPr>
          <p:cNvPicPr/>
          <p:nvPr/>
        </p:nvPicPr>
        <p:blipFill>
          <a:blip r:embed="rId3">
            <a:extLst>
              <a:ext uri="{28A0092B-C50C-407E-A947-70E740481C1C}">
                <a14:useLocalDpi xmlns:a14="http://schemas.microsoft.com/office/drawing/2010/main" val="0"/>
              </a:ext>
            </a:extLst>
          </a:blip>
          <a:stretch>
            <a:fillRect/>
          </a:stretch>
        </p:blipFill>
        <p:spPr>
          <a:xfrm>
            <a:off x="838200" y="365126"/>
            <a:ext cx="5005711" cy="887737"/>
          </a:xfrm>
          <a:prstGeom prst="rect">
            <a:avLst/>
          </a:prstGeom>
        </p:spPr>
      </p:pic>
      <p:pic>
        <p:nvPicPr>
          <p:cNvPr id="7" name="Obrázek 6" descr="C:\Users\Monika\Desktop\WEB MAS\LOGO MAS.png">
            <a:extLst>
              <a:ext uri="{FF2B5EF4-FFF2-40B4-BE49-F238E27FC236}">
                <a16:creationId xmlns:a16="http://schemas.microsoft.com/office/drawing/2014/main" id="{AC8F1590-5468-4C59-8576-6E35FB9476B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236541" y="492577"/>
            <a:ext cx="875071" cy="569674"/>
          </a:xfrm>
          <a:prstGeom prst="rect">
            <a:avLst/>
          </a:prstGeom>
          <a:noFill/>
          <a:ln>
            <a:noFill/>
          </a:ln>
        </p:spPr>
      </p:pic>
    </p:spTree>
    <p:extLst>
      <p:ext uri="{BB962C8B-B14F-4D97-AF65-F5344CB8AC3E}">
        <p14:creationId xmlns:p14="http://schemas.microsoft.com/office/powerpoint/2010/main" val="16960536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5ACBA6-14BC-476C-8161-EB47B04B59EB}"/>
              </a:ext>
            </a:extLst>
          </p:cNvPr>
          <p:cNvSpPr>
            <a:spLocks noGrp="1"/>
          </p:cNvSpPr>
          <p:nvPr>
            <p:ph type="title"/>
          </p:nvPr>
        </p:nvSpPr>
        <p:spPr>
          <a:xfrm>
            <a:off x="677334" y="609600"/>
            <a:ext cx="8596668" cy="956508"/>
          </a:xfrm>
        </p:spPr>
        <p:txBody>
          <a:bodyPr/>
          <a:lstStyle/>
          <a:p>
            <a:endParaRPr lang="cs-CZ" dirty="0"/>
          </a:p>
        </p:txBody>
      </p:sp>
      <p:sp>
        <p:nvSpPr>
          <p:cNvPr id="3" name="Zástupný obsah 2">
            <a:extLst>
              <a:ext uri="{FF2B5EF4-FFF2-40B4-BE49-F238E27FC236}">
                <a16:creationId xmlns:a16="http://schemas.microsoft.com/office/drawing/2014/main" id="{9AC1BC2A-52EF-4E7B-A1D6-1FAC6D0DA0E8}"/>
              </a:ext>
            </a:extLst>
          </p:cNvPr>
          <p:cNvSpPr>
            <a:spLocks noGrp="1"/>
          </p:cNvSpPr>
          <p:nvPr>
            <p:ph idx="1"/>
          </p:nvPr>
        </p:nvSpPr>
        <p:spPr>
          <a:xfrm>
            <a:off x="677334" y="1720645"/>
            <a:ext cx="8596668" cy="4320717"/>
          </a:xfrm>
        </p:spPr>
        <p:txBody>
          <a:bodyPr>
            <a:normAutofit/>
          </a:bodyPr>
          <a:lstStyle/>
          <a:p>
            <a:pPr>
              <a:lnSpc>
                <a:spcPct val="120000"/>
              </a:lnSpc>
              <a:buFont typeface="Arial" panose="020B0604020202020204" pitchFamily="34" charset="0"/>
              <a:buChar char="•"/>
            </a:pPr>
            <a:r>
              <a:rPr lang="cs-CZ" dirty="0"/>
              <a:t>zadávací dokumentace dle ZVZ či ZZVZ (případně dle dokumentu Zadávání veřejných zakázek v OPŽP 2014 -2020, který je součástí Pravidel), včetně organizace zadávacího nebo výběrového řízení. Způsobilým výdajem je pouze zadávací dokumentace na realizaci daného opatření, nikoliv na přípravu projektu a odborný dozor.</a:t>
            </a:r>
          </a:p>
          <a:p>
            <a:pPr>
              <a:lnSpc>
                <a:spcPct val="120000"/>
              </a:lnSpc>
              <a:buFont typeface="Arial" panose="020B0604020202020204" pitchFamily="34" charset="0"/>
              <a:buChar char="•"/>
            </a:pPr>
            <a:r>
              <a:rPr lang="cs-CZ" dirty="0"/>
              <a:t>plán BOZP a výkon dozoru BOZP na realizaci daného opatření, </a:t>
            </a:r>
          </a:p>
          <a:p>
            <a:pPr>
              <a:lnSpc>
                <a:spcPct val="120000"/>
              </a:lnSpc>
              <a:buFont typeface="Arial" panose="020B0604020202020204" pitchFamily="34" charset="0"/>
              <a:buChar char="•"/>
            </a:pPr>
            <a:r>
              <a:rPr lang="cs-CZ" dirty="0"/>
              <a:t>žádosti včetně vyplnění v IS KP14+, přičemž maximální způsobilá částka, kterou lze na zpracování žádosti nárokovat, je 30 000 Kč bez DPH,</a:t>
            </a:r>
          </a:p>
          <a:p>
            <a:pPr>
              <a:lnSpc>
                <a:spcPct val="120000"/>
              </a:lnSpc>
              <a:buFont typeface="Arial" panose="020B0604020202020204" pitchFamily="34" charset="0"/>
              <a:buChar char="•"/>
            </a:pPr>
            <a:r>
              <a:rPr lang="cs-CZ" dirty="0"/>
              <a:t>Manažerské řízení přípravy a realizace projektu.</a:t>
            </a:r>
          </a:p>
          <a:p>
            <a:pPr marL="0" indent="0">
              <a:buNone/>
            </a:pPr>
            <a:endParaRPr lang="cs-CZ" dirty="0"/>
          </a:p>
        </p:txBody>
      </p:sp>
      <p:pic>
        <p:nvPicPr>
          <p:cNvPr id="6" name="Obrázek 5">
            <a:extLst>
              <a:ext uri="{FF2B5EF4-FFF2-40B4-BE49-F238E27FC236}">
                <a16:creationId xmlns:a16="http://schemas.microsoft.com/office/drawing/2014/main" id="{B4464BD0-1BA7-41D0-8279-2307E8095186}"/>
              </a:ext>
            </a:extLst>
          </p:cNvPr>
          <p:cNvPicPr/>
          <p:nvPr/>
        </p:nvPicPr>
        <p:blipFill>
          <a:blip r:embed="rId2">
            <a:extLst>
              <a:ext uri="{28A0092B-C50C-407E-A947-70E740481C1C}">
                <a14:useLocalDpi xmlns:a14="http://schemas.microsoft.com/office/drawing/2010/main" val="0"/>
              </a:ext>
            </a:extLst>
          </a:blip>
          <a:stretch>
            <a:fillRect/>
          </a:stretch>
        </p:blipFill>
        <p:spPr>
          <a:xfrm>
            <a:off x="677334" y="643985"/>
            <a:ext cx="5005711" cy="887737"/>
          </a:xfrm>
          <a:prstGeom prst="rect">
            <a:avLst/>
          </a:prstGeom>
        </p:spPr>
      </p:pic>
      <p:pic>
        <p:nvPicPr>
          <p:cNvPr id="7" name="Obrázek 6" descr="C:\Users\Monika\Desktop\WEB MAS\LOGO MAS.png">
            <a:extLst>
              <a:ext uri="{FF2B5EF4-FFF2-40B4-BE49-F238E27FC236}">
                <a16:creationId xmlns:a16="http://schemas.microsoft.com/office/drawing/2014/main" id="{CE78A25D-B1F8-4D9F-88D6-ECA559118E1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730171" y="803016"/>
            <a:ext cx="909494" cy="569674"/>
          </a:xfrm>
          <a:prstGeom prst="rect">
            <a:avLst/>
          </a:prstGeom>
          <a:noFill/>
          <a:ln>
            <a:noFill/>
          </a:ln>
        </p:spPr>
      </p:pic>
    </p:spTree>
    <p:extLst>
      <p:ext uri="{BB962C8B-B14F-4D97-AF65-F5344CB8AC3E}">
        <p14:creationId xmlns:p14="http://schemas.microsoft.com/office/powerpoint/2010/main" val="19544503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E1BE30-098F-4BAA-9F47-24133D15DD30}"/>
              </a:ext>
            </a:extLst>
          </p:cNvPr>
          <p:cNvSpPr>
            <a:spLocks noGrp="1"/>
          </p:cNvSpPr>
          <p:nvPr>
            <p:ph type="title"/>
          </p:nvPr>
        </p:nvSpPr>
        <p:spPr>
          <a:xfrm>
            <a:off x="677334" y="678986"/>
            <a:ext cx="8596668" cy="817735"/>
          </a:xfrm>
        </p:spPr>
        <p:txBody>
          <a:bodyPr/>
          <a:lstStyle/>
          <a:p>
            <a:endParaRPr lang="cs-CZ" dirty="0"/>
          </a:p>
        </p:txBody>
      </p:sp>
      <p:sp>
        <p:nvSpPr>
          <p:cNvPr id="3" name="Zástupný obsah 2">
            <a:extLst>
              <a:ext uri="{FF2B5EF4-FFF2-40B4-BE49-F238E27FC236}">
                <a16:creationId xmlns:a16="http://schemas.microsoft.com/office/drawing/2014/main" id="{6AAD6B53-355B-4511-8A99-240B6CBEE729}"/>
              </a:ext>
            </a:extLst>
          </p:cNvPr>
          <p:cNvSpPr>
            <a:spLocks noGrp="1"/>
          </p:cNvSpPr>
          <p:nvPr>
            <p:ph idx="1"/>
          </p:nvPr>
        </p:nvSpPr>
        <p:spPr>
          <a:xfrm>
            <a:off x="677334" y="1730477"/>
            <a:ext cx="8596668" cy="4310885"/>
          </a:xfrm>
        </p:spPr>
        <p:txBody>
          <a:bodyPr/>
          <a:lstStyle/>
          <a:p>
            <a:pPr marL="0" indent="0">
              <a:buNone/>
            </a:pPr>
            <a:r>
              <a:rPr lang="cs-CZ" dirty="0"/>
              <a:t>Výdaje ad 2) lze u PO 4, tedy i pro tuto výzvu, považovat za způsobilé maximálně do výše 6 – 15 % z celkových způsobilých přímých realizačních výdajů projektů dle následujících limitů:</a:t>
            </a:r>
          </a:p>
          <a:p>
            <a:pPr>
              <a:buFont typeface="Wingdings" panose="05000000000000000000" pitchFamily="2" charset="2"/>
              <a:buChar char="§"/>
            </a:pPr>
            <a:r>
              <a:rPr lang="cs-CZ" sz="1400" dirty="0"/>
              <a:t>15 % u projektů, jejichž celkové způsobilé přímé realizační výdaje nepřesahují 1 mil. Kč</a:t>
            </a:r>
          </a:p>
          <a:p>
            <a:pPr>
              <a:buFont typeface="Wingdings" panose="05000000000000000000" pitchFamily="2" charset="2"/>
              <a:buChar char="§"/>
            </a:pPr>
            <a:r>
              <a:rPr lang="cs-CZ" sz="1400" dirty="0"/>
              <a:t>12 % u projektů, jejichž celkové způsobilé přímé realizační výdaje nepřesahují 3 mil. Kč</a:t>
            </a:r>
          </a:p>
          <a:p>
            <a:pPr>
              <a:buFont typeface="Wingdings" panose="05000000000000000000" pitchFamily="2" charset="2"/>
              <a:buChar char="§"/>
            </a:pPr>
            <a:r>
              <a:rPr lang="cs-CZ" sz="1400" dirty="0"/>
              <a:t>9 % u projektů, jejichž celkové způsobilé přímé realizační výdaje nepřesahují 10 mil. Kč</a:t>
            </a:r>
          </a:p>
          <a:p>
            <a:pPr>
              <a:buFont typeface="Wingdings" panose="05000000000000000000" pitchFamily="2" charset="2"/>
              <a:buChar char="§"/>
            </a:pPr>
            <a:r>
              <a:rPr lang="cs-CZ" sz="1400" dirty="0"/>
              <a:t>6 % u projektů, jejichž celkové způsobilé přímé realizační výdaje jsou vyšší než 10 mil. Kč</a:t>
            </a:r>
          </a:p>
          <a:p>
            <a:pPr marL="0" indent="0">
              <a:buNone/>
            </a:pPr>
            <a:r>
              <a:rPr lang="cs-CZ" dirty="0"/>
              <a:t>Tyto náklady nelze zahrnout do způsobilých výdajů projektu, který je realizován formou osobních nákladů. Pokud je projekt realizován z části dodavatelsky a z části formou osobních nákladů, pak se částka vypočítává pouze z dodavatelské části projektu.</a:t>
            </a:r>
          </a:p>
        </p:txBody>
      </p:sp>
      <p:pic>
        <p:nvPicPr>
          <p:cNvPr id="6" name="Obrázek 5">
            <a:extLst>
              <a:ext uri="{FF2B5EF4-FFF2-40B4-BE49-F238E27FC236}">
                <a16:creationId xmlns:a16="http://schemas.microsoft.com/office/drawing/2014/main" id="{57A9D31D-C1E7-47D8-9B07-CEB16366F64A}"/>
              </a:ext>
            </a:extLst>
          </p:cNvPr>
          <p:cNvPicPr/>
          <p:nvPr/>
        </p:nvPicPr>
        <p:blipFill>
          <a:blip r:embed="rId2">
            <a:extLst>
              <a:ext uri="{28A0092B-C50C-407E-A947-70E740481C1C}">
                <a14:useLocalDpi xmlns:a14="http://schemas.microsoft.com/office/drawing/2010/main" val="0"/>
              </a:ext>
            </a:extLst>
          </a:blip>
          <a:stretch>
            <a:fillRect/>
          </a:stretch>
        </p:blipFill>
        <p:spPr>
          <a:xfrm>
            <a:off x="677334" y="643985"/>
            <a:ext cx="5005711" cy="887737"/>
          </a:xfrm>
          <a:prstGeom prst="rect">
            <a:avLst/>
          </a:prstGeom>
        </p:spPr>
      </p:pic>
      <p:pic>
        <p:nvPicPr>
          <p:cNvPr id="7" name="Obrázek 6" descr="C:\Users\Monika\Desktop\WEB MAS\LOGO MAS.png">
            <a:extLst>
              <a:ext uri="{FF2B5EF4-FFF2-40B4-BE49-F238E27FC236}">
                <a16:creationId xmlns:a16="http://schemas.microsoft.com/office/drawing/2014/main" id="{9C2F906E-3684-4BDD-9975-DBC2FCFE45F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730170" y="803016"/>
            <a:ext cx="899661" cy="569674"/>
          </a:xfrm>
          <a:prstGeom prst="rect">
            <a:avLst/>
          </a:prstGeom>
          <a:noFill/>
          <a:ln>
            <a:noFill/>
          </a:ln>
        </p:spPr>
      </p:pic>
    </p:spTree>
    <p:extLst>
      <p:ext uri="{BB962C8B-B14F-4D97-AF65-F5344CB8AC3E}">
        <p14:creationId xmlns:p14="http://schemas.microsoft.com/office/powerpoint/2010/main" val="3297871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B47C04-F9CA-45BF-A03E-7899AF410112}"/>
              </a:ext>
            </a:extLst>
          </p:cNvPr>
          <p:cNvSpPr>
            <a:spLocks noGrp="1"/>
          </p:cNvSpPr>
          <p:nvPr>
            <p:ph type="title"/>
          </p:nvPr>
        </p:nvSpPr>
        <p:spPr>
          <a:xfrm>
            <a:off x="677334" y="609600"/>
            <a:ext cx="8596668" cy="904568"/>
          </a:xfrm>
        </p:spPr>
        <p:txBody>
          <a:bodyPr/>
          <a:lstStyle/>
          <a:p>
            <a:endParaRPr lang="cs-CZ" dirty="0"/>
          </a:p>
        </p:txBody>
      </p:sp>
      <p:sp>
        <p:nvSpPr>
          <p:cNvPr id="3" name="Zástupný obsah 2">
            <a:extLst>
              <a:ext uri="{FF2B5EF4-FFF2-40B4-BE49-F238E27FC236}">
                <a16:creationId xmlns:a16="http://schemas.microsoft.com/office/drawing/2014/main" id="{A0820CD3-9377-43F5-A5EC-69F3030E0387}"/>
              </a:ext>
            </a:extLst>
          </p:cNvPr>
          <p:cNvSpPr>
            <a:spLocks noGrp="1"/>
          </p:cNvSpPr>
          <p:nvPr>
            <p:ph idx="1"/>
          </p:nvPr>
        </p:nvSpPr>
        <p:spPr>
          <a:xfrm>
            <a:off x="677333" y="1759975"/>
            <a:ext cx="9587543" cy="4281388"/>
          </a:xfrm>
        </p:spPr>
        <p:txBody>
          <a:bodyPr/>
          <a:lstStyle/>
          <a:p>
            <a:pPr marL="0" indent="0">
              <a:buNone/>
            </a:pPr>
            <a:r>
              <a:rPr lang="cs-CZ" sz="2000" b="1" dirty="0">
                <a:solidFill>
                  <a:srgbClr val="00B050"/>
                </a:solidFill>
              </a:rPr>
              <a:t>Pravidla způsobilosti pro některé druhy výdajů:</a:t>
            </a:r>
            <a:endParaRPr lang="cs-CZ" sz="2000" dirty="0"/>
          </a:p>
          <a:p>
            <a:pPr marL="0" indent="0">
              <a:buNone/>
            </a:pPr>
            <a:r>
              <a:rPr lang="cs-CZ" dirty="0"/>
              <a:t>3) Vícepráce – lze nárokovat pouze tehdy, jedná-li se o objektivní, věcně správné výdaje, nutné pro realizaci díla (k naplnění cílů a parametrů projektu).</a:t>
            </a:r>
          </a:p>
          <a:p>
            <a:pPr marL="0" indent="0">
              <a:buNone/>
            </a:pPr>
            <a:r>
              <a:rPr lang="cs-CZ" dirty="0"/>
              <a:t>4) Daň z přidané hodnoty (DPH) – je způsobilým výdajem pouze v případě, že je podle vnitrostátních předpisů neodpočitatelná. Tedy pouze pro příjemce, který si nemůže nárokovat odpočet DPH na vstupu.</a:t>
            </a:r>
          </a:p>
          <a:p>
            <a:pPr marL="0" indent="0">
              <a:buNone/>
            </a:pPr>
            <a:r>
              <a:rPr lang="cs-CZ" dirty="0"/>
              <a:t>5) Osobní náklady – v rámci specifického cíle 4.2 Posílit biodiverzitu jsou způsobilé mzdové náklady na přípravu a realizaci projektu. Mohou obsahovat i koordinaci realizace projektu. Patří sem hrubá mzda, plat nebo odměna z dohod. Způsobilý je maximálně 1 pracovní úvazek na 1 pracovníka.</a:t>
            </a:r>
          </a:p>
          <a:p>
            <a:pPr marL="0" indent="0">
              <a:buNone/>
            </a:pPr>
            <a:r>
              <a:rPr lang="cs-CZ" dirty="0"/>
              <a:t>6) Pořízení nemovitostí – způsobilé jsou pozemky i stavby, ale maximálně do výše 10 % CZV, cena musí být stanovena znaleckým posudkem</a:t>
            </a:r>
          </a:p>
          <a:p>
            <a:pPr marL="0" indent="0">
              <a:buNone/>
            </a:pPr>
            <a:endParaRPr lang="cs-CZ" dirty="0"/>
          </a:p>
        </p:txBody>
      </p:sp>
      <p:pic>
        <p:nvPicPr>
          <p:cNvPr id="6" name="Obrázek 5">
            <a:extLst>
              <a:ext uri="{FF2B5EF4-FFF2-40B4-BE49-F238E27FC236}">
                <a16:creationId xmlns:a16="http://schemas.microsoft.com/office/drawing/2014/main" id="{D6AB154A-51F6-4943-A7F0-91BF10EC8DA1}"/>
              </a:ext>
            </a:extLst>
          </p:cNvPr>
          <p:cNvPicPr/>
          <p:nvPr/>
        </p:nvPicPr>
        <p:blipFill>
          <a:blip r:embed="rId2">
            <a:extLst>
              <a:ext uri="{28A0092B-C50C-407E-A947-70E740481C1C}">
                <a14:useLocalDpi xmlns:a14="http://schemas.microsoft.com/office/drawing/2010/main" val="0"/>
              </a:ext>
            </a:extLst>
          </a:blip>
          <a:stretch>
            <a:fillRect/>
          </a:stretch>
        </p:blipFill>
        <p:spPr>
          <a:xfrm>
            <a:off x="677334" y="643985"/>
            <a:ext cx="5005711" cy="887737"/>
          </a:xfrm>
          <a:prstGeom prst="rect">
            <a:avLst/>
          </a:prstGeom>
        </p:spPr>
      </p:pic>
      <p:pic>
        <p:nvPicPr>
          <p:cNvPr id="7" name="Obrázek 6" descr="C:\Users\Monika\Desktop\WEB MAS\LOGO MAS.png">
            <a:extLst>
              <a:ext uri="{FF2B5EF4-FFF2-40B4-BE49-F238E27FC236}">
                <a16:creationId xmlns:a16="http://schemas.microsoft.com/office/drawing/2014/main" id="{4E5BDA67-52F5-4910-8293-2F7C690960BE}"/>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730171" y="782561"/>
            <a:ext cx="860332" cy="569674"/>
          </a:xfrm>
          <a:prstGeom prst="rect">
            <a:avLst/>
          </a:prstGeom>
          <a:noFill/>
          <a:ln>
            <a:noFill/>
          </a:ln>
        </p:spPr>
      </p:pic>
    </p:spTree>
    <p:extLst>
      <p:ext uri="{BB962C8B-B14F-4D97-AF65-F5344CB8AC3E}">
        <p14:creationId xmlns:p14="http://schemas.microsoft.com/office/powerpoint/2010/main" val="36584132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FB9F12-292B-4179-A7C5-642A7F96C358}"/>
              </a:ext>
            </a:extLst>
          </p:cNvPr>
          <p:cNvSpPr>
            <a:spLocks noGrp="1"/>
          </p:cNvSpPr>
          <p:nvPr>
            <p:ph type="title"/>
          </p:nvPr>
        </p:nvSpPr>
        <p:spPr>
          <a:xfrm>
            <a:off x="677334" y="609600"/>
            <a:ext cx="8596668" cy="983226"/>
          </a:xfrm>
        </p:spPr>
        <p:txBody>
          <a:bodyPr/>
          <a:lstStyle/>
          <a:p>
            <a:endParaRPr lang="cs-CZ" dirty="0"/>
          </a:p>
        </p:txBody>
      </p:sp>
      <p:sp>
        <p:nvSpPr>
          <p:cNvPr id="3" name="Zástupný obsah 2">
            <a:extLst>
              <a:ext uri="{FF2B5EF4-FFF2-40B4-BE49-F238E27FC236}">
                <a16:creationId xmlns:a16="http://schemas.microsoft.com/office/drawing/2014/main" id="{1BF4830D-B111-48DF-AF4C-6974F6F1C999}"/>
              </a:ext>
            </a:extLst>
          </p:cNvPr>
          <p:cNvSpPr>
            <a:spLocks noGrp="1"/>
          </p:cNvSpPr>
          <p:nvPr>
            <p:ph idx="1"/>
          </p:nvPr>
        </p:nvSpPr>
        <p:spPr>
          <a:xfrm>
            <a:off x="677333" y="2160589"/>
            <a:ext cx="9892343" cy="3880773"/>
          </a:xfrm>
        </p:spPr>
        <p:txBody>
          <a:bodyPr/>
          <a:lstStyle/>
          <a:p>
            <a:pPr marL="0" indent="0">
              <a:buNone/>
            </a:pPr>
            <a:r>
              <a:rPr lang="cs-CZ" sz="2400" b="1" dirty="0">
                <a:solidFill>
                  <a:srgbClr val="00B050"/>
                </a:solidFill>
              </a:rPr>
              <a:t>Pravidla způsobilosti pro některé druhy výdajů:</a:t>
            </a:r>
            <a:endParaRPr lang="cs-CZ" sz="2400" dirty="0"/>
          </a:p>
          <a:p>
            <a:pPr marL="0" indent="0">
              <a:buNone/>
            </a:pPr>
            <a:r>
              <a:rPr lang="cs-CZ" sz="2000" dirty="0"/>
              <a:t>7) Propagační opatření – způsobilým výdajem je plakát (2 000 kč), velkoplošný panel (15 000 Kč), pamětní deska (5 000 Kč), u projektů nad 50 mil. EUR i slavnostní zahájení a ukončení projektu (50 000 Kč).</a:t>
            </a:r>
          </a:p>
          <a:p>
            <a:pPr marL="0" indent="0">
              <a:buNone/>
            </a:pPr>
            <a:r>
              <a:rPr lang="cs-CZ" sz="2000" dirty="0"/>
              <a:t>8) Pohledávky – podmínkou způsobilosti výdaje je jeho úhrada zhotoviteli</a:t>
            </a:r>
          </a:p>
          <a:p>
            <a:pPr marL="0" indent="0">
              <a:buNone/>
            </a:pPr>
            <a:r>
              <a:rPr lang="cs-CZ" sz="2000" dirty="0"/>
              <a:t>9) Kategorie veřejné podpory specifikující způsobilost výdajů – viz Pravidla pro žadatele a příjemce str. 26-27</a:t>
            </a:r>
          </a:p>
          <a:p>
            <a:pPr marL="0" indent="0">
              <a:buNone/>
            </a:pPr>
            <a:r>
              <a:rPr lang="cs-CZ" sz="2000" dirty="0"/>
              <a:t>10) Poplatky za odnětí ze ZPF a PUPFL – pokud nejsou osvobozeny</a:t>
            </a:r>
          </a:p>
        </p:txBody>
      </p:sp>
      <p:pic>
        <p:nvPicPr>
          <p:cNvPr id="4" name="Obrázek 3">
            <a:extLst>
              <a:ext uri="{FF2B5EF4-FFF2-40B4-BE49-F238E27FC236}">
                <a16:creationId xmlns:a16="http://schemas.microsoft.com/office/drawing/2014/main" id="{8AF647EE-705A-445C-B824-DA0BD1C6D672}"/>
              </a:ext>
            </a:extLst>
          </p:cNvPr>
          <p:cNvPicPr/>
          <p:nvPr/>
        </p:nvPicPr>
        <p:blipFill>
          <a:blip r:embed="rId2">
            <a:extLst>
              <a:ext uri="{28A0092B-C50C-407E-A947-70E740481C1C}">
                <a14:useLocalDpi xmlns:a14="http://schemas.microsoft.com/office/drawing/2010/main" val="0"/>
              </a:ext>
            </a:extLst>
          </a:blip>
          <a:stretch>
            <a:fillRect/>
          </a:stretch>
        </p:blipFill>
        <p:spPr>
          <a:xfrm>
            <a:off x="677334" y="643985"/>
            <a:ext cx="5005711" cy="887737"/>
          </a:xfrm>
          <a:prstGeom prst="rect">
            <a:avLst/>
          </a:prstGeom>
        </p:spPr>
      </p:pic>
      <p:pic>
        <p:nvPicPr>
          <p:cNvPr id="5" name="Obrázek 4" descr="C:\Users\Monika\Desktop\WEB MAS\LOGO MAS.png">
            <a:extLst>
              <a:ext uri="{FF2B5EF4-FFF2-40B4-BE49-F238E27FC236}">
                <a16:creationId xmlns:a16="http://schemas.microsoft.com/office/drawing/2014/main" id="{964FF242-0F8F-4C7B-929A-60D088BCDF3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730171" y="782561"/>
            <a:ext cx="909494" cy="569674"/>
          </a:xfrm>
          <a:prstGeom prst="rect">
            <a:avLst/>
          </a:prstGeom>
          <a:noFill/>
          <a:ln>
            <a:noFill/>
          </a:ln>
        </p:spPr>
      </p:pic>
    </p:spTree>
    <p:extLst>
      <p:ext uri="{BB962C8B-B14F-4D97-AF65-F5344CB8AC3E}">
        <p14:creationId xmlns:p14="http://schemas.microsoft.com/office/powerpoint/2010/main" val="4238060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913069"/>
          </a:xfrm>
        </p:spPr>
        <p:txBody>
          <a:bodyPr>
            <a:normAutofit/>
          </a:bodyPr>
          <a:lstStyle/>
          <a:p>
            <a:endParaRPr lang="cs-CZ" sz="3600" b="1" dirty="0"/>
          </a:p>
        </p:txBody>
      </p:sp>
      <p:sp>
        <p:nvSpPr>
          <p:cNvPr id="3" name="Zástupný symbol pro obsah 2"/>
          <p:cNvSpPr>
            <a:spLocks noGrp="1"/>
          </p:cNvSpPr>
          <p:nvPr>
            <p:ph idx="1"/>
          </p:nvPr>
        </p:nvSpPr>
        <p:spPr>
          <a:xfrm>
            <a:off x="838199" y="1474839"/>
            <a:ext cx="10715513" cy="4702124"/>
          </a:xfrm>
        </p:spPr>
        <p:txBody>
          <a:bodyPr>
            <a:normAutofit fontScale="70000" lnSpcReduction="20000"/>
          </a:bodyPr>
          <a:lstStyle/>
          <a:p>
            <a:pPr marL="0" indent="0">
              <a:buNone/>
            </a:pPr>
            <a:r>
              <a:rPr lang="cs-CZ" sz="2400" b="1" dirty="0">
                <a:solidFill>
                  <a:srgbClr val="00B050"/>
                </a:solidFill>
              </a:rPr>
              <a:t>SPECIFICKÉ ZPŮSOBILÉ VÝDAJE (str. 85 – 86 </a:t>
            </a:r>
            <a:r>
              <a:rPr lang="cs-CZ" sz="2400" b="1" dirty="0" err="1">
                <a:solidFill>
                  <a:srgbClr val="00B050"/>
                </a:solidFill>
              </a:rPr>
              <a:t>PrŽaP</a:t>
            </a:r>
            <a:r>
              <a:rPr lang="cs-CZ" sz="2400" b="1" dirty="0">
                <a:solidFill>
                  <a:srgbClr val="00B050"/>
                </a:solidFill>
              </a:rPr>
              <a:t>)</a:t>
            </a:r>
            <a:endParaRPr lang="cs-CZ" sz="2400" dirty="0"/>
          </a:p>
          <a:p>
            <a:pPr marL="0" indent="0">
              <a:buNone/>
            </a:pPr>
            <a:r>
              <a:rPr lang="cs-CZ" sz="2400" dirty="0"/>
              <a:t>- jako součást realizace opatření sběr informací a zpracování odborných podkladů včetně zajištění potřebných informačních a technických nástrojů pro zajištění ochrany druhů a stanovišť nebo řešení problematiky invazních druhů</a:t>
            </a:r>
          </a:p>
          <a:p>
            <a:pPr marL="0" indent="0">
              <a:buNone/>
            </a:pPr>
            <a:r>
              <a:rPr lang="cs-CZ" sz="2400" dirty="0"/>
              <a:t>- stavební práce, zemědělské a lesnické a související služby zajišťující splnění parametrů daného specifického cíle včetně výdajů na: </a:t>
            </a:r>
          </a:p>
          <a:p>
            <a:pPr marL="400050" lvl="1" indent="0">
              <a:buNone/>
            </a:pPr>
            <a:r>
              <a:rPr lang="cs-CZ" sz="2200" dirty="0"/>
              <a:t>– výsadbu dřevin, dokončovací </a:t>
            </a:r>
            <a:r>
              <a:rPr lang="cs-CZ" dirty="0"/>
              <a:t>(od okamžiku provedení výsadby do okamžiku předání díla a jeho převzetí zadavatelem) </a:t>
            </a:r>
            <a:r>
              <a:rPr lang="cs-CZ" sz="2200" dirty="0"/>
              <a:t>a rozvojová </a:t>
            </a:r>
            <a:r>
              <a:rPr lang="cs-CZ" dirty="0"/>
              <a:t>(od okamžiku převzetí díla zadavatelem do dosažení plné funkčnosti stromu) </a:t>
            </a:r>
            <a:r>
              <a:rPr lang="cs-CZ" sz="2200" dirty="0"/>
              <a:t>péče  nejdéle po dobu 3 let od ukončení realizace </a:t>
            </a:r>
            <a:r>
              <a:rPr lang="cs-CZ" dirty="0"/>
              <a:t>– zálivka, výchovný řez, kontrola a odstranění kotvících prvků, hnojení, kypření, odplevelování, ochrana proti chorobám a škůdcům, ochrana před vlivem mrazu, doplňování mulče – </a:t>
            </a:r>
            <a:r>
              <a:rPr lang="cs-CZ" sz="1800" dirty="0"/>
              <a:t>viz standardy AOPK – </a:t>
            </a:r>
            <a:r>
              <a:rPr lang="cs-CZ" sz="1800" dirty="0">
                <a:hlinkClick r:id="rId2"/>
              </a:rPr>
              <a:t>www.standardy.nature.cz</a:t>
            </a:r>
            <a:endParaRPr lang="cs-CZ" sz="1800" dirty="0"/>
          </a:p>
          <a:p>
            <a:pPr marL="400050" lvl="1" indent="0">
              <a:buNone/>
            </a:pPr>
            <a:r>
              <a:rPr lang="cs-CZ" sz="1800" dirty="0"/>
              <a:t>- kácení nevhodných náletových dřevin, likvidaci invazních a dalších nepůvodních druhů…..</a:t>
            </a:r>
          </a:p>
          <a:p>
            <a:pPr marL="0" indent="0">
              <a:buNone/>
            </a:pPr>
            <a:r>
              <a:rPr lang="cs-CZ" sz="2400" dirty="0"/>
              <a:t>- investice vyvolané v přímé souvislosti s projektem (např.: přeložka inženýrských sítí, eliminace odvodňovacích zařízení, realizace dočasných komunikací…)</a:t>
            </a:r>
          </a:p>
          <a:p>
            <a:pPr marL="0" indent="0">
              <a:buNone/>
            </a:pPr>
            <a:r>
              <a:rPr lang="cs-CZ" sz="2400" dirty="0"/>
              <a:t>- vedlejší rozpočtové náklady do 3% ze způsobilých základních rozpočtových nákladů </a:t>
            </a:r>
            <a:r>
              <a:rPr lang="cs-CZ" sz="1800" dirty="0"/>
              <a:t>( např. geodetické práce, ztížené dopravní podmínky), </a:t>
            </a:r>
            <a:r>
              <a:rPr lang="cs-CZ" sz="2400" dirty="0"/>
              <a:t>přičemž tyto položky spolu se základními rozpočtovými náklady tvoří celkové realizační výdaje</a:t>
            </a:r>
          </a:p>
          <a:p>
            <a:pPr marL="0" indent="0">
              <a:lnSpc>
                <a:spcPct val="120000"/>
              </a:lnSpc>
              <a:buNone/>
            </a:pPr>
            <a:r>
              <a:rPr lang="cs-CZ" sz="1800" dirty="0"/>
              <a:t>Blíže – viz</a:t>
            </a:r>
            <a:r>
              <a:rPr lang="cs-CZ" sz="2400" dirty="0"/>
              <a:t>:  </a:t>
            </a:r>
            <a:r>
              <a:rPr lang="cs-CZ" sz="2000" b="1" dirty="0"/>
              <a:t>Metodika přímých a nepřímých nákladů z oblasti osobních a režijních výdajů v OPŽP 2014 - 2020</a:t>
            </a:r>
            <a:endParaRPr lang="cs-CZ" sz="1800" dirty="0"/>
          </a:p>
          <a:p>
            <a:pPr marL="0" indent="0">
              <a:buNone/>
            </a:pPr>
            <a:endParaRPr lang="cs-CZ" sz="2400" dirty="0"/>
          </a:p>
          <a:p>
            <a:pPr marL="0" indent="0">
              <a:buNone/>
            </a:pPr>
            <a:endParaRPr lang="cs-CZ" sz="2400" dirty="0"/>
          </a:p>
        </p:txBody>
      </p:sp>
      <p:pic>
        <p:nvPicPr>
          <p:cNvPr id="6" name="Obrázek 5">
            <a:extLst>
              <a:ext uri="{FF2B5EF4-FFF2-40B4-BE49-F238E27FC236}">
                <a16:creationId xmlns:a16="http://schemas.microsoft.com/office/drawing/2014/main" id="{A356B7CD-1D96-4CA2-B0DA-73BD6ACDEAF0}"/>
              </a:ext>
            </a:extLst>
          </p:cNvPr>
          <p:cNvPicPr/>
          <p:nvPr/>
        </p:nvPicPr>
        <p:blipFill>
          <a:blip r:embed="rId3">
            <a:extLst>
              <a:ext uri="{28A0092B-C50C-407E-A947-70E740481C1C}">
                <a14:useLocalDpi xmlns:a14="http://schemas.microsoft.com/office/drawing/2010/main" val="0"/>
              </a:ext>
            </a:extLst>
          </a:blip>
          <a:stretch>
            <a:fillRect/>
          </a:stretch>
        </p:blipFill>
        <p:spPr>
          <a:xfrm>
            <a:off x="838199" y="390457"/>
            <a:ext cx="5005711" cy="887737"/>
          </a:xfrm>
          <a:prstGeom prst="rect">
            <a:avLst/>
          </a:prstGeom>
        </p:spPr>
      </p:pic>
      <p:pic>
        <p:nvPicPr>
          <p:cNvPr id="7" name="Obrázek 6" descr="C:\Users\Monika\Desktop\WEB MAS\LOGO MAS.png">
            <a:extLst>
              <a:ext uri="{FF2B5EF4-FFF2-40B4-BE49-F238E27FC236}">
                <a16:creationId xmlns:a16="http://schemas.microsoft.com/office/drawing/2014/main" id="{DFD2F689-5D78-4E08-BEBF-E894C2E3396C}"/>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123461" y="522006"/>
            <a:ext cx="850500" cy="569674"/>
          </a:xfrm>
          <a:prstGeom prst="rect">
            <a:avLst/>
          </a:prstGeom>
          <a:noFill/>
          <a:ln>
            <a:noFill/>
          </a:ln>
        </p:spPr>
      </p:pic>
    </p:spTree>
    <p:extLst>
      <p:ext uri="{BB962C8B-B14F-4D97-AF65-F5344CB8AC3E}">
        <p14:creationId xmlns:p14="http://schemas.microsoft.com/office/powerpoint/2010/main" val="36017690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FD0592-280E-4662-B0AE-C6DD94FFC063}"/>
              </a:ext>
            </a:extLst>
          </p:cNvPr>
          <p:cNvSpPr>
            <a:spLocks noGrp="1"/>
          </p:cNvSpPr>
          <p:nvPr>
            <p:ph type="title"/>
          </p:nvPr>
        </p:nvSpPr>
        <p:spPr>
          <a:xfrm>
            <a:off x="677334" y="508443"/>
            <a:ext cx="8596668" cy="887737"/>
          </a:xfrm>
        </p:spPr>
        <p:txBody>
          <a:bodyPr/>
          <a:lstStyle/>
          <a:p>
            <a:endParaRPr lang="cs-CZ" dirty="0"/>
          </a:p>
        </p:txBody>
      </p:sp>
      <p:sp>
        <p:nvSpPr>
          <p:cNvPr id="3" name="Zástupný obsah 2">
            <a:extLst>
              <a:ext uri="{FF2B5EF4-FFF2-40B4-BE49-F238E27FC236}">
                <a16:creationId xmlns:a16="http://schemas.microsoft.com/office/drawing/2014/main" id="{7B37BCCF-F847-42B4-845C-43CA7AB65167}"/>
              </a:ext>
            </a:extLst>
          </p:cNvPr>
          <p:cNvSpPr>
            <a:spLocks noGrp="1"/>
          </p:cNvSpPr>
          <p:nvPr>
            <p:ph idx="1"/>
          </p:nvPr>
        </p:nvSpPr>
        <p:spPr>
          <a:xfrm>
            <a:off x="677333" y="1582995"/>
            <a:ext cx="9508885" cy="4665406"/>
          </a:xfrm>
        </p:spPr>
        <p:txBody>
          <a:bodyPr/>
          <a:lstStyle/>
          <a:p>
            <a:pPr marL="0" indent="0">
              <a:buNone/>
            </a:pPr>
            <a:r>
              <a:rPr lang="cs-CZ" b="1" dirty="0">
                <a:solidFill>
                  <a:srgbClr val="00B050"/>
                </a:solidFill>
              </a:rPr>
              <a:t>SPECIFICKÉ ZPŮSOBILÉ VÝDAJE (str. 85 – 86 </a:t>
            </a:r>
            <a:r>
              <a:rPr lang="cs-CZ" b="1" dirty="0" err="1">
                <a:solidFill>
                  <a:srgbClr val="00B050"/>
                </a:solidFill>
              </a:rPr>
              <a:t>PrŽaP</a:t>
            </a:r>
            <a:r>
              <a:rPr lang="cs-CZ" b="1" dirty="0">
                <a:solidFill>
                  <a:srgbClr val="00B050"/>
                </a:solidFill>
              </a:rPr>
              <a:t>)</a:t>
            </a:r>
            <a:endParaRPr lang="cs-CZ" dirty="0"/>
          </a:p>
          <a:p>
            <a:pPr>
              <a:buFontTx/>
              <a:buChar char="-"/>
            </a:pPr>
            <a:r>
              <a:rPr lang="cs-CZ" dirty="0"/>
              <a:t>jako součást opatření výdaje na nestavební opatření a úpravy zaměřené na ochranu živočichů (instalace hnízdních budek….)</a:t>
            </a:r>
          </a:p>
          <a:p>
            <a:pPr>
              <a:buFontTx/>
              <a:buChar char="-"/>
            </a:pPr>
            <a:r>
              <a:rPr lang="cs-CZ" dirty="0"/>
              <a:t>opatření související s minimalizací a předcházením škod působených zvláště chráněnými druhy včetně posílení spolupráce s hospodařícími a jinými subjekty a omezení negativního vnímání těchto druhů člověkem</a:t>
            </a:r>
          </a:p>
          <a:p>
            <a:pPr>
              <a:buFontTx/>
              <a:buChar char="-"/>
            </a:pPr>
            <a:r>
              <a:rPr lang="cs-CZ" dirty="0"/>
              <a:t>nákup hmotného a nehmotného majetku, jehož pořízení je nezbytně nutné a řádně odůvodněné pro realizaci opatření, způsobilá je vstupní cena majetku bez úroků</a:t>
            </a:r>
          </a:p>
          <a:p>
            <a:pPr>
              <a:buFontTx/>
              <a:buChar char="-"/>
            </a:pPr>
            <a:r>
              <a:rPr lang="cs-CZ" dirty="0"/>
              <a:t>výdaje na zpracování odborných studií a monitoringu v přímé souvislosti s opatřeními, která jsou předmětem podpory</a:t>
            </a:r>
          </a:p>
          <a:p>
            <a:pPr>
              <a:buFontTx/>
              <a:buChar char="-"/>
            </a:pPr>
            <a:r>
              <a:rPr lang="cs-CZ" dirty="0"/>
              <a:t>výdaje na osvětovou nebo informační kampaň v přímé souvislosti s realizovaným projektem (na pronájem prostor pro konání akcí, zapůjčení technického vybavení na konanou akci…)</a:t>
            </a:r>
          </a:p>
          <a:p>
            <a:pPr>
              <a:buFontTx/>
              <a:buChar char="-"/>
            </a:pPr>
            <a:endParaRPr lang="cs-CZ" dirty="0"/>
          </a:p>
        </p:txBody>
      </p:sp>
      <p:pic>
        <p:nvPicPr>
          <p:cNvPr id="4" name="Obrázek 3">
            <a:extLst>
              <a:ext uri="{FF2B5EF4-FFF2-40B4-BE49-F238E27FC236}">
                <a16:creationId xmlns:a16="http://schemas.microsoft.com/office/drawing/2014/main" id="{591A1DE9-E452-4CFA-92A9-008001E96032}"/>
              </a:ext>
            </a:extLst>
          </p:cNvPr>
          <p:cNvPicPr/>
          <p:nvPr/>
        </p:nvPicPr>
        <p:blipFill>
          <a:blip r:embed="rId2">
            <a:extLst>
              <a:ext uri="{28A0092B-C50C-407E-A947-70E740481C1C}">
                <a14:useLocalDpi xmlns:a14="http://schemas.microsoft.com/office/drawing/2010/main" val="0"/>
              </a:ext>
            </a:extLst>
          </a:blip>
          <a:stretch>
            <a:fillRect/>
          </a:stretch>
        </p:blipFill>
        <p:spPr>
          <a:xfrm>
            <a:off x="677333" y="508443"/>
            <a:ext cx="5005711" cy="887737"/>
          </a:xfrm>
          <a:prstGeom prst="rect">
            <a:avLst/>
          </a:prstGeom>
        </p:spPr>
      </p:pic>
      <p:pic>
        <p:nvPicPr>
          <p:cNvPr id="5" name="Obrázek 4" descr="C:\Users\Monika\Desktop\WEB MAS\LOGO MAS.png">
            <a:extLst>
              <a:ext uri="{FF2B5EF4-FFF2-40B4-BE49-F238E27FC236}">
                <a16:creationId xmlns:a16="http://schemas.microsoft.com/office/drawing/2014/main" id="{2ED67129-E15C-469D-A711-A9D65C7EF88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628023" y="635077"/>
            <a:ext cx="850500" cy="569674"/>
          </a:xfrm>
          <a:prstGeom prst="rect">
            <a:avLst/>
          </a:prstGeom>
          <a:noFill/>
          <a:ln>
            <a:noFill/>
          </a:ln>
        </p:spPr>
      </p:pic>
    </p:spTree>
    <p:extLst>
      <p:ext uri="{BB962C8B-B14F-4D97-AF65-F5344CB8AC3E}">
        <p14:creationId xmlns:p14="http://schemas.microsoft.com/office/powerpoint/2010/main" val="644565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913069"/>
          </a:xfrm>
        </p:spPr>
        <p:txBody>
          <a:bodyPr>
            <a:normAutofit/>
          </a:bodyPr>
          <a:lstStyle/>
          <a:p>
            <a:endParaRPr lang="cs-CZ" sz="3600" b="1" dirty="0"/>
          </a:p>
        </p:txBody>
      </p:sp>
      <p:sp>
        <p:nvSpPr>
          <p:cNvPr id="3" name="Zástupný symbol pro obsah 2"/>
          <p:cNvSpPr>
            <a:spLocks noGrp="1"/>
          </p:cNvSpPr>
          <p:nvPr>
            <p:ph idx="1"/>
          </p:nvPr>
        </p:nvSpPr>
        <p:spPr>
          <a:xfrm>
            <a:off x="838200" y="1484671"/>
            <a:ext cx="10515600" cy="4692292"/>
          </a:xfrm>
        </p:spPr>
        <p:txBody>
          <a:bodyPr>
            <a:normAutofit fontScale="85000" lnSpcReduction="20000"/>
          </a:bodyPr>
          <a:lstStyle/>
          <a:p>
            <a:pPr marL="0" indent="0">
              <a:buNone/>
            </a:pPr>
            <a:r>
              <a:rPr lang="cs-CZ" sz="3000" b="1" dirty="0">
                <a:solidFill>
                  <a:srgbClr val="00B050"/>
                </a:solidFill>
              </a:rPr>
              <a:t>Nezpůsobilé výdaje</a:t>
            </a:r>
            <a:endParaRPr lang="cs-CZ" sz="3000" dirty="0">
              <a:solidFill>
                <a:srgbClr val="00B050"/>
              </a:solidFill>
            </a:endParaRPr>
          </a:p>
          <a:p>
            <a:r>
              <a:rPr lang="cs-CZ" sz="2100" dirty="0"/>
              <a:t>Výdaje na poradenské služby, kdy poradce nenese skutečnou odpovědnost za provedení samotného úkolu, nýbrž jen pomáhá těm, kdo odpovědnost mají</a:t>
            </a:r>
          </a:p>
          <a:p>
            <a:r>
              <a:rPr lang="cs-CZ" sz="2100" dirty="0"/>
              <a:t>Nákup použitého vybavení</a:t>
            </a:r>
          </a:p>
          <a:p>
            <a:r>
              <a:rPr lang="cs-CZ" sz="2100" dirty="0"/>
              <a:t>Daně – DPH (někdy), daň silniční, přímé daně, darovací a dědická daň, clo……</a:t>
            </a:r>
          </a:p>
          <a:p>
            <a:r>
              <a:rPr lang="cs-CZ" sz="2100" dirty="0"/>
              <a:t>Výdaje na zajištění relevantních stanovisek</a:t>
            </a:r>
          </a:p>
          <a:p>
            <a:r>
              <a:rPr lang="cs-CZ" sz="2100" dirty="0"/>
              <a:t>Pronájem pozemku/stavby</a:t>
            </a:r>
          </a:p>
          <a:p>
            <a:r>
              <a:rPr lang="cs-CZ" sz="2100" dirty="0"/>
              <a:t>Vyvolané investice, které nejsou spojeny výhradně a přímo s účelem projektu</a:t>
            </a:r>
          </a:p>
          <a:p>
            <a:r>
              <a:rPr lang="cs-CZ" sz="2100" dirty="0"/>
              <a:t>Vícepráce nad výši způsobilých méněprací</a:t>
            </a:r>
          </a:p>
          <a:p>
            <a:r>
              <a:rPr lang="cs-CZ" sz="2100" dirty="0"/>
              <a:t>Úroky, splátky úvěrů, pojistné, správní poplatky (např. notářské poplatky, vklady do katastru, poplatky za vydané stavební povolení…)</a:t>
            </a:r>
          </a:p>
          <a:p>
            <a:r>
              <a:rPr lang="cs-CZ" sz="2100" dirty="0"/>
              <a:t>Pojistné</a:t>
            </a:r>
          </a:p>
          <a:p>
            <a:r>
              <a:rPr lang="cs-CZ" sz="2100" dirty="0"/>
              <a:t>Rozpočtová rezerva</a:t>
            </a:r>
          </a:p>
          <a:p>
            <a:r>
              <a:rPr lang="cs-CZ" sz="2100" dirty="0"/>
              <a:t>Režijní a provozní výdaje (vyjma výdajů souvisejících s osobními náklady)</a:t>
            </a:r>
          </a:p>
        </p:txBody>
      </p:sp>
      <p:pic>
        <p:nvPicPr>
          <p:cNvPr id="4" name="Obrázek 3">
            <a:extLst>
              <a:ext uri="{FF2B5EF4-FFF2-40B4-BE49-F238E27FC236}">
                <a16:creationId xmlns:a16="http://schemas.microsoft.com/office/drawing/2014/main" id="{D9536F10-5C07-4EA7-A65A-8657608758F1}"/>
              </a:ext>
            </a:extLst>
          </p:cNvPr>
          <p:cNvPicPr/>
          <p:nvPr/>
        </p:nvPicPr>
        <p:blipFill>
          <a:blip r:embed="rId3">
            <a:extLst>
              <a:ext uri="{28A0092B-C50C-407E-A947-70E740481C1C}">
                <a14:useLocalDpi xmlns:a14="http://schemas.microsoft.com/office/drawing/2010/main" val="0"/>
              </a:ext>
            </a:extLst>
          </a:blip>
          <a:stretch>
            <a:fillRect/>
          </a:stretch>
        </p:blipFill>
        <p:spPr>
          <a:xfrm>
            <a:off x="838199" y="390457"/>
            <a:ext cx="5005711" cy="887737"/>
          </a:xfrm>
          <a:prstGeom prst="rect">
            <a:avLst/>
          </a:prstGeom>
        </p:spPr>
      </p:pic>
      <p:pic>
        <p:nvPicPr>
          <p:cNvPr id="5" name="Obrázek 4" descr="C:\Users\Monika\Desktop\WEB MAS\LOGO MAS.png">
            <a:extLst>
              <a:ext uri="{FF2B5EF4-FFF2-40B4-BE49-F238E27FC236}">
                <a16:creationId xmlns:a16="http://schemas.microsoft.com/office/drawing/2014/main" id="{37C97A77-5894-4909-8CC2-0F80B3B7955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123460" y="522006"/>
            <a:ext cx="860333" cy="569674"/>
          </a:xfrm>
          <a:prstGeom prst="rect">
            <a:avLst/>
          </a:prstGeom>
          <a:noFill/>
          <a:ln>
            <a:noFill/>
          </a:ln>
        </p:spPr>
      </p:pic>
    </p:spTree>
    <p:extLst>
      <p:ext uri="{BB962C8B-B14F-4D97-AF65-F5344CB8AC3E}">
        <p14:creationId xmlns:p14="http://schemas.microsoft.com/office/powerpoint/2010/main" val="1438727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913068"/>
          </a:xfrm>
        </p:spPr>
        <p:txBody>
          <a:bodyPr>
            <a:normAutofit/>
          </a:bodyPr>
          <a:lstStyle/>
          <a:p>
            <a:endParaRPr lang="cs-CZ" sz="3600" b="1" dirty="0"/>
          </a:p>
        </p:txBody>
      </p:sp>
      <p:sp>
        <p:nvSpPr>
          <p:cNvPr id="3" name="Zástupný symbol pro obsah 2"/>
          <p:cNvSpPr>
            <a:spLocks noGrp="1"/>
          </p:cNvSpPr>
          <p:nvPr>
            <p:ph idx="1"/>
          </p:nvPr>
        </p:nvSpPr>
        <p:spPr>
          <a:xfrm>
            <a:off x="838200" y="1386348"/>
            <a:ext cx="10515600" cy="4790615"/>
          </a:xfrm>
        </p:spPr>
        <p:txBody>
          <a:bodyPr>
            <a:normAutofit fontScale="92500" lnSpcReduction="10000"/>
          </a:bodyPr>
          <a:lstStyle/>
          <a:p>
            <a:pPr marL="0" indent="0">
              <a:buNone/>
            </a:pPr>
            <a:r>
              <a:rPr lang="cs-CZ" sz="3200" b="1" dirty="0">
                <a:solidFill>
                  <a:srgbClr val="00B050"/>
                </a:solidFill>
              </a:rPr>
              <a:t>Nezpůsobilé výdaje</a:t>
            </a:r>
            <a:endParaRPr lang="cs-CZ" sz="3200" dirty="0">
              <a:solidFill>
                <a:srgbClr val="00B050"/>
              </a:solidFill>
            </a:endParaRPr>
          </a:p>
          <a:p>
            <a:r>
              <a:rPr lang="cs-CZ" sz="2400" dirty="0"/>
              <a:t>Mzdové náklady zaměstnanců, kteří se na realizaci projektu nepodílejí (v případě řídících pracovníků je třeba posuzovat jejich skutečné zapojení do realizace projektu; osobní náklady na zaměstnance v pozicích odpovídajících úrovni starosty, hejtmana, atd. nelze považovat za způsobilé)</a:t>
            </a:r>
          </a:p>
          <a:p>
            <a:r>
              <a:rPr lang="cs-CZ" sz="2400" dirty="0"/>
              <a:t>U zaměstnanců, kteří se na realizaci projektu podílejí, část osobních nákladů, která neodpovídá pracovnímu vytížení zaměstnance na daném projektu</a:t>
            </a:r>
          </a:p>
          <a:p>
            <a:r>
              <a:rPr lang="cs-CZ" sz="2400" dirty="0"/>
              <a:t>Ostatní výdaje na zaměstnance, ke kterým nejsou zaměstnavatelé povinni dle zvláštních předpisů </a:t>
            </a:r>
            <a:r>
              <a:rPr lang="cs-CZ" sz="1800" dirty="0"/>
              <a:t>(příspěvky na penzijní připojištění, dary, ..)</a:t>
            </a:r>
          </a:p>
          <a:p>
            <a:r>
              <a:rPr lang="cs-CZ" sz="2400" dirty="0"/>
              <a:t>Kompenzační, náhradní nebo nápravná opatření uložená rozhodnutím orgánu státní správy </a:t>
            </a:r>
            <a:r>
              <a:rPr lang="cs-CZ" dirty="0"/>
              <a:t>(s výjimkou náhradních výsadeb uložených za kácení dřevin v souvislosti s realizací projektu na revitalizaci zeleně)</a:t>
            </a:r>
          </a:p>
          <a:p>
            <a:r>
              <a:rPr lang="cs-CZ" sz="2200" dirty="0"/>
              <a:t>Veškeré výdaje projektu v případě neprokázání vlastnické struktury</a:t>
            </a:r>
          </a:p>
          <a:p>
            <a:pPr marL="0" indent="0">
              <a:buNone/>
            </a:pPr>
            <a:endParaRPr lang="cs-CZ" sz="2400" dirty="0"/>
          </a:p>
        </p:txBody>
      </p:sp>
      <p:pic>
        <p:nvPicPr>
          <p:cNvPr id="4" name="Obrázek 3">
            <a:extLst>
              <a:ext uri="{FF2B5EF4-FFF2-40B4-BE49-F238E27FC236}">
                <a16:creationId xmlns:a16="http://schemas.microsoft.com/office/drawing/2014/main" id="{82E2C7AF-F0BF-4726-B335-0565E868327A}"/>
              </a:ext>
            </a:extLst>
          </p:cNvPr>
          <p:cNvPicPr/>
          <p:nvPr/>
        </p:nvPicPr>
        <p:blipFill>
          <a:blip r:embed="rId2">
            <a:extLst>
              <a:ext uri="{28A0092B-C50C-407E-A947-70E740481C1C}">
                <a14:useLocalDpi xmlns:a14="http://schemas.microsoft.com/office/drawing/2010/main" val="0"/>
              </a:ext>
            </a:extLst>
          </a:blip>
          <a:stretch>
            <a:fillRect/>
          </a:stretch>
        </p:blipFill>
        <p:spPr>
          <a:xfrm>
            <a:off x="838199" y="390457"/>
            <a:ext cx="5005711" cy="887737"/>
          </a:xfrm>
          <a:prstGeom prst="rect">
            <a:avLst/>
          </a:prstGeom>
        </p:spPr>
      </p:pic>
      <p:pic>
        <p:nvPicPr>
          <p:cNvPr id="5" name="Obrázek 4" descr="C:\Users\Monika\Desktop\WEB MAS\LOGO MAS.png">
            <a:extLst>
              <a:ext uri="{FF2B5EF4-FFF2-40B4-BE49-F238E27FC236}">
                <a16:creationId xmlns:a16="http://schemas.microsoft.com/office/drawing/2014/main" id="{06A68979-FF85-421F-A441-60C4421762C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123461" y="522006"/>
            <a:ext cx="899662" cy="569674"/>
          </a:xfrm>
          <a:prstGeom prst="rect">
            <a:avLst/>
          </a:prstGeom>
          <a:noFill/>
          <a:ln>
            <a:noFill/>
          </a:ln>
        </p:spPr>
      </p:pic>
    </p:spTree>
    <p:extLst>
      <p:ext uri="{BB962C8B-B14F-4D97-AF65-F5344CB8AC3E}">
        <p14:creationId xmlns:p14="http://schemas.microsoft.com/office/powerpoint/2010/main" val="15368778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4CA0DF-D5A2-40EC-895C-07694474B5BB}"/>
              </a:ext>
            </a:extLst>
          </p:cNvPr>
          <p:cNvSpPr>
            <a:spLocks noGrp="1"/>
          </p:cNvSpPr>
          <p:nvPr>
            <p:ph type="title"/>
          </p:nvPr>
        </p:nvSpPr>
        <p:spPr>
          <a:xfrm>
            <a:off x="677334" y="609600"/>
            <a:ext cx="8596668" cy="953729"/>
          </a:xfrm>
        </p:spPr>
        <p:txBody>
          <a:bodyPr/>
          <a:lstStyle/>
          <a:p>
            <a:endParaRPr lang="cs-CZ" dirty="0"/>
          </a:p>
        </p:txBody>
      </p:sp>
      <p:sp>
        <p:nvSpPr>
          <p:cNvPr id="3" name="Zástupný obsah 2">
            <a:extLst>
              <a:ext uri="{FF2B5EF4-FFF2-40B4-BE49-F238E27FC236}">
                <a16:creationId xmlns:a16="http://schemas.microsoft.com/office/drawing/2014/main" id="{1486BF40-4F7C-4AA6-9056-4BA285D89F67}"/>
              </a:ext>
            </a:extLst>
          </p:cNvPr>
          <p:cNvSpPr>
            <a:spLocks noGrp="1"/>
          </p:cNvSpPr>
          <p:nvPr>
            <p:ph idx="1"/>
          </p:nvPr>
        </p:nvSpPr>
        <p:spPr>
          <a:xfrm>
            <a:off x="677334" y="1789471"/>
            <a:ext cx="8596668" cy="4251891"/>
          </a:xfrm>
        </p:spPr>
        <p:txBody>
          <a:bodyPr>
            <a:normAutofit/>
          </a:bodyPr>
          <a:lstStyle/>
          <a:p>
            <a:pPr marL="0" indent="0">
              <a:buNone/>
            </a:pPr>
            <a:r>
              <a:rPr lang="cs-CZ" sz="3600" b="1" dirty="0">
                <a:solidFill>
                  <a:srgbClr val="00B050"/>
                </a:solidFill>
              </a:rPr>
              <a:t>SPECIFICKÉ NEZPŮSOBILÉ VÝDAJE</a:t>
            </a:r>
          </a:p>
          <a:p>
            <a:r>
              <a:rPr lang="cs-CZ" sz="3600" dirty="0"/>
              <a:t>V lesních porostech jsou náklady na kácení dřevin v rámci těžby u lesopěstebních opatření nezpůsobilým výdajem</a:t>
            </a:r>
          </a:p>
          <a:p>
            <a:pPr marL="0" indent="0">
              <a:buNone/>
            </a:pPr>
            <a:endParaRPr lang="cs-CZ" sz="2400" b="1" dirty="0">
              <a:solidFill>
                <a:srgbClr val="00B050"/>
              </a:solidFill>
            </a:endParaRPr>
          </a:p>
        </p:txBody>
      </p:sp>
      <p:pic>
        <p:nvPicPr>
          <p:cNvPr id="4" name="Obrázek 3">
            <a:extLst>
              <a:ext uri="{FF2B5EF4-FFF2-40B4-BE49-F238E27FC236}">
                <a16:creationId xmlns:a16="http://schemas.microsoft.com/office/drawing/2014/main" id="{61472CB7-B022-4585-85B7-FFCAFE29579F}"/>
              </a:ext>
            </a:extLst>
          </p:cNvPr>
          <p:cNvPicPr/>
          <p:nvPr/>
        </p:nvPicPr>
        <p:blipFill>
          <a:blip r:embed="rId2">
            <a:extLst>
              <a:ext uri="{28A0092B-C50C-407E-A947-70E740481C1C}">
                <a14:useLocalDpi xmlns:a14="http://schemas.microsoft.com/office/drawing/2010/main" val="0"/>
              </a:ext>
            </a:extLst>
          </a:blip>
          <a:stretch>
            <a:fillRect/>
          </a:stretch>
        </p:blipFill>
        <p:spPr>
          <a:xfrm>
            <a:off x="677334" y="642595"/>
            <a:ext cx="5005711" cy="887737"/>
          </a:xfrm>
          <a:prstGeom prst="rect">
            <a:avLst/>
          </a:prstGeom>
        </p:spPr>
      </p:pic>
      <p:pic>
        <p:nvPicPr>
          <p:cNvPr id="5" name="Obrázek 4" descr="C:\Users\Monika\Desktop\WEB MAS\LOGO MAS.png">
            <a:extLst>
              <a:ext uri="{FF2B5EF4-FFF2-40B4-BE49-F238E27FC236}">
                <a16:creationId xmlns:a16="http://schemas.microsoft.com/office/drawing/2014/main" id="{8E6FAFE0-1BDE-405E-8A90-FFF6467D6C1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641680" y="747252"/>
            <a:ext cx="919326" cy="619956"/>
          </a:xfrm>
          <a:prstGeom prst="rect">
            <a:avLst/>
          </a:prstGeom>
          <a:noFill/>
          <a:ln>
            <a:noFill/>
          </a:ln>
        </p:spPr>
      </p:pic>
    </p:spTree>
    <p:extLst>
      <p:ext uri="{BB962C8B-B14F-4D97-AF65-F5344CB8AC3E}">
        <p14:creationId xmlns:p14="http://schemas.microsoft.com/office/powerpoint/2010/main" val="1906425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1BE90D-E21C-486D-8E12-57F673168C6E}"/>
              </a:ext>
            </a:extLst>
          </p:cNvPr>
          <p:cNvSpPr>
            <a:spLocks noGrp="1"/>
          </p:cNvSpPr>
          <p:nvPr>
            <p:ph type="title"/>
          </p:nvPr>
        </p:nvSpPr>
        <p:spPr>
          <a:xfrm>
            <a:off x="838200" y="263563"/>
            <a:ext cx="10515600" cy="1116086"/>
          </a:xfrm>
        </p:spPr>
        <p:txBody>
          <a:bodyPr>
            <a:normAutofit/>
          </a:bodyPr>
          <a:lstStyle/>
          <a:p>
            <a:endParaRPr lang="cs-CZ" sz="3600" dirty="0"/>
          </a:p>
        </p:txBody>
      </p:sp>
      <p:sp>
        <p:nvSpPr>
          <p:cNvPr id="3" name="Zástupný symbol pro obsah 2">
            <a:extLst>
              <a:ext uri="{FF2B5EF4-FFF2-40B4-BE49-F238E27FC236}">
                <a16:creationId xmlns:a16="http://schemas.microsoft.com/office/drawing/2014/main" id="{64C4DCED-394A-41FD-B45A-3CC22D7BD762}"/>
              </a:ext>
            </a:extLst>
          </p:cNvPr>
          <p:cNvSpPr>
            <a:spLocks noGrp="1"/>
          </p:cNvSpPr>
          <p:nvPr>
            <p:ph idx="1"/>
          </p:nvPr>
        </p:nvSpPr>
        <p:spPr>
          <a:xfrm>
            <a:off x="838200" y="1595139"/>
            <a:ext cx="10515600" cy="4948517"/>
          </a:xfrm>
        </p:spPr>
        <p:txBody>
          <a:bodyPr>
            <a:normAutofit fontScale="92500" lnSpcReduction="20000"/>
          </a:bodyPr>
          <a:lstStyle/>
          <a:p>
            <a:r>
              <a:rPr lang="cs-CZ" sz="2600" b="1" dirty="0"/>
              <a:t>Alokace na opatření</a:t>
            </a:r>
            <a:r>
              <a:rPr lang="cs-CZ" sz="2400" b="1" dirty="0"/>
              <a:t>: 18 976 380 Kč (maximální celková dotace z prostředků EU)</a:t>
            </a:r>
          </a:p>
          <a:p>
            <a:pPr marL="0" indent="0">
              <a:buNone/>
            </a:pPr>
            <a:endParaRPr lang="cs-CZ" sz="1200" b="1" dirty="0"/>
          </a:p>
          <a:p>
            <a:r>
              <a:rPr lang="cs-CZ" sz="2600" b="1" dirty="0"/>
              <a:t>Míra podpory: 85 % celkových způsobilých výdajů</a:t>
            </a:r>
          </a:p>
          <a:p>
            <a:endParaRPr lang="cs-CZ" sz="1200" b="1" dirty="0"/>
          </a:p>
          <a:p>
            <a:r>
              <a:rPr lang="cs-CZ" b="1" dirty="0"/>
              <a:t>Minimální výše celkových způsobilých realizačních výdajů:       100 000 Kč</a:t>
            </a:r>
          </a:p>
          <a:p>
            <a:r>
              <a:rPr lang="cs-CZ" b="1" dirty="0"/>
              <a:t>Maximální výše celkových způsobilých realizačních výdajů:  22 325 152,90 Kč</a:t>
            </a:r>
          </a:p>
          <a:p>
            <a:pPr marL="0" indent="0">
              <a:buNone/>
            </a:pPr>
            <a:endParaRPr lang="cs-CZ" b="1" dirty="0"/>
          </a:p>
          <a:p>
            <a:pPr marL="0" indent="0">
              <a:spcAft>
                <a:spcPts val="600"/>
              </a:spcAft>
              <a:buNone/>
            </a:pPr>
            <a:r>
              <a:rPr lang="cs-CZ" sz="2600" b="1" u="sng" dirty="0"/>
              <a:t>Omezení v rámci výzvy</a:t>
            </a:r>
            <a:r>
              <a:rPr lang="cs-CZ" sz="2400" b="1" dirty="0"/>
              <a:t>:</a:t>
            </a:r>
          </a:p>
          <a:p>
            <a:pPr marL="0" indent="0">
              <a:buNone/>
            </a:pPr>
            <a:r>
              <a:rPr lang="cs-CZ" sz="2600" dirty="0"/>
              <a:t>Podmínkou schválení žádosti je zisk minimálně 40 bodů ve věcném hodnocení dle hodnotících kritérií.</a:t>
            </a:r>
          </a:p>
          <a:p>
            <a:endParaRPr lang="cs-CZ" sz="2200" b="1" dirty="0"/>
          </a:p>
          <a:p>
            <a:pPr marL="0" indent="0">
              <a:buNone/>
            </a:pPr>
            <a:r>
              <a:rPr lang="cs-CZ" sz="2400" dirty="0"/>
              <a:t> </a:t>
            </a:r>
          </a:p>
        </p:txBody>
      </p:sp>
      <p:pic>
        <p:nvPicPr>
          <p:cNvPr id="6" name="Obrázek 5">
            <a:extLst>
              <a:ext uri="{FF2B5EF4-FFF2-40B4-BE49-F238E27FC236}">
                <a16:creationId xmlns:a16="http://schemas.microsoft.com/office/drawing/2014/main" id="{0650CBB4-A0E3-4F74-AD15-9CD4931A0520}"/>
              </a:ext>
            </a:extLst>
          </p:cNvPr>
          <p:cNvPicPr/>
          <p:nvPr/>
        </p:nvPicPr>
        <p:blipFill>
          <a:blip r:embed="rId2">
            <a:extLst>
              <a:ext uri="{28A0092B-C50C-407E-A947-70E740481C1C}">
                <a14:useLocalDpi xmlns:a14="http://schemas.microsoft.com/office/drawing/2010/main" val="0"/>
              </a:ext>
            </a:extLst>
          </a:blip>
          <a:stretch>
            <a:fillRect/>
          </a:stretch>
        </p:blipFill>
        <p:spPr>
          <a:xfrm>
            <a:off x="838200" y="258773"/>
            <a:ext cx="6410141" cy="1120876"/>
          </a:xfrm>
          <a:prstGeom prst="rect">
            <a:avLst/>
          </a:prstGeom>
        </p:spPr>
      </p:pic>
      <p:pic>
        <p:nvPicPr>
          <p:cNvPr id="7" name="Obrázek 6" descr="C:\Users\Monika\Desktop\WEB MAS\LOGO MAS.png">
            <a:extLst>
              <a:ext uri="{FF2B5EF4-FFF2-40B4-BE49-F238E27FC236}">
                <a16:creationId xmlns:a16="http://schemas.microsoft.com/office/drawing/2014/main" id="{084F649B-8B38-4D5A-88A7-0AD1AC511F8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278760" y="463611"/>
            <a:ext cx="1022309" cy="711200"/>
          </a:xfrm>
          <a:prstGeom prst="rect">
            <a:avLst/>
          </a:prstGeom>
          <a:noFill/>
          <a:ln>
            <a:noFill/>
          </a:ln>
        </p:spPr>
      </p:pic>
    </p:spTree>
    <p:extLst>
      <p:ext uri="{BB962C8B-B14F-4D97-AF65-F5344CB8AC3E}">
        <p14:creationId xmlns:p14="http://schemas.microsoft.com/office/powerpoint/2010/main" val="17371761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808C11-A036-41E1-8466-76BBE1D6ECC9}"/>
              </a:ext>
            </a:extLst>
          </p:cNvPr>
          <p:cNvSpPr>
            <a:spLocks noGrp="1"/>
          </p:cNvSpPr>
          <p:nvPr>
            <p:ph type="title"/>
          </p:nvPr>
        </p:nvSpPr>
        <p:spPr>
          <a:xfrm>
            <a:off x="838200" y="365126"/>
            <a:ext cx="10515600" cy="887737"/>
          </a:xfrm>
        </p:spPr>
        <p:txBody>
          <a:bodyPr>
            <a:normAutofit/>
          </a:bodyPr>
          <a:lstStyle/>
          <a:p>
            <a:endParaRPr lang="cs-CZ" sz="3200" b="1" dirty="0"/>
          </a:p>
        </p:txBody>
      </p:sp>
      <p:sp>
        <p:nvSpPr>
          <p:cNvPr id="3" name="Zástupný symbol pro obsah 2">
            <a:extLst>
              <a:ext uri="{FF2B5EF4-FFF2-40B4-BE49-F238E27FC236}">
                <a16:creationId xmlns:a16="http://schemas.microsoft.com/office/drawing/2014/main" id="{789A4CE4-76E5-4571-B0C6-54A491AC317D}"/>
              </a:ext>
            </a:extLst>
          </p:cNvPr>
          <p:cNvSpPr>
            <a:spLocks noGrp="1"/>
          </p:cNvSpPr>
          <p:nvPr>
            <p:ph idx="1"/>
          </p:nvPr>
        </p:nvSpPr>
        <p:spPr>
          <a:xfrm>
            <a:off x="838200" y="1421760"/>
            <a:ext cx="10597444" cy="4755203"/>
          </a:xfrm>
        </p:spPr>
        <p:txBody>
          <a:bodyPr>
            <a:normAutofit fontScale="85000" lnSpcReduction="20000"/>
          </a:bodyPr>
          <a:lstStyle/>
          <a:p>
            <a:pPr marL="0" indent="0">
              <a:buNone/>
            </a:pPr>
            <a:r>
              <a:rPr lang="cs-CZ" sz="2600" b="1" dirty="0">
                <a:solidFill>
                  <a:srgbClr val="00B050"/>
                </a:solidFill>
              </a:rPr>
              <a:t>PODKLADY K ŽÁDOSTI O DOTACI – PŘÍLOHA Č. 1 PRAVIDEL (obecné)</a:t>
            </a:r>
          </a:p>
          <a:p>
            <a:r>
              <a:rPr lang="cs-CZ" b="1" dirty="0"/>
              <a:t>Plná moc (úředně ověřená) – v případě, že jménem statutárního zástupce bude jednat jiná osoba</a:t>
            </a:r>
          </a:p>
          <a:p>
            <a:r>
              <a:rPr lang="cs-CZ" b="1" dirty="0"/>
              <a:t>Aktuální prohlášení o plátcovství DPH – v případě, že žadatel je plátcem DPH, ale nebude na předmět podpory uplatňovat odpočet DPH (včetně zdůvodnění)</a:t>
            </a:r>
          </a:p>
          <a:p>
            <a:r>
              <a:rPr lang="cs-CZ" dirty="0"/>
              <a:t>Kumulativní rozpočet projektu – </a:t>
            </a:r>
            <a:r>
              <a:rPr lang="cs-CZ" sz="1900" dirty="0"/>
              <a:t>zpracovaný dle závazného vzoru uveřejněného v rámci výzvy vč. výdajů na projektovou přípravu a technický dozor</a:t>
            </a:r>
          </a:p>
          <a:p>
            <a:pPr marL="0" indent="0">
              <a:buNone/>
            </a:pPr>
            <a:r>
              <a:rPr lang="cs-CZ" sz="1900" dirty="0"/>
              <a:t>Pro opatření vyžadující úkon stavebního úřadu, žadatelé předkládají:</a:t>
            </a:r>
          </a:p>
          <a:p>
            <a:pPr lvl="1"/>
            <a:r>
              <a:rPr lang="cs-CZ" sz="1700" dirty="0"/>
              <a:t>Stavební povolení, povolení k nakládání s vodami, územní rozhodnutí/souhlas, souhlas s ohlášením stavby/terénních úprav/udržovacích prací</a:t>
            </a:r>
          </a:p>
          <a:p>
            <a:pPr lvl="1"/>
            <a:r>
              <a:rPr lang="cs-CZ" sz="1700" dirty="0"/>
              <a:t>Povolení ke kácení – pro dřeviny rostoucí mimo plochy příslušného vydaného dokumentu</a:t>
            </a:r>
          </a:p>
          <a:p>
            <a:pPr lvl="1"/>
            <a:r>
              <a:rPr lang="cs-CZ" sz="1700" dirty="0"/>
              <a:t>Výjimky ze zákona č. 114/1992 Sb., o ochraně přírody a krajiny</a:t>
            </a:r>
          </a:p>
          <a:p>
            <a:pPr marL="0" indent="0">
              <a:buNone/>
            </a:pPr>
            <a:r>
              <a:rPr lang="cs-CZ" sz="1900" dirty="0"/>
              <a:t>Pro opatření, která nevyžadují úkon stavebního úřadu, žadatelé předkládají:</a:t>
            </a:r>
          </a:p>
          <a:p>
            <a:pPr lvl="1"/>
            <a:r>
              <a:rPr lang="cs-CZ" sz="1700" dirty="0"/>
              <a:t>Souhrnné stanovisko odboru životního prostředí a všechny povinné dokumenty vyplývající z jeho požadavků</a:t>
            </a:r>
          </a:p>
          <a:p>
            <a:pPr lvl="1"/>
            <a:r>
              <a:rPr lang="cs-CZ" sz="1700" dirty="0"/>
              <a:t>Stanovisko orgánu státní správy (věcně a místně příslušný stavební úřad) dokládající soulad s územně plánovací dokumentací nebo schváleným plánem pozemkových úprav (nepředkládá se u zpracování plánu ÚSES a studie systémů sídelní zeleně)</a:t>
            </a:r>
          </a:p>
          <a:p>
            <a:pPr marL="0" indent="0">
              <a:buNone/>
            </a:pPr>
            <a:r>
              <a:rPr lang="cs-CZ" sz="2200" dirty="0"/>
              <a:t>(Pravidla pro žadatele a příjemce podpory str. 219 – 222)</a:t>
            </a:r>
          </a:p>
          <a:p>
            <a:pPr marL="0" indent="0">
              <a:buNone/>
            </a:pPr>
            <a:endParaRPr lang="cs-CZ" dirty="0"/>
          </a:p>
        </p:txBody>
      </p:sp>
      <p:pic>
        <p:nvPicPr>
          <p:cNvPr id="4" name="Obrázek 3">
            <a:extLst>
              <a:ext uri="{FF2B5EF4-FFF2-40B4-BE49-F238E27FC236}">
                <a16:creationId xmlns:a16="http://schemas.microsoft.com/office/drawing/2014/main" id="{56B5A115-5D5A-4DEF-AA1A-2AFEBB3C7803}"/>
              </a:ext>
            </a:extLst>
          </p:cNvPr>
          <p:cNvPicPr/>
          <p:nvPr/>
        </p:nvPicPr>
        <p:blipFill>
          <a:blip r:embed="rId3">
            <a:extLst>
              <a:ext uri="{28A0092B-C50C-407E-A947-70E740481C1C}">
                <a14:useLocalDpi xmlns:a14="http://schemas.microsoft.com/office/drawing/2010/main" val="0"/>
              </a:ext>
            </a:extLst>
          </a:blip>
          <a:stretch>
            <a:fillRect/>
          </a:stretch>
        </p:blipFill>
        <p:spPr>
          <a:xfrm>
            <a:off x="838201" y="365126"/>
            <a:ext cx="4874342" cy="887737"/>
          </a:xfrm>
          <a:prstGeom prst="rect">
            <a:avLst/>
          </a:prstGeom>
        </p:spPr>
      </p:pic>
      <p:pic>
        <p:nvPicPr>
          <p:cNvPr id="5" name="Obrázek 4" descr="C:\Users\Monika\Desktop\WEB MAS\LOGO MAS.png">
            <a:extLst>
              <a:ext uri="{FF2B5EF4-FFF2-40B4-BE49-F238E27FC236}">
                <a16:creationId xmlns:a16="http://schemas.microsoft.com/office/drawing/2014/main" id="{2BBD244D-18B9-4C71-87BF-DE9751E81AF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966144" y="534023"/>
            <a:ext cx="811172" cy="569674"/>
          </a:xfrm>
          <a:prstGeom prst="rect">
            <a:avLst/>
          </a:prstGeom>
          <a:noFill/>
          <a:ln>
            <a:noFill/>
          </a:ln>
        </p:spPr>
      </p:pic>
    </p:spTree>
    <p:extLst>
      <p:ext uri="{BB962C8B-B14F-4D97-AF65-F5344CB8AC3E}">
        <p14:creationId xmlns:p14="http://schemas.microsoft.com/office/powerpoint/2010/main" val="19323041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F473F4-C1E7-461B-B2F4-D91557DFEB56}"/>
              </a:ext>
            </a:extLst>
          </p:cNvPr>
          <p:cNvSpPr>
            <a:spLocks noGrp="1"/>
          </p:cNvSpPr>
          <p:nvPr>
            <p:ph type="title"/>
          </p:nvPr>
        </p:nvSpPr>
        <p:spPr>
          <a:xfrm>
            <a:off x="677334" y="609600"/>
            <a:ext cx="8596668" cy="887737"/>
          </a:xfrm>
        </p:spPr>
        <p:txBody>
          <a:bodyPr/>
          <a:lstStyle/>
          <a:p>
            <a:endParaRPr lang="cs-CZ" dirty="0"/>
          </a:p>
        </p:txBody>
      </p:sp>
      <p:sp>
        <p:nvSpPr>
          <p:cNvPr id="3" name="Zástupný obsah 2">
            <a:extLst>
              <a:ext uri="{FF2B5EF4-FFF2-40B4-BE49-F238E27FC236}">
                <a16:creationId xmlns:a16="http://schemas.microsoft.com/office/drawing/2014/main" id="{74CE29C7-F3B3-4F63-9297-D3FB6FD1A14E}"/>
              </a:ext>
            </a:extLst>
          </p:cNvPr>
          <p:cNvSpPr>
            <a:spLocks noGrp="1"/>
          </p:cNvSpPr>
          <p:nvPr>
            <p:ph idx="1"/>
          </p:nvPr>
        </p:nvSpPr>
        <p:spPr>
          <a:xfrm>
            <a:off x="677333" y="1656368"/>
            <a:ext cx="10423285" cy="4754265"/>
          </a:xfrm>
        </p:spPr>
        <p:txBody>
          <a:bodyPr>
            <a:normAutofit fontScale="92500" lnSpcReduction="20000"/>
          </a:bodyPr>
          <a:lstStyle/>
          <a:p>
            <a:pPr marL="0" indent="0">
              <a:buNone/>
            </a:pPr>
            <a:r>
              <a:rPr lang="cs-CZ" sz="2400" b="1" dirty="0">
                <a:solidFill>
                  <a:srgbClr val="00B050"/>
                </a:solidFill>
              </a:rPr>
              <a:t>PODKLADY K ŽÁDOSTI – PŘÍLOHA Č. 1 PRAVIDEL (obecné)</a:t>
            </a:r>
          </a:p>
          <a:p>
            <a:r>
              <a:rPr lang="cs-CZ" dirty="0"/>
              <a:t>Vyjádření příslušného orgánu ochrany přírody, že opatření není v rozporu s plánem/zásadami péče, souhrnem doporučeného opatření a plněním cílů ochrany k zachování předmětu ochrany – dokládá se v případě, že je opatření realizováno na území zvláště chráněném nebo Natura 2000</a:t>
            </a:r>
          </a:p>
          <a:p>
            <a:r>
              <a:rPr lang="cs-CZ" dirty="0"/>
              <a:t>Smlouva o smlouvě budoucí nebo kupní smlouva – v případě nákupu nemovitosti nebo pozemku</a:t>
            </a:r>
          </a:p>
          <a:p>
            <a:r>
              <a:rPr lang="cs-CZ" dirty="0"/>
              <a:t>Ocenění pozemku nebo jiné nemovitosti odborně způsobilou osobou (znalecký posudek)</a:t>
            </a:r>
          </a:p>
          <a:p>
            <a:r>
              <a:rPr lang="cs-CZ" dirty="0"/>
              <a:t>Čestné prohlášení žadatele, které obsahuje, že:</a:t>
            </a:r>
          </a:p>
          <a:p>
            <a:pPr lvl="1"/>
            <a:r>
              <a:rPr lang="cs-CZ" dirty="0"/>
              <a:t>má  na pozemcích realizace akce vypořádány vlastnické vztahy (součástí bude soupis veškerých pozemků dotčených realizací), nedokládá se u studií sídelní zeleně a ÚSES – lze využít vzor Prohlášení o nemovitostech (viz </a:t>
            </a:r>
            <a:r>
              <a:rPr lang="cs-CZ" dirty="0">
                <a:hlinkClick r:id="rId2"/>
              </a:rPr>
              <a:t>www.opzp.cz</a:t>
            </a:r>
            <a:r>
              <a:rPr lang="cs-CZ" dirty="0"/>
              <a:t>)</a:t>
            </a:r>
          </a:p>
          <a:p>
            <a:pPr lvl="1"/>
            <a:r>
              <a:rPr lang="cs-CZ" dirty="0"/>
              <a:t>součástí projektu nebude realizace opatření, která byla rozhodnutím orgánu správy uložena nebo vyplývají ze zákona jako kompenzační, náhradní nebo nápravná (nespadají sem náhradní výsadby uložené za kácené dřevin) </a:t>
            </a:r>
          </a:p>
          <a:p>
            <a:r>
              <a:rPr lang="cs-CZ" dirty="0"/>
              <a:t>ÚSES a registrované významné krajinné prvky – v případě, kdy je opatření realizováno v jejich rámci, je třeba tuto skutečnost doložit rozhodnutím o registraci</a:t>
            </a:r>
          </a:p>
          <a:p>
            <a:pPr marL="0" indent="0">
              <a:buNone/>
            </a:pPr>
            <a:r>
              <a:rPr lang="cs-CZ" sz="2200" dirty="0"/>
              <a:t>(Pravidla pro žadatele a příjemce podpory str. 219 – 222)</a:t>
            </a:r>
          </a:p>
          <a:p>
            <a:pPr marL="0" indent="0">
              <a:buNone/>
            </a:pPr>
            <a:endParaRPr lang="cs-CZ" dirty="0"/>
          </a:p>
        </p:txBody>
      </p:sp>
      <p:pic>
        <p:nvPicPr>
          <p:cNvPr id="4" name="Obrázek 3">
            <a:extLst>
              <a:ext uri="{FF2B5EF4-FFF2-40B4-BE49-F238E27FC236}">
                <a16:creationId xmlns:a16="http://schemas.microsoft.com/office/drawing/2014/main" id="{17A7D6C2-1C87-48FE-8E9B-84507356E3CE}"/>
              </a:ext>
            </a:extLst>
          </p:cNvPr>
          <p:cNvPicPr/>
          <p:nvPr/>
        </p:nvPicPr>
        <p:blipFill>
          <a:blip r:embed="rId3">
            <a:extLst>
              <a:ext uri="{28A0092B-C50C-407E-A947-70E740481C1C}">
                <a14:useLocalDpi xmlns:a14="http://schemas.microsoft.com/office/drawing/2010/main" val="0"/>
              </a:ext>
            </a:extLst>
          </a:blip>
          <a:stretch>
            <a:fillRect/>
          </a:stretch>
        </p:blipFill>
        <p:spPr>
          <a:xfrm>
            <a:off x="677334" y="609600"/>
            <a:ext cx="5005711" cy="887737"/>
          </a:xfrm>
          <a:prstGeom prst="rect">
            <a:avLst/>
          </a:prstGeom>
        </p:spPr>
      </p:pic>
      <p:pic>
        <p:nvPicPr>
          <p:cNvPr id="5" name="Obrázek 4" descr="C:\Users\Monika\Desktop\WEB MAS\LOGO MAS.png">
            <a:extLst>
              <a:ext uri="{FF2B5EF4-FFF2-40B4-BE49-F238E27FC236}">
                <a16:creationId xmlns:a16="http://schemas.microsoft.com/office/drawing/2014/main" id="{BB8EC12B-955C-474C-93FA-E087BA6068D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877104" y="768631"/>
            <a:ext cx="851050" cy="569674"/>
          </a:xfrm>
          <a:prstGeom prst="rect">
            <a:avLst/>
          </a:prstGeom>
          <a:noFill/>
          <a:ln>
            <a:noFill/>
          </a:ln>
        </p:spPr>
      </p:pic>
    </p:spTree>
    <p:extLst>
      <p:ext uri="{BB962C8B-B14F-4D97-AF65-F5344CB8AC3E}">
        <p14:creationId xmlns:p14="http://schemas.microsoft.com/office/powerpoint/2010/main" val="25007348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E3B4B4-114A-4BFF-9A64-AFC87998C23E}"/>
              </a:ext>
            </a:extLst>
          </p:cNvPr>
          <p:cNvSpPr>
            <a:spLocks noGrp="1"/>
          </p:cNvSpPr>
          <p:nvPr>
            <p:ph type="title"/>
          </p:nvPr>
        </p:nvSpPr>
        <p:spPr>
          <a:xfrm>
            <a:off x="677334" y="609601"/>
            <a:ext cx="8596668" cy="875070"/>
          </a:xfrm>
        </p:spPr>
        <p:txBody>
          <a:bodyPr/>
          <a:lstStyle/>
          <a:p>
            <a:endParaRPr lang="cs-CZ" dirty="0"/>
          </a:p>
        </p:txBody>
      </p:sp>
      <p:sp>
        <p:nvSpPr>
          <p:cNvPr id="3" name="Zástupný obsah 2">
            <a:extLst>
              <a:ext uri="{FF2B5EF4-FFF2-40B4-BE49-F238E27FC236}">
                <a16:creationId xmlns:a16="http://schemas.microsoft.com/office/drawing/2014/main" id="{7ED11179-19F8-48C9-93A5-97B40302B5CD}"/>
              </a:ext>
            </a:extLst>
          </p:cNvPr>
          <p:cNvSpPr>
            <a:spLocks noGrp="1"/>
          </p:cNvSpPr>
          <p:nvPr>
            <p:ph idx="1"/>
          </p:nvPr>
        </p:nvSpPr>
        <p:spPr>
          <a:xfrm>
            <a:off x="677333" y="1643701"/>
            <a:ext cx="10029995" cy="4766931"/>
          </a:xfrm>
        </p:spPr>
        <p:txBody>
          <a:bodyPr>
            <a:normAutofit fontScale="92500" lnSpcReduction="10000"/>
          </a:bodyPr>
          <a:lstStyle/>
          <a:p>
            <a:pPr marL="0" indent="0">
              <a:buNone/>
            </a:pPr>
            <a:r>
              <a:rPr lang="cs-CZ" sz="2000" b="1" dirty="0">
                <a:solidFill>
                  <a:srgbClr val="00B050"/>
                </a:solidFill>
              </a:rPr>
              <a:t>PODKLADY K ŽÁDOSTI – PŘÍLOHA Č. 1 PRAVIDEL (obecné)</a:t>
            </a:r>
            <a:endParaRPr lang="cs-CZ" sz="2000" dirty="0"/>
          </a:p>
          <a:p>
            <a:r>
              <a:rPr lang="cs-CZ" b="1" dirty="0"/>
              <a:t>Prohlášení o vzdání se práva na náhradu škody – pro obnovu a výstavbu malých vodních nádrží</a:t>
            </a:r>
          </a:p>
          <a:p>
            <a:r>
              <a:rPr lang="cs-CZ" b="1" dirty="0"/>
              <a:t>Čestné prohlášení o skutečných majitelích právnické osoby a její vlastnické struktuře (dostupné na </a:t>
            </a:r>
            <a:r>
              <a:rPr lang="cs-CZ" b="1" dirty="0">
                <a:hlinkClick r:id="rId2"/>
              </a:rPr>
              <a:t>www.opzp.cz</a:t>
            </a:r>
            <a:r>
              <a:rPr lang="cs-CZ" b="1" dirty="0"/>
              <a:t>)</a:t>
            </a:r>
          </a:p>
          <a:p>
            <a:r>
              <a:rPr lang="cs-CZ" b="1" dirty="0"/>
              <a:t>Zpracovaná CBA – vyplňuje se přímo v MS 2014+ jako součást ŽOD (všechny projekty s CZV nad 5 mil. Kč a vytvářející příjmy dle </a:t>
            </a:r>
            <a:r>
              <a:rPr lang="cs-CZ" b="1" dirty="0" err="1"/>
              <a:t>čl</a:t>
            </a:r>
            <a:r>
              <a:rPr lang="cs-CZ" b="1" dirty="0"/>
              <a:t> . 61)</a:t>
            </a:r>
          </a:p>
          <a:p>
            <a:r>
              <a:rPr lang="cs-CZ" b="1" dirty="0"/>
              <a:t>Projektová nebo prováděcí dokumentace</a:t>
            </a:r>
            <a:r>
              <a:rPr lang="cs-CZ" dirty="0"/>
              <a:t> </a:t>
            </a:r>
            <a:r>
              <a:rPr lang="cs-CZ" b="1" dirty="0"/>
              <a:t>vč. položkového rozpočtu – PD se předkládá ve finální verzi, která umožní kompletní posouzení, a to z hlediska věcného, ekonomického i ekologického. Součástí PD musí být i zákres situace do katastrální mapy vypracovaný zpracovatelem PD a oceněný položkový výkaz výměr ve formátu </a:t>
            </a:r>
            <a:r>
              <a:rPr lang="cs-CZ" b="1" dirty="0" err="1"/>
              <a:t>xls</a:t>
            </a:r>
            <a:r>
              <a:rPr lang="cs-CZ" b="1" dirty="0"/>
              <a:t>.</a:t>
            </a:r>
          </a:p>
          <a:p>
            <a:pPr lvl="1"/>
            <a:r>
              <a:rPr lang="cs-CZ" b="1" dirty="0"/>
              <a:t>v případě, že nelze zpracovat položkový rozpočet dle Katalogu cen stavebních prací (uvést i kódy) a položky nejsou obsaženy v Nákladech obvyklých opatření MŽP, doloží žadatel jako součást položkového rozpočtu čestné prohlášení, že položkový rozpočet obsahuje ceny v místě a čase obvyklé (nebo doloží relevantní cenové nabídky)</a:t>
            </a:r>
          </a:p>
          <a:p>
            <a:pPr lvl="1"/>
            <a:r>
              <a:rPr lang="cs-CZ" b="1" dirty="0"/>
              <a:t>pokud je pro danou oblast zpracován standard (</a:t>
            </a:r>
            <a:r>
              <a:rPr lang="cs-CZ" b="1" dirty="0">
                <a:solidFill>
                  <a:schemeClr val="tx1"/>
                </a:solidFill>
                <a:hlinkClick r:id="rId3"/>
              </a:rPr>
              <a:t>http://standardy</a:t>
            </a:r>
            <a:r>
              <a:rPr lang="cs-CZ" b="1" u="sng" dirty="0">
                <a:solidFill>
                  <a:schemeClr val="tx1"/>
                </a:solidFill>
                <a:hlinkClick r:id="rId3"/>
              </a:rPr>
              <a:t>.</a:t>
            </a:r>
            <a:r>
              <a:rPr lang="cs-CZ" b="1" u="sng" dirty="0">
                <a:hlinkClick r:id="rId3"/>
              </a:rPr>
              <a:t>nature.cz</a:t>
            </a:r>
            <a:r>
              <a:rPr lang="cs-CZ" b="1" dirty="0"/>
              <a:t>) musí s ním být navrhované opatření v souladu. Případný nesoulad řádně zdůvodnit</a:t>
            </a:r>
            <a:endParaRPr lang="cs-CZ" dirty="0"/>
          </a:p>
          <a:p>
            <a:endParaRPr lang="cs-CZ" dirty="0"/>
          </a:p>
        </p:txBody>
      </p:sp>
      <p:pic>
        <p:nvPicPr>
          <p:cNvPr id="4" name="Obrázek 3">
            <a:extLst>
              <a:ext uri="{FF2B5EF4-FFF2-40B4-BE49-F238E27FC236}">
                <a16:creationId xmlns:a16="http://schemas.microsoft.com/office/drawing/2014/main" id="{8303A819-4214-4071-8C4F-F4F2B9EBFBAC}"/>
              </a:ext>
            </a:extLst>
          </p:cNvPr>
          <p:cNvPicPr/>
          <p:nvPr/>
        </p:nvPicPr>
        <p:blipFill>
          <a:blip r:embed="rId4">
            <a:extLst>
              <a:ext uri="{28A0092B-C50C-407E-A947-70E740481C1C}">
                <a14:useLocalDpi xmlns:a14="http://schemas.microsoft.com/office/drawing/2010/main" val="0"/>
              </a:ext>
            </a:extLst>
          </a:blip>
          <a:stretch>
            <a:fillRect/>
          </a:stretch>
        </p:blipFill>
        <p:spPr>
          <a:xfrm>
            <a:off x="677334" y="609601"/>
            <a:ext cx="5005711" cy="875070"/>
          </a:xfrm>
          <a:prstGeom prst="rect">
            <a:avLst/>
          </a:prstGeom>
        </p:spPr>
      </p:pic>
      <p:pic>
        <p:nvPicPr>
          <p:cNvPr id="5" name="Obrázek 4" descr="C:\Users\Monika\Desktop\WEB MAS\LOGO MAS.png">
            <a:extLst>
              <a:ext uri="{FF2B5EF4-FFF2-40B4-BE49-F238E27FC236}">
                <a16:creationId xmlns:a16="http://schemas.microsoft.com/office/drawing/2014/main" id="{67F41AD1-DAC9-47FD-912A-A1574C86EC1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277337" y="768631"/>
            <a:ext cx="910044" cy="569674"/>
          </a:xfrm>
          <a:prstGeom prst="rect">
            <a:avLst/>
          </a:prstGeom>
          <a:noFill/>
          <a:ln>
            <a:noFill/>
          </a:ln>
        </p:spPr>
      </p:pic>
    </p:spTree>
    <p:extLst>
      <p:ext uri="{BB962C8B-B14F-4D97-AF65-F5344CB8AC3E}">
        <p14:creationId xmlns:p14="http://schemas.microsoft.com/office/powerpoint/2010/main" val="9043856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111037-647E-4007-962E-5A15A18669EA}"/>
              </a:ext>
            </a:extLst>
          </p:cNvPr>
          <p:cNvSpPr>
            <a:spLocks noGrp="1"/>
          </p:cNvSpPr>
          <p:nvPr>
            <p:ph type="title"/>
          </p:nvPr>
        </p:nvSpPr>
        <p:spPr>
          <a:xfrm>
            <a:off x="677333" y="609600"/>
            <a:ext cx="9361401" cy="875070"/>
          </a:xfrm>
        </p:spPr>
        <p:txBody>
          <a:bodyPr/>
          <a:lstStyle/>
          <a:p>
            <a:endParaRPr lang="cs-CZ" dirty="0"/>
          </a:p>
        </p:txBody>
      </p:sp>
      <p:sp>
        <p:nvSpPr>
          <p:cNvPr id="3" name="Zástupný obsah 2">
            <a:extLst>
              <a:ext uri="{FF2B5EF4-FFF2-40B4-BE49-F238E27FC236}">
                <a16:creationId xmlns:a16="http://schemas.microsoft.com/office/drawing/2014/main" id="{F20BB7A4-F3A0-45CA-9647-6B86FB8D8B0E}"/>
              </a:ext>
            </a:extLst>
          </p:cNvPr>
          <p:cNvSpPr>
            <a:spLocks noGrp="1"/>
          </p:cNvSpPr>
          <p:nvPr>
            <p:ph idx="1"/>
          </p:nvPr>
        </p:nvSpPr>
        <p:spPr>
          <a:xfrm>
            <a:off x="677334" y="1838632"/>
            <a:ext cx="10541272" cy="4571999"/>
          </a:xfrm>
        </p:spPr>
        <p:txBody>
          <a:bodyPr/>
          <a:lstStyle/>
          <a:p>
            <a:pPr marL="0" indent="0">
              <a:buNone/>
            </a:pPr>
            <a:r>
              <a:rPr lang="cs-CZ" sz="2400" dirty="0">
                <a:solidFill>
                  <a:srgbClr val="00B050"/>
                </a:solidFill>
              </a:rPr>
              <a:t>Součástí dokumentace předkládané žádosti bude vždy:</a:t>
            </a:r>
          </a:p>
          <a:p>
            <a:pPr>
              <a:buFont typeface="+mj-lt"/>
              <a:buAutoNum type="arabicPeriod"/>
            </a:pPr>
            <a:r>
              <a:rPr lang="cs-CZ" sz="2000" dirty="0">
                <a:solidFill>
                  <a:schemeClr val="tx1"/>
                </a:solidFill>
              </a:rPr>
              <a:t>Popis a posouzení výchozího stavu lokality, včetně fotodokumentace, širších územních vztahů a biologického posouzení (není podmínkou, aby zhodnocení prováděla autorizovaná osoba)</a:t>
            </a:r>
          </a:p>
          <a:p>
            <a:pPr>
              <a:buFont typeface="+mj-lt"/>
              <a:buAutoNum type="arabicPeriod"/>
            </a:pPr>
            <a:r>
              <a:rPr lang="cs-CZ" sz="2000" dirty="0">
                <a:solidFill>
                  <a:schemeClr val="tx1"/>
                </a:solidFill>
              </a:rPr>
              <a:t>Zdůvodnění potřeby realizace opatření – popis změn přispívajících k posílení přirozených funkcí krajiny dosažených realizací opatření (kvantita a kvalita dosažených pozitivních změn)</a:t>
            </a:r>
          </a:p>
          <a:p>
            <a:pPr>
              <a:buFont typeface="+mj-lt"/>
              <a:buAutoNum type="arabicPeriod"/>
            </a:pPr>
            <a:r>
              <a:rPr lang="cs-CZ" sz="2000" dirty="0">
                <a:solidFill>
                  <a:schemeClr val="tx1"/>
                </a:solidFill>
              </a:rPr>
              <a:t>Posouzení a popis možných negativních vlivů v průběhu realizace opatření na přírodu a krajinu (včetně návrhu na jejich eliminaci či minimalizaci – etapizace apod.)</a:t>
            </a:r>
          </a:p>
          <a:p>
            <a:pPr>
              <a:buFont typeface="+mj-lt"/>
              <a:buAutoNum type="arabicPeriod"/>
            </a:pPr>
            <a:r>
              <a:rPr lang="cs-CZ" sz="2000" dirty="0">
                <a:solidFill>
                  <a:schemeClr val="tx1"/>
                </a:solidFill>
              </a:rPr>
              <a:t>V případě návaznosti na jiná opatření bude PD obsahovat popis této návaznosti</a:t>
            </a:r>
          </a:p>
          <a:p>
            <a:pPr>
              <a:buFont typeface="+mj-lt"/>
              <a:buAutoNum type="arabicPeriod"/>
            </a:pPr>
            <a:endParaRPr lang="cs-CZ" dirty="0">
              <a:solidFill>
                <a:schemeClr val="tx1"/>
              </a:solidFill>
            </a:endParaRPr>
          </a:p>
          <a:p>
            <a:pPr>
              <a:buFont typeface="+mj-lt"/>
              <a:buAutoNum type="arabicPeriod"/>
            </a:pPr>
            <a:endParaRPr lang="cs-CZ" dirty="0">
              <a:solidFill>
                <a:schemeClr val="tx1"/>
              </a:solidFill>
            </a:endParaRPr>
          </a:p>
          <a:p>
            <a:pPr>
              <a:buFont typeface="+mj-lt"/>
              <a:buAutoNum type="arabicPeriod"/>
            </a:pPr>
            <a:endParaRPr lang="cs-CZ" dirty="0">
              <a:solidFill>
                <a:schemeClr val="tx1"/>
              </a:solidFill>
            </a:endParaRPr>
          </a:p>
        </p:txBody>
      </p:sp>
      <p:pic>
        <p:nvPicPr>
          <p:cNvPr id="4" name="Obrázek 3">
            <a:extLst>
              <a:ext uri="{FF2B5EF4-FFF2-40B4-BE49-F238E27FC236}">
                <a16:creationId xmlns:a16="http://schemas.microsoft.com/office/drawing/2014/main" id="{4D9C3C47-5403-475E-912A-03E5EA4B94D4}"/>
              </a:ext>
            </a:extLst>
          </p:cNvPr>
          <p:cNvPicPr/>
          <p:nvPr/>
        </p:nvPicPr>
        <p:blipFill>
          <a:blip r:embed="rId2">
            <a:extLst>
              <a:ext uri="{28A0092B-C50C-407E-A947-70E740481C1C}">
                <a14:useLocalDpi xmlns:a14="http://schemas.microsoft.com/office/drawing/2010/main" val="0"/>
              </a:ext>
            </a:extLst>
          </a:blip>
          <a:stretch>
            <a:fillRect/>
          </a:stretch>
        </p:blipFill>
        <p:spPr>
          <a:xfrm>
            <a:off x="677334" y="609601"/>
            <a:ext cx="5005711" cy="875070"/>
          </a:xfrm>
          <a:prstGeom prst="rect">
            <a:avLst/>
          </a:prstGeom>
        </p:spPr>
      </p:pic>
      <p:pic>
        <p:nvPicPr>
          <p:cNvPr id="5" name="Obrázek 4" descr="C:\Users\Monika\Desktop\WEB MAS\LOGO MAS.png">
            <a:extLst>
              <a:ext uri="{FF2B5EF4-FFF2-40B4-BE49-F238E27FC236}">
                <a16:creationId xmlns:a16="http://schemas.microsoft.com/office/drawing/2014/main" id="{33BE884A-7094-4E5F-969A-D8E4337A383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277336" y="768631"/>
            <a:ext cx="900211" cy="569674"/>
          </a:xfrm>
          <a:prstGeom prst="rect">
            <a:avLst/>
          </a:prstGeom>
          <a:noFill/>
          <a:ln>
            <a:noFill/>
          </a:ln>
        </p:spPr>
      </p:pic>
    </p:spTree>
    <p:extLst>
      <p:ext uri="{BB962C8B-B14F-4D97-AF65-F5344CB8AC3E}">
        <p14:creationId xmlns:p14="http://schemas.microsoft.com/office/powerpoint/2010/main" val="34553217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4"/>
            <a:ext cx="10515600" cy="916063"/>
          </a:xfrm>
        </p:spPr>
        <p:txBody>
          <a:bodyPr>
            <a:normAutofit/>
          </a:bodyPr>
          <a:lstStyle/>
          <a:p>
            <a:endParaRPr lang="cs-CZ" sz="3600" b="1" dirty="0"/>
          </a:p>
        </p:txBody>
      </p:sp>
      <p:sp>
        <p:nvSpPr>
          <p:cNvPr id="3" name="Zástupný symbol pro obsah 2"/>
          <p:cNvSpPr>
            <a:spLocks noGrp="1"/>
          </p:cNvSpPr>
          <p:nvPr>
            <p:ph idx="1"/>
          </p:nvPr>
        </p:nvSpPr>
        <p:spPr>
          <a:xfrm>
            <a:off x="838199" y="1465006"/>
            <a:ext cx="10999839" cy="4721790"/>
          </a:xfrm>
        </p:spPr>
        <p:txBody>
          <a:bodyPr>
            <a:normAutofit fontScale="92500"/>
          </a:bodyPr>
          <a:lstStyle/>
          <a:p>
            <a:pPr marL="0" indent="0">
              <a:buNone/>
            </a:pPr>
            <a:r>
              <a:rPr lang="cs-CZ" sz="2600" b="1" u="sng" dirty="0">
                <a:solidFill>
                  <a:srgbClr val="00B050"/>
                </a:solidFill>
              </a:rPr>
              <a:t>ZÁVAZNÉ DOKUMENTY PRO ŽADATELE</a:t>
            </a:r>
          </a:p>
          <a:p>
            <a:r>
              <a:rPr lang="cs-CZ" sz="2600" dirty="0"/>
              <a:t>1. Pravidla pro žadatele a příjemce podpory v OPŽP 2014 – 2020 s přílohami</a:t>
            </a:r>
          </a:p>
          <a:p>
            <a:r>
              <a:rPr lang="cs-CZ" sz="2600" dirty="0"/>
              <a:t>2.</a:t>
            </a:r>
            <a:r>
              <a:rPr lang="cs-CZ" sz="2600" b="1" dirty="0"/>
              <a:t> </a:t>
            </a:r>
            <a:r>
              <a:rPr lang="cs-CZ" sz="2600" dirty="0"/>
              <a:t>Metodika přímých a nepřímých nákladů z oblasti osobních a režijních výdajů v OPŽP 2014 - 2020.</a:t>
            </a:r>
          </a:p>
          <a:p>
            <a:r>
              <a:rPr lang="cs-CZ" sz="2600" dirty="0"/>
              <a:t>3. Náklady obvyklých opatření MŽP</a:t>
            </a:r>
          </a:p>
          <a:p>
            <a:r>
              <a:rPr lang="cs-CZ" sz="2600" dirty="0"/>
              <a:t>4. Standard AOPK SPPK D02 007 Likvidace vybraných invazních druhů rostlin</a:t>
            </a:r>
          </a:p>
          <a:p>
            <a:r>
              <a:rPr lang="cs-CZ" sz="2600" dirty="0"/>
              <a:t>5. Kritéria pro hodnocení žádosti</a:t>
            </a:r>
          </a:p>
          <a:p>
            <a:r>
              <a:rPr lang="cs-CZ" sz="2600" dirty="0"/>
              <a:t>6. Text 5.výzvy MAS Český les – OPŽP – „ Likvidace invazních druhů rostlin“</a:t>
            </a:r>
          </a:p>
          <a:p>
            <a:endParaRPr lang="cs-CZ" sz="2400" dirty="0"/>
          </a:p>
        </p:txBody>
      </p:sp>
      <p:pic>
        <p:nvPicPr>
          <p:cNvPr id="4" name="Obrázek 3">
            <a:extLst>
              <a:ext uri="{FF2B5EF4-FFF2-40B4-BE49-F238E27FC236}">
                <a16:creationId xmlns:a16="http://schemas.microsoft.com/office/drawing/2014/main" id="{852F1966-1048-49F5-AEAE-432DDFE1ACF2}"/>
              </a:ext>
            </a:extLst>
          </p:cNvPr>
          <p:cNvPicPr/>
          <p:nvPr/>
        </p:nvPicPr>
        <p:blipFill>
          <a:blip r:embed="rId2">
            <a:extLst>
              <a:ext uri="{28A0092B-C50C-407E-A947-70E740481C1C}">
                <a14:useLocalDpi xmlns:a14="http://schemas.microsoft.com/office/drawing/2010/main" val="0"/>
              </a:ext>
            </a:extLst>
          </a:blip>
          <a:stretch>
            <a:fillRect/>
          </a:stretch>
        </p:blipFill>
        <p:spPr>
          <a:xfrm>
            <a:off x="838200" y="393450"/>
            <a:ext cx="5005711" cy="887737"/>
          </a:xfrm>
          <a:prstGeom prst="rect">
            <a:avLst/>
          </a:prstGeom>
        </p:spPr>
      </p:pic>
      <p:pic>
        <p:nvPicPr>
          <p:cNvPr id="5" name="Obrázek 4" descr="C:\Users\Monika\Desktop\WEB MAS\LOGO MAS.png">
            <a:extLst>
              <a:ext uri="{FF2B5EF4-FFF2-40B4-BE49-F238E27FC236}">
                <a16:creationId xmlns:a16="http://schemas.microsoft.com/office/drawing/2014/main" id="{38FAF351-ADB5-450E-96DC-CF12BF29FA3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995641" y="534023"/>
            <a:ext cx="909494" cy="569674"/>
          </a:xfrm>
          <a:prstGeom prst="rect">
            <a:avLst/>
          </a:prstGeom>
          <a:noFill/>
          <a:ln>
            <a:noFill/>
          </a:ln>
        </p:spPr>
      </p:pic>
    </p:spTree>
    <p:extLst>
      <p:ext uri="{BB962C8B-B14F-4D97-AF65-F5344CB8AC3E}">
        <p14:creationId xmlns:p14="http://schemas.microsoft.com/office/powerpoint/2010/main" val="5467428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22093"/>
            <a:ext cx="9023555" cy="887737"/>
          </a:xfrm>
        </p:spPr>
        <p:txBody>
          <a:bodyPr>
            <a:normAutofit/>
          </a:bodyPr>
          <a:lstStyle/>
          <a:p>
            <a:endParaRPr lang="cs-CZ" sz="3600" b="1" dirty="0"/>
          </a:p>
        </p:txBody>
      </p:sp>
      <p:sp>
        <p:nvSpPr>
          <p:cNvPr id="3" name="Zástupný symbol pro obsah 2"/>
          <p:cNvSpPr>
            <a:spLocks noGrp="1"/>
          </p:cNvSpPr>
          <p:nvPr>
            <p:ph idx="1"/>
          </p:nvPr>
        </p:nvSpPr>
        <p:spPr>
          <a:xfrm>
            <a:off x="838200" y="1523999"/>
            <a:ext cx="10515600" cy="5021971"/>
          </a:xfrm>
        </p:spPr>
        <p:txBody>
          <a:bodyPr>
            <a:normAutofit fontScale="92500" lnSpcReduction="20000"/>
          </a:bodyPr>
          <a:lstStyle/>
          <a:p>
            <a:pPr marL="0" indent="0" algn="just">
              <a:buNone/>
            </a:pPr>
            <a:r>
              <a:rPr lang="cs-CZ" sz="2200" b="1" u="sng" dirty="0"/>
              <a:t>Jaký bude postup administrace?</a:t>
            </a:r>
            <a:endParaRPr lang="cs-CZ" sz="2200" u="sng" dirty="0"/>
          </a:p>
          <a:p>
            <a:pPr algn="just">
              <a:spcBef>
                <a:spcPts val="600"/>
              </a:spcBef>
              <a:spcAft>
                <a:spcPts val="600"/>
              </a:spcAft>
            </a:pPr>
            <a:r>
              <a:rPr lang="cs-CZ" sz="1700" dirty="0"/>
              <a:t>Žadatel se seznámí se závaznými dokumenty programu</a:t>
            </a:r>
          </a:p>
          <a:p>
            <a:pPr algn="just">
              <a:spcBef>
                <a:spcPts val="600"/>
              </a:spcBef>
              <a:spcAft>
                <a:spcPts val="600"/>
              </a:spcAft>
            </a:pPr>
            <a:r>
              <a:rPr lang="cs-CZ" sz="1700" dirty="0"/>
              <a:t>Žádost je předkládána na MAS prostřednictvím Portálu IS KP14+ v termínu daném výzvou vč. všech požadovaných podkladů dle Přílohy č. 1</a:t>
            </a:r>
          </a:p>
          <a:p>
            <a:pPr algn="just">
              <a:spcBef>
                <a:spcPts val="600"/>
              </a:spcBef>
              <a:spcAft>
                <a:spcPts val="600"/>
              </a:spcAft>
            </a:pPr>
            <a:r>
              <a:rPr lang="cs-CZ" sz="1700" dirty="0"/>
              <a:t> Všechny předkládané dokumenty musí mít formu PDF (mimo šablon zveřejněných v rámci vyhlášené výzvy např. kumulativní rozpočet – ty se dokládají jak ve formátu XLS tak v PDF)</a:t>
            </a:r>
          </a:p>
          <a:p>
            <a:pPr algn="just">
              <a:spcBef>
                <a:spcPts val="600"/>
              </a:spcBef>
              <a:spcAft>
                <a:spcPts val="600"/>
              </a:spcAft>
            </a:pPr>
            <a:r>
              <a:rPr lang="cs-CZ" sz="1700" dirty="0"/>
              <a:t> Pokud nemají předkládané úřední dokumenty stanovenou platnost, nesmí být ke dni podání žádosti </a:t>
            </a:r>
          </a:p>
          <a:p>
            <a:pPr marL="0" indent="0" algn="just">
              <a:spcBef>
                <a:spcPts val="600"/>
              </a:spcBef>
              <a:spcAft>
                <a:spcPts val="600"/>
              </a:spcAft>
              <a:buNone/>
            </a:pPr>
            <a:r>
              <a:rPr lang="cs-CZ" sz="1700" dirty="0"/>
              <a:t>      starší než 2 rok (vyjma projektové dokumentace a povolení ke kácení a výjimky dle zákona č. 114/1992</a:t>
            </a:r>
          </a:p>
          <a:p>
            <a:pPr marL="0" indent="0" algn="just">
              <a:spcBef>
                <a:spcPts val="600"/>
              </a:spcBef>
              <a:spcAft>
                <a:spcPts val="600"/>
              </a:spcAft>
              <a:buNone/>
            </a:pPr>
            <a:r>
              <a:rPr lang="cs-CZ" sz="1700" dirty="0"/>
              <a:t>      Sb. v případě, že plně korespondují s obsahem projektu) </a:t>
            </a:r>
          </a:p>
          <a:p>
            <a:pPr algn="just">
              <a:spcBef>
                <a:spcPts val="600"/>
              </a:spcBef>
              <a:spcAft>
                <a:spcPts val="600"/>
              </a:spcAft>
            </a:pPr>
            <a:r>
              <a:rPr lang="cs-CZ" sz="1700" dirty="0"/>
              <a:t>Dokumenty předkládané k žádosti musí být právně perfektní ke dni ukončení výzvy.</a:t>
            </a:r>
          </a:p>
          <a:p>
            <a:pPr algn="just">
              <a:spcBef>
                <a:spcPts val="600"/>
              </a:spcBef>
              <a:spcAft>
                <a:spcPts val="600"/>
              </a:spcAft>
            </a:pPr>
            <a:r>
              <a:rPr lang="cs-CZ" sz="1700" dirty="0"/>
              <a:t>MAS posuzuje projekty z hlediska formální úplnosti, přijatelnosti a provádí věcné hodnocení dle předem stanovených kritérií.  V případě, že </a:t>
            </a:r>
            <a:r>
              <a:rPr lang="cs-CZ" sz="1700"/>
              <a:t>dojde k </a:t>
            </a:r>
            <a:r>
              <a:rPr lang="cs-CZ" sz="1700" dirty="0"/>
              <a:t>nesplnění kritérií při kontrole formálních náležitostí nebo kontrole přijatelnosti,  upozorní hodnotitel na nedostatky a žadatel je vyzván formou depeše v ISKP k jejich odstranění/doplnění ve lhůtě do 6 pracovních dnů od obdržení informace. Pokud žádost vyhoví formální kontrole a kontrole přijatelnosti, postupuje do fáze věcného hodnocení. Žadatel je o tom informován prostřednictvím IS KP14+ a to změnou stavu žádosti na „Žádost o podporu splnila formální náležitosti a podmínky přijatelnosti. Pokud nevyhoví – je vyřazen z dalšího procesu hodnocení a je informován depeší prostřednictvím IS KP14+.</a:t>
            </a:r>
          </a:p>
        </p:txBody>
      </p:sp>
      <p:pic>
        <p:nvPicPr>
          <p:cNvPr id="4" name="Obrázek 3">
            <a:extLst>
              <a:ext uri="{FF2B5EF4-FFF2-40B4-BE49-F238E27FC236}">
                <a16:creationId xmlns:a16="http://schemas.microsoft.com/office/drawing/2014/main" id="{71616DA8-00A0-4C2E-9FC6-2106297AEEEB}"/>
              </a:ext>
            </a:extLst>
          </p:cNvPr>
          <p:cNvPicPr/>
          <p:nvPr/>
        </p:nvPicPr>
        <p:blipFill>
          <a:blip r:embed="rId3">
            <a:extLst>
              <a:ext uri="{28A0092B-C50C-407E-A947-70E740481C1C}">
                <a14:useLocalDpi xmlns:a14="http://schemas.microsoft.com/office/drawing/2010/main" val="0"/>
              </a:ext>
            </a:extLst>
          </a:blip>
          <a:stretch>
            <a:fillRect/>
          </a:stretch>
        </p:blipFill>
        <p:spPr>
          <a:xfrm>
            <a:off x="838200" y="312030"/>
            <a:ext cx="5005711" cy="887737"/>
          </a:xfrm>
          <a:prstGeom prst="rect">
            <a:avLst/>
          </a:prstGeom>
        </p:spPr>
      </p:pic>
      <p:pic>
        <p:nvPicPr>
          <p:cNvPr id="5" name="Obrázek 4" descr="C:\Users\Monika\Desktop\WEB MAS\LOGO MAS.png">
            <a:extLst>
              <a:ext uri="{FF2B5EF4-FFF2-40B4-BE49-F238E27FC236}">
                <a16:creationId xmlns:a16="http://schemas.microsoft.com/office/drawing/2014/main" id="{5EB291A1-BCEE-498E-9880-ED259A92971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943339" y="471061"/>
            <a:ext cx="909494" cy="569674"/>
          </a:xfrm>
          <a:prstGeom prst="rect">
            <a:avLst/>
          </a:prstGeom>
          <a:noFill/>
          <a:ln>
            <a:noFill/>
          </a:ln>
        </p:spPr>
      </p:pic>
    </p:spTree>
    <p:extLst>
      <p:ext uri="{BB962C8B-B14F-4D97-AF65-F5344CB8AC3E}">
        <p14:creationId xmlns:p14="http://schemas.microsoft.com/office/powerpoint/2010/main" val="5194406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93403"/>
          </a:xfrm>
        </p:spPr>
        <p:txBody>
          <a:bodyPr>
            <a:normAutofit/>
          </a:bodyPr>
          <a:lstStyle/>
          <a:p>
            <a:endParaRPr lang="cs-CZ" sz="3600" dirty="0"/>
          </a:p>
        </p:txBody>
      </p:sp>
      <p:sp>
        <p:nvSpPr>
          <p:cNvPr id="3" name="Zástupný symbol pro obsah 2"/>
          <p:cNvSpPr>
            <a:spLocks noGrp="1"/>
          </p:cNvSpPr>
          <p:nvPr>
            <p:ph idx="1"/>
          </p:nvPr>
        </p:nvSpPr>
        <p:spPr>
          <a:xfrm>
            <a:off x="838200" y="1484671"/>
            <a:ext cx="9945414" cy="4692292"/>
          </a:xfrm>
        </p:spPr>
        <p:txBody>
          <a:bodyPr>
            <a:normAutofit fontScale="85000" lnSpcReduction="10000"/>
          </a:bodyPr>
          <a:lstStyle/>
          <a:p>
            <a:pPr marL="0" indent="0" algn="just">
              <a:buNone/>
            </a:pPr>
            <a:r>
              <a:rPr lang="cs-CZ" sz="2400" b="1" u="sng" dirty="0"/>
              <a:t>Další postup administrace?</a:t>
            </a:r>
            <a:endParaRPr lang="cs-CZ" sz="2400" dirty="0"/>
          </a:p>
          <a:p>
            <a:pPr algn="just"/>
            <a:r>
              <a:rPr lang="cs-CZ" sz="2400" dirty="0"/>
              <a:t>Věcné hodnocení </a:t>
            </a:r>
            <a:r>
              <a:rPr lang="cs-CZ" sz="2000" dirty="0"/>
              <a:t>– formou tzv. křížového hodnocení dvou na sobě nezávislých hodnotitelů na základě ve výzvě definovaných hodnotících kritérií (pokud rozdílné hodnocení, pak o výsledku rozhodne arbitrážní hodnocení). Pokud žádost nevyhoví kritériím věcného hodnocení nebo nedosáhne minimálního počtu bodů, projekt je vyřazen z další fáze administrace – opět informace IS KP14+. Žadatel obdrží Rozhodnutí, kterým se žádost o poskytnutí dotace zamítá.</a:t>
            </a:r>
          </a:p>
          <a:p>
            <a:pPr algn="just"/>
            <a:r>
              <a:rPr lang="cs-CZ" sz="2400" dirty="0"/>
              <a:t>Limitní lhůta pro posuzování projektů – 3 měsíce od ukončení příjmu žádostí </a:t>
            </a:r>
            <a:br>
              <a:rPr lang="cs-CZ" sz="2400" dirty="0"/>
            </a:br>
            <a:r>
              <a:rPr lang="cs-CZ" sz="2400" dirty="0"/>
              <a:t>v dané výzvě. </a:t>
            </a:r>
          </a:p>
          <a:p>
            <a:pPr algn="just"/>
            <a:r>
              <a:rPr lang="cs-CZ" sz="2400" dirty="0"/>
              <a:t>Na základě bodového hodnocení stanoví MAS pořadí projektů a postoupí </a:t>
            </a:r>
            <a:r>
              <a:rPr lang="cs-CZ" sz="2400" dirty="0" err="1"/>
              <a:t>předvybrané</a:t>
            </a:r>
            <a:r>
              <a:rPr lang="cs-CZ" sz="2400" dirty="0"/>
              <a:t> projekty ŘO, který projekty schvaluje</a:t>
            </a:r>
          </a:p>
          <a:p>
            <a:pPr algn="just"/>
            <a:r>
              <a:rPr lang="cs-CZ" sz="2400" dirty="0"/>
              <a:t>Rozhodnutí o poskytnutí dotace vydává ŘO (informace přes IS KP14+)</a:t>
            </a:r>
          </a:p>
          <a:p>
            <a:pPr algn="just"/>
            <a:r>
              <a:rPr lang="cs-CZ" sz="2400" dirty="0"/>
              <a:t>Při realizaci projektů se MAS podílí na monitorovacích návštěvách v jejichž rámci se posuzuje naplňován SCLLD</a:t>
            </a:r>
          </a:p>
          <a:p>
            <a:pPr algn="just"/>
            <a:r>
              <a:rPr lang="cs-CZ" sz="2400" dirty="0"/>
              <a:t>Financování projektů probíhá prostřednictvím SFŽP</a:t>
            </a:r>
          </a:p>
          <a:p>
            <a:pPr algn="just"/>
            <a:endParaRPr lang="cs-CZ" sz="2400" dirty="0"/>
          </a:p>
        </p:txBody>
      </p:sp>
      <p:pic>
        <p:nvPicPr>
          <p:cNvPr id="4" name="Obrázek 3">
            <a:extLst>
              <a:ext uri="{FF2B5EF4-FFF2-40B4-BE49-F238E27FC236}">
                <a16:creationId xmlns:a16="http://schemas.microsoft.com/office/drawing/2014/main" id="{1A4ECD96-4F93-46E0-957F-2992055FBDEE}"/>
              </a:ext>
            </a:extLst>
          </p:cNvPr>
          <p:cNvPicPr/>
          <p:nvPr/>
        </p:nvPicPr>
        <p:blipFill>
          <a:blip r:embed="rId2">
            <a:extLst>
              <a:ext uri="{28A0092B-C50C-407E-A947-70E740481C1C}">
                <a14:useLocalDpi xmlns:a14="http://schemas.microsoft.com/office/drawing/2010/main" val="0"/>
              </a:ext>
            </a:extLst>
          </a:blip>
          <a:stretch>
            <a:fillRect/>
          </a:stretch>
        </p:blipFill>
        <p:spPr>
          <a:xfrm>
            <a:off x="838200" y="380163"/>
            <a:ext cx="5005711" cy="878365"/>
          </a:xfrm>
          <a:prstGeom prst="rect">
            <a:avLst/>
          </a:prstGeom>
        </p:spPr>
      </p:pic>
      <p:pic>
        <p:nvPicPr>
          <p:cNvPr id="5" name="Obrázek 4" descr="C:\Users\Monika\Desktop\WEB MAS\LOGO MAS.png">
            <a:extLst>
              <a:ext uri="{FF2B5EF4-FFF2-40B4-BE49-F238E27FC236}">
                <a16:creationId xmlns:a16="http://schemas.microsoft.com/office/drawing/2014/main" id="{16D8102A-C252-4758-B23E-A478E8712CF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234614" y="477829"/>
            <a:ext cx="909494" cy="569674"/>
          </a:xfrm>
          <a:prstGeom prst="rect">
            <a:avLst/>
          </a:prstGeom>
          <a:noFill/>
          <a:ln>
            <a:noFill/>
          </a:ln>
        </p:spPr>
      </p:pic>
    </p:spTree>
    <p:extLst>
      <p:ext uri="{BB962C8B-B14F-4D97-AF65-F5344CB8AC3E}">
        <p14:creationId xmlns:p14="http://schemas.microsoft.com/office/powerpoint/2010/main" val="17310836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04629D-9758-43DB-9511-03ABDC4EFC35}"/>
              </a:ext>
            </a:extLst>
          </p:cNvPr>
          <p:cNvSpPr>
            <a:spLocks noGrp="1"/>
          </p:cNvSpPr>
          <p:nvPr>
            <p:ph type="title"/>
          </p:nvPr>
        </p:nvSpPr>
        <p:spPr>
          <a:xfrm>
            <a:off x="677334" y="580104"/>
            <a:ext cx="8596668" cy="1120876"/>
          </a:xfrm>
        </p:spPr>
        <p:txBody>
          <a:bodyPr/>
          <a:lstStyle/>
          <a:p>
            <a:endParaRPr lang="cs-CZ" dirty="0"/>
          </a:p>
        </p:txBody>
      </p:sp>
      <p:sp>
        <p:nvSpPr>
          <p:cNvPr id="3" name="Zástupný symbol pro obsah 2"/>
          <p:cNvSpPr>
            <a:spLocks noGrp="1"/>
          </p:cNvSpPr>
          <p:nvPr>
            <p:ph idx="1"/>
          </p:nvPr>
        </p:nvSpPr>
        <p:spPr/>
        <p:txBody>
          <a:bodyPr/>
          <a:lstStyle/>
          <a:p>
            <a:pPr marL="0" indent="0">
              <a:buNone/>
            </a:pPr>
            <a:endParaRPr lang="cs-CZ" dirty="0"/>
          </a:p>
          <a:p>
            <a:pPr marL="0" indent="0" algn="ctr">
              <a:buNone/>
            </a:pPr>
            <a:r>
              <a:rPr lang="cs-CZ" sz="4800" b="1" dirty="0">
                <a:solidFill>
                  <a:srgbClr val="00B050"/>
                </a:solidFill>
              </a:rPr>
              <a:t>Děkujeme za pozornost.</a:t>
            </a:r>
            <a:endParaRPr lang="cs-CZ" sz="4800" dirty="0">
              <a:solidFill>
                <a:schemeClr val="tx1"/>
              </a:solidFill>
            </a:endParaRPr>
          </a:p>
          <a:p>
            <a:pPr marL="1257300" lvl="3" indent="0">
              <a:buNone/>
            </a:pPr>
            <a:endParaRPr lang="cs-CZ" sz="2200" dirty="0">
              <a:solidFill>
                <a:schemeClr val="tx1"/>
              </a:solidFill>
            </a:endParaRPr>
          </a:p>
          <a:p>
            <a:pPr marL="1257300" lvl="3" indent="0">
              <a:buNone/>
            </a:pPr>
            <a:r>
              <a:rPr lang="cs-CZ" sz="2200" dirty="0">
                <a:solidFill>
                  <a:schemeClr val="tx1"/>
                </a:solidFill>
              </a:rPr>
              <a:t>Kontaktní údaje: </a:t>
            </a:r>
          </a:p>
          <a:p>
            <a:pPr marL="1257300" lvl="3" indent="0">
              <a:buNone/>
            </a:pPr>
            <a:r>
              <a:rPr lang="cs-CZ" sz="2200" dirty="0">
                <a:solidFill>
                  <a:schemeClr val="tx1"/>
                </a:solidFill>
              </a:rPr>
              <a:t>Ing. Eva Nová</a:t>
            </a:r>
          </a:p>
          <a:p>
            <a:pPr marL="1257300" lvl="3" indent="0">
              <a:buNone/>
            </a:pPr>
            <a:r>
              <a:rPr lang="cs-CZ" sz="2200" dirty="0">
                <a:solidFill>
                  <a:schemeClr val="tx1"/>
                </a:solidFill>
                <a:hlinkClick r:id="rId2">
                  <a:extLst>
                    <a:ext uri="{A12FA001-AC4F-418D-AE19-62706E023703}">
                      <ahyp:hlinkClr xmlns:ahyp="http://schemas.microsoft.com/office/drawing/2018/hyperlinkcolor" val="tx"/>
                    </a:ext>
                  </a:extLst>
                </a:hlinkClick>
              </a:rPr>
              <a:t>nova@masceskyles.cz</a:t>
            </a:r>
            <a:endParaRPr lang="cs-CZ" sz="2200" dirty="0">
              <a:solidFill>
                <a:schemeClr val="tx1"/>
              </a:solidFill>
            </a:endParaRPr>
          </a:p>
          <a:p>
            <a:pPr marL="1257300" lvl="3" indent="0">
              <a:buNone/>
            </a:pPr>
            <a:r>
              <a:rPr lang="cs-CZ" sz="2200" dirty="0">
                <a:solidFill>
                  <a:schemeClr val="tx1"/>
                </a:solidFill>
              </a:rPr>
              <a:t>602 168 765</a:t>
            </a:r>
          </a:p>
          <a:p>
            <a:endParaRPr lang="cs-CZ" sz="5400" dirty="0">
              <a:solidFill>
                <a:srgbClr val="00B050"/>
              </a:solidFill>
            </a:endParaRPr>
          </a:p>
          <a:p>
            <a:endParaRPr lang="cs-CZ" dirty="0"/>
          </a:p>
        </p:txBody>
      </p:sp>
      <p:pic>
        <p:nvPicPr>
          <p:cNvPr id="6" name="Obrázek 5">
            <a:extLst>
              <a:ext uri="{FF2B5EF4-FFF2-40B4-BE49-F238E27FC236}">
                <a16:creationId xmlns:a16="http://schemas.microsoft.com/office/drawing/2014/main" id="{9C4611CD-6960-49FE-A894-3F0F376636D7}"/>
              </a:ext>
            </a:extLst>
          </p:cNvPr>
          <p:cNvPicPr/>
          <p:nvPr/>
        </p:nvPicPr>
        <p:blipFill>
          <a:blip r:embed="rId3">
            <a:extLst>
              <a:ext uri="{28A0092B-C50C-407E-A947-70E740481C1C}">
                <a14:useLocalDpi xmlns:a14="http://schemas.microsoft.com/office/drawing/2010/main" val="0"/>
              </a:ext>
            </a:extLst>
          </a:blip>
          <a:stretch>
            <a:fillRect/>
          </a:stretch>
        </p:blipFill>
        <p:spPr>
          <a:xfrm>
            <a:off x="677334" y="580104"/>
            <a:ext cx="6410141" cy="1120876"/>
          </a:xfrm>
          <a:prstGeom prst="rect">
            <a:avLst/>
          </a:prstGeom>
        </p:spPr>
      </p:pic>
      <p:pic>
        <p:nvPicPr>
          <p:cNvPr id="7" name="Obrázek 6" descr="C:\Users\Monika\Desktop\WEB MAS\LOGO MAS.png">
            <a:extLst>
              <a:ext uri="{FF2B5EF4-FFF2-40B4-BE49-F238E27FC236}">
                <a16:creationId xmlns:a16="http://schemas.microsoft.com/office/drawing/2014/main" id="{9A485F8E-DDC7-48A3-BB21-3E4537638CD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679293" y="784942"/>
            <a:ext cx="1130410" cy="711200"/>
          </a:xfrm>
          <a:prstGeom prst="rect">
            <a:avLst/>
          </a:prstGeom>
          <a:noFill/>
          <a:ln>
            <a:noFill/>
          </a:ln>
        </p:spPr>
      </p:pic>
    </p:spTree>
    <p:extLst>
      <p:ext uri="{BB962C8B-B14F-4D97-AF65-F5344CB8AC3E}">
        <p14:creationId xmlns:p14="http://schemas.microsoft.com/office/powerpoint/2010/main" val="2510594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0E007D-3AAF-441F-8C6E-2AD160B4629F}"/>
              </a:ext>
            </a:extLst>
          </p:cNvPr>
          <p:cNvSpPr>
            <a:spLocks noGrp="1"/>
          </p:cNvSpPr>
          <p:nvPr>
            <p:ph type="title"/>
          </p:nvPr>
        </p:nvSpPr>
        <p:spPr>
          <a:xfrm>
            <a:off x="914400" y="365126"/>
            <a:ext cx="10439400" cy="859656"/>
          </a:xfrm>
        </p:spPr>
        <p:txBody>
          <a:bodyPr>
            <a:normAutofit/>
          </a:bodyPr>
          <a:lstStyle/>
          <a:p>
            <a:endParaRPr lang="cs-CZ" sz="3600" b="1" dirty="0"/>
          </a:p>
        </p:txBody>
      </p:sp>
      <p:sp>
        <p:nvSpPr>
          <p:cNvPr id="3" name="Zástupný symbol pro obsah 2">
            <a:extLst>
              <a:ext uri="{FF2B5EF4-FFF2-40B4-BE49-F238E27FC236}">
                <a16:creationId xmlns:a16="http://schemas.microsoft.com/office/drawing/2014/main" id="{20D8443C-69D8-4D96-8FA4-B4CA4A9478DA}"/>
              </a:ext>
            </a:extLst>
          </p:cNvPr>
          <p:cNvSpPr>
            <a:spLocks noGrp="1"/>
          </p:cNvSpPr>
          <p:nvPr>
            <p:ph idx="1"/>
          </p:nvPr>
        </p:nvSpPr>
        <p:spPr>
          <a:xfrm>
            <a:off x="838200" y="1369472"/>
            <a:ext cx="10515600" cy="5123402"/>
          </a:xfrm>
        </p:spPr>
        <p:txBody>
          <a:bodyPr>
            <a:normAutofit fontScale="62500" lnSpcReduction="20000"/>
          </a:bodyPr>
          <a:lstStyle/>
          <a:p>
            <a:pPr marL="0" lvl="0" indent="0">
              <a:buNone/>
            </a:pPr>
            <a:r>
              <a:rPr lang="cs-CZ" sz="2600" b="1" dirty="0">
                <a:solidFill>
                  <a:srgbClr val="00B050"/>
                </a:solidFill>
              </a:rPr>
              <a:t>OPRÁVNĚNÍ ŽADATELÉ:</a:t>
            </a:r>
          </a:p>
          <a:p>
            <a:pPr lvl="0"/>
            <a:r>
              <a:rPr lang="cs-CZ" sz="2000" dirty="0"/>
              <a:t>kraje,</a:t>
            </a:r>
          </a:p>
          <a:p>
            <a:pPr lvl="0"/>
            <a:r>
              <a:rPr lang="cs-CZ" sz="2000" dirty="0"/>
              <a:t>obce,</a:t>
            </a:r>
          </a:p>
          <a:p>
            <a:pPr lvl="0"/>
            <a:r>
              <a:rPr lang="cs-CZ" sz="2000" dirty="0"/>
              <a:t>dobrovolné svazky obcí,</a:t>
            </a:r>
          </a:p>
          <a:p>
            <a:pPr lvl="0"/>
            <a:r>
              <a:rPr lang="cs-CZ" sz="2000" dirty="0"/>
              <a:t>organizační složky státu (s výjimkou pozemkových úřadů a AOPK ČR),</a:t>
            </a:r>
          </a:p>
          <a:p>
            <a:pPr lvl="0"/>
            <a:r>
              <a:rPr lang="cs-CZ" sz="2000" dirty="0"/>
              <a:t>státní podniky,</a:t>
            </a:r>
          </a:p>
          <a:p>
            <a:pPr lvl="0"/>
            <a:r>
              <a:rPr lang="cs-CZ" sz="2000" dirty="0"/>
              <a:t>státní organizace,</a:t>
            </a:r>
          </a:p>
          <a:p>
            <a:pPr lvl="0"/>
            <a:r>
              <a:rPr lang="cs-CZ" sz="2000" dirty="0"/>
              <a:t>veřejné výzkumné instituce a výzkumné organizace podle zákona č. 130/2002 Sb., (zákon o podpoře výzkumu a experimentálního vývoje a inovací), ve znění pozdějších předpisů, pokud jsou veřejnoprávními subjekty,</a:t>
            </a:r>
          </a:p>
          <a:p>
            <a:pPr lvl="0"/>
            <a:r>
              <a:rPr lang="cs-CZ" sz="2000" dirty="0"/>
              <a:t>veřejnoprávní instituce,</a:t>
            </a:r>
          </a:p>
          <a:p>
            <a:pPr lvl="0"/>
            <a:r>
              <a:rPr lang="cs-CZ" sz="2000" dirty="0"/>
              <a:t>příspěvkové organizace,</a:t>
            </a:r>
          </a:p>
          <a:p>
            <a:pPr lvl="0"/>
            <a:r>
              <a:rPr lang="cs-CZ" sz="2000" dirty="0"/>
              <a:t>vysoké školy, školy a školská zařízení,</a:t>
            </a:r>
          </a:p>
          <a:p>
            <a:pPr lvl="0"/>
            <a:r>
              <a:rPr lang="cs-CZ" sz="2000" dirty="0"/>
              <a:t>nestátní neziskové organizace (obecně prospěšné společnosti, nadace, nadační fondy, ústavy, spolky),</a:t>
            </a:r>
          </a:p>
          <a:p>
            <a:pPr lvl="0"/>
            <a:r>
              <a:rPr lang="cs-CZ" sz="2000" dirty="0"/>
              <a:t>církve a náboženské společnosti a jejich svazy,</a:t>
            </a:r>
          </a:p>
          <a:p>
            <a:pPr lvl="0"/>
            <a:r>
              <a:rPr lang="cs-CZ" sz="2000" dirty="0"/>
              <a:t>podnikatelské subjekty,</a:t>
            </a:r>
          </a:p>
          <a:p>
            <a:pPr lvl="0"/>
            <a:r>
              <a:rPr lang="cs-CZ" sz="2000" dirty="0"/>
              <a:t>obchodní společnosti a družstva,</a:t>
            </a:r>
          </a:p>
          <a:p>
            <a:pPr lvl="0"/>
            <a:r>
              <a:rPr lang="cs-CZ" sz="2000" dirty="0"/>
              <a:t>fyzické osoby podnikající</a:t>
            </a:r>
          </a:p>
          <a:p>
            <a:pPr lvl="0"/>
            <a:r>
              <a:rPr lang="cs-CZ" sz="2000" dirty="0"/>
              <a:t>fyzické </a:t>
            </a:r>
            <a:r>
              <a:rPr lang="cs-CZ" sz="2000"/>
              <a:t>osoby nepodnikající</a:t>
            </a:r>
            <a:endParaRPr lang="cs-CZ" sz="2000" dirty="0"/>
          </a:p>
          <a:p>
            <a:pPr lvl="0"/>
            <a:endParaRPr lang="cs-CZ" sz="2000" dirty="0"/>
          </a:p>
          <a:p>
            <a:endParaRPr lang="cs-CZ" dirty="0"/>
          </a:p>
        </p:txBody>
      </p:sp>
      <p:pic>
        <p:nvPicPr>
          <p:cNvPr id="6" name="Obrázek 5" descr="C:\Users\Monika\Desktop\WEB MAS\LOGO MAS.png">
            <a:extLst>
              <a:ext uri="{FF2B5EF4-FFF2-40B4-BE49-F238E27FC236}">
                <a16:creationId xmlns:a16="http://schemas.microsoft.com/office/drawing/2014/main" id="{17ABD028-2AA2-4718-8A68-1EEEDA2A6FB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809331" y="509817"/>
            <a:ext cx="997482" cy="570271"/>
          </a:xfrm>
          <a:prstGeom prst="rect">
            <a:avLst/>
          </a:prstGeom>
          <a:noFill/>
          <a:ln>
            <a:noFill/>
          </a:ln>
        </p:spPr>
      </p:pic>
      <p:pic>
        <p:nvPicPr>
          <p:cNvPr id="7" name="Obrázek 6">
            <a:extLst>
              <a:ext uri="{FF2B5EF4-FFF2-40B4-BE49-F238E27FC236}">
                <a16:creationId xmlns:a16="http://schemas.microsoft.com/office/drawing/2014/main" id="{9A488568-EE53-43D1-AF00-C630A65EAD5F}"/>
              </a:ext>
            </a:extLst>
          </p:cNvPr>
          <p:cNvPicPr/>
          <p:nvPr/>
        </p:nvPicPr>
        <p:blipFill>
          <a:blip r:embed="rId3">
            <a:extLst>
              <a:ext uri="{28A0092B-C50C-407E-A947-70E740481C1C}">
                <a14:useLocalDpi xmlns:a14="http://schemas.microsoft.com/office/drawing/2010/main" val="0"/>
              </a:ext>
            </a:extLst>
          </a:blip>
          <a:stretch>
            <a:fillRect/>
          </a:stretch>
        </p:blipFill>
        <p:spPr>
          <a:xfrm>
            <a:off x="914400" y="365125"/>
            <a:ext cx="4719484" cy="859656"/>
          </a:xfrm>
          <a:prstGeom prst="rect">
            <a:avLst/>
          </a:prstGeom>
        </p:spPr>
      </p:pic>
    </p:spTree>
    <p:extLst>
      <p:ext uri="{BB962C8B-B14F-4D97-AF65-F5344CB8AC3E}">
        <p14:creationId xmlns:p14="http://schemas.microsoft.com/office/powerpoint/2010/main" val="1532203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1120876"/>
          </a:xfrm>
        </p:spPr>
        <p:txBody>
          <a:bodyPr>
            <a:normAutofit/>
          </a:bodyPr>
          <a:lstStyle/>
          <a:p>
            <a:endParaRPr lang="cs-CZ" sz="3600" b="1" dirty="0"/>
          </a:p>
        </p:txBody>
      </p:sp>
      <p:sp>
        <p:nvSpPr>
          <p:cNvPr id="3" name="Zástupný symbol pro obsah 2"/>
          <p:cNvSpPr>
            <a:spLocks noGrp="1"/>
          </p:cNvSpPr>
          <p:nvPr>
            <p:ph idx="1"/>
          </p:nvPr>
        </p:nvSpPr>
        <p:spPr>
          <a:xfrm>
            <a:off x="507124" y="1690840"/>
            <a:ext cx="9885573" cy="4361947"/>
          </a:xfrm>
        </p:spPr>
        <p:txBody>
          <a:bodyPr>
            <a:normAutofit/>
          </a:bodyPr>
          <a:lstStyle/>
          <a:p>
            <a:pPr marL="0" lvl="0" indent="0" algn="just">
              <a:buNone/>
            </a:pPr>
            <a:endParaRPr lang="cs-CZ" sz="900" b="1" u="sng" dirty="0"/>
          </a:p>
          <a:p>
            <a:pPr marL="0" lvl="0" indent="0" algn="just">
              <a:buNone/>
            </a:pPr>
            <a:r>
              <a:rPr lang="cs-CZ" sz="2800" b="1" u="sng" dirty="0">
                <a:solidFill>
                  <a:srgbClr val="00B050"/>
                </a:solidFill>
              </a:rPr>
              <a:t>PODPOROVANÉ AKTIVITY</a:t>
            </a:r>
            <a:endParaRPr lang="cs-CZ" sz="2800" b="1" dirty="0">
              <a:solidFill>
                <a:srgbClr val="00B050"/>
              </a:solidFill>
            </a:endParaRPr>
          </a:p>
          <a:p>
            <a:r>
              <a:rPr lang="cs-CZ" sz="2000" dirty="0"/>
              <a:t>eradikace, popř. regulace invazních druhů křídlatky a bolševníku velkolepého (sečení, výřez, aplikace biocidů apod., bezpečná likvidace biomasy aj.), včetně mapování a monitoringu (kontroly úspěšnosti na ošetřených plochách) a přípravy metodik a koncepčních dokumentů pro omezování invazních druhů,</a:t>
            </a:r>
          </a:p>
          <a:p>
            <a:r>
              <a:rPr lang="cs-CZ" sz="2000" dirty="0"/>
              <a:t>obnova stanovišť po eradikaci (osev, výsadba autochtonních druhů dřevin) – pouze v odůvodněných případech, kdy je obnova nezbytná pro zamezení znovu uchycení invazních druhů,</a:t>
            </a:r>
          </a:p>
          <a:p>
            <a:r>
              <a:rPr lang="cs-CZ" sz="2000" dirty="0"/>
              <a:t>jako součást realizace opatření také osvěta, informování veřejnosti a dotčených subjektů.</a:t>
            </a:r>
          </a:p>
        </p:txBody>
      </p:sp>
      <p:pic>
        <p:nvPicPr>
          <p:cNvPr id="6" name="Obrázek 5">
            <a:extLst>
              <a:ext uri="{FF2B5EF4-FFF2-40B4-BE49-F238E27FC236}">
                <a16:creationId xmlns:a16="http://schemas.microsoft.com/office/drawing/2014/main" id="{17DD7408-A737-4196-A2C8-F4ABA1757FF8}"/>
              </a:ext>
            </a:extLst>
          </p:cNvPr>
          <p:cNvPicPr/>
          <p:nvPr/>
        </p:nvPicPr>
        <p:blipFill>
          <a:blip r:embed="rId2">
            <a:extLst>
              <a:ext uri="{28A0092B-C50C-407E-A947-70E740481C1C}">
                <a14:useLocalDpi xmlns:a14="http://schemas.microsoft.com/office/drawing/2010/main" val="0"/>
              </a:ext>
            </a:extLst>
          </a:blip>
          <a:stretch>
            <a:fillRect/>
          </a:stretch>
        </p:blipFill>
        <p:spPr>
          <a:xfrm>
            <a:off x="838200" y="365126"/>
            <a:ext cx="6410141" cy="1120876"/>
          </a:xfrm>
          <a:prstGeom prst="rect">
            <a:avLst/>
          </a:prstGeom>
        </p:spPr>
      </p:pic>
      <p:pic>
        <p:nvPicPr>
          <p:cNvPr id="7" name="Obrázek 6" descr="C:\Users\Monika\Desktop\WEB MAS\LOGO MAS.png">
            <a:extLst>
              <a:ext uri="{FF2B5EF4-FFF2-40B4-BE49-F238E27FC236}">
                <a16:creationId xmlns:a16="http://schemas.microsoft.com/office/drawing/2014/main" id="{437E2FA7-7325-4613-A591-5A48581CDB4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268928" y="569964"/>
            <a:ext cx="1032141" cy="711200"/>
          </a:xfrm>
          <a:prstGeom prst="rect">
            <a:avLst/>
          </a:prstGeom>
          <a:noFill/>
          <a:ln>
            <a:noFill/>
          </a:ln>
        </p:spPr>
      </p:pic>
    </p:spTree>
    <p:extLst>
      <p:ext uri="{BB962C8B-B14F-4D97-AF65-F5344CB8AC3E}">
        <p14:creationId xmlns:p14="http://schemas.microsoft.com/office/powerpoint/2010/main" val="85045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122F4F-499A-40A6-B595-C219E7229D02}"/>
              </a:ext>
            </a:extLst>
          </p:cNvPr>
          <p:cNvSpPr>
            <a:spLocks noGrp="1"/>
          </p:cNvSpPr>
          <p:nvPr>
            <p:ph type="title"/>
          </p:nvPr>
        </p:nvSpPr>
        <p:spPr>
          <a:xfrm>
            <a:off x="838200" y="365125"/>
            <a:ext cx="10515600" cy="1120876"/>
          </a:xfrm>
        </p:spPr>
        <p:txBody>
          <a:bodyPr>
            <a:normAutofit/>
          </a:bodyPr>
          <a:lstStyle/>
          <a:p>
            <a:endParaRPr lang="cs-CZ" sz="3600" b="1" dirty="0"/>
          </a:p>
        </p:txBody>
      </p:sp>
      <p:sp>
        <p:nvSpPr>
          <p:cNvPr id="3" name="Zástupný symbol pro obsah 2">
            <a:extLst>
              <a:ext uri="{FF2B5EF4-FFF2-40B4-BE49-F238E27FC236}">
                <a16:creationId xmlns:a16="http://schemas.microsoft.com/office/drawing/2014/main" id="{77A7D332-BD03-4809-9257-92037EDFCBE9}"/>
              </a:ext>
            </a:extLst>
          </p:cNvPr>
          <p:cNvSpPr>
            <a:spLocks noGrp="1"/>
          </p:cNvSpPr>
          <p:nvPr>
            <p:ph idx="1"/>
          </p:nvPr>
        </p:nvSpPr>
        <p:spPr>
          <a:xfrm>
            <a:off x="838200" y="1308100"/>
            <a:ext cx="8826062" cy="4868863"/>
          </a:xfrm>
        </p:spPr>
        <p:txBody>
          <a:bodyPr>
            <a:normAutofit/>
          </a:bodyPr>
          <a:lstStyle/>
          <a:p>
            <a:pPr marL="0" indent="0" algn="just">
              <a:buNone/>
            </a:pPr>
            <a:endParaRPr lang="cs-CZ" sz="2600" b="1" dirty="0"/>
          </a:p>
          <a:p>
            <a:pPr marL="0" indent="0" algn="just">
              <a:buNone/>
            </a:pPr>
            <a:r>
              <a:rPr lang="cs-CZ" sz="2600" b="1" dirty="0">
                <a:solidFill>
                  <a:srgbClr val="00B050"/>
                </a:solidFill>
              </a:rPr>
              <a:t>Kde je možné projekt realizovat?</a:t>
            </a:r>
          </a:p>
          <a:p>
            <a:pPr marL="0" indent="0">
              <a:lnSpc>
                <a:spcPct val="150000"/>
              </a:lnSpc>
              <a:buNone/>
            </a:pPr>
            <a:r>
              <a:rPr lang="cs-CZ" sz="2000" b="1" dirty="0"/>
              <a:t>Území CHKO Český les a zároveň území v působnosti MAS Český les.</a:t>
            </a:r>
          </a:p>
          <a:p>
            <a:pPr marL="0" indent="0">
              <a:lnSpc>
                <a:spcPct val="150000"/>
              </a:lnSpc>
              <a:buNone/>
            </a:pPr>
            <a:r>
              <a:rPr lang="cs-CZ" sz="2000" dirty="0"/>
              <a:t>Katastrální území na území CHKO Český les a zároveň na území MAS Český les zahrnuje následující katastry obcí: Babylon, Bělá nad Radbuzou, Broumov, Česká Kubice, Halže, Hora Sv. Václava, Hošťka, Hvožďany, Chodov, Chodský Újezd, Klenčí pod Čerchovem, Mnichov, Mutěnín, Nemanice, Nový Kramolín, Obora, Pec, Poběžovice, Postřekov, Přimda, Rozvadov, Rybník, Třemešné.</a:t>
            </a:r>
          </a:p>
          <a:p>
            <a:pPr marL="0" indent="0" algn="just">
              <a:lnSpc>
                <a:spcPct val="150000"/>
              </a:lnSpc>
              <a:buNone/>
            </a:pPr>
            <a:endParaRPr lang="cs-CZ" sz="2000" dirty="0"/>
          </a:p>
          <a:p>
            <a:pPr marL="0" indent="0" algn="just">
              <a:buNone/>
            </a:pPr>
            <a:endParaRPr lang="cs-CZ" dirty="0"/>
          </a:p>
        </p:txBody>
      </p:sp>
      <p:pic>
        <p:nvPicPr>
          <p:cNvPr id="6" name="Obrázek 5">
            <a:extLst>
              <a:ext uri="{FF2B5EF4-FFF2-40B4-BE49-F238E27FC236}">
                <a16:creationId xmlns:a16="http://schemas.microsoft.com/office/drawing/2014/main" id="{7C1EDF84-739F-4C4F-B84B-F25873BED7AD}"/>
              </a:ext>
            </a:extLst>
          </p:cNvPr>
          <p:cNvPicPr/>
          <p:nvPr/>
        </p:nvPicPr>
        <p:blipFill>
          <a:blip r:embed="rId2">
            <a:extLst>
              <a:ext uri="{28A0092B-C50C-407E-A947-70E740481C1C}">
                <a14:useLocalDpi xmlns:a14="http://schemas.microsoft.com/office/drawing/2010/main" val="0"/>
              </a:ext>
            </a:extLst>
          </a:blip>
          <a:stretch>
            <a:fillRect/>
          </a:stretch>
        </p:blipFill>
        <p:spPr>
          <a:xfrm>
            <a:off x="838200" y="365126"/>
            <a:ext cx="6410141" cy="1120876"/>
          </a:xfrm>
          <a:prstGeom prst="rect">
            <a:avLst/>
          </a:prstGeom>
        </p:spPr>
      </p:pic>
      <p:pic>
        <p:nvPicPr>
          <p:cNvPr id="7" name="Obrázek 6" descr="C:\Users\Monika\Desktop\WEB MAS\LOGO MAS.png">
            <a:extLst>
              <a:ext uri="{FF2B5EF4-FFF2-40B4-BE49-F238E27FC236}">
                <a16:creationId xmlns:a16="http://schemas.microsoft.com/office/drawing/2014/main" id="{0120113C-B8E2-4657-B179-EB1DACDACCC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268928" y="569964"/>
            <a:ext cx="1032141" cy="711200"/>
          </a:xfrm>
          <a:prstGeom prst="rect">
            <a:avLst/>
          </a:prstGeom>
          <a:noFill/>
          <a:ln>
            <a:noFill/>
          </a:ln>
        </p:spPr>
      </p:pic>
    </p:spTree>
    <p:extLst>
      <p:ext uri="{BB962C8B-B14F-4D97-AF65-F5344CB8AC3E}">
        <p14:creationId xmlns:p14="http://schemas.microsoft.com/office/powerpoint/2010/main" val="985910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FD2980-74ED-4593-91AA-5A8810545F18}"/>
              </a:ext>
            </a:extLst>
          </p:cNvPr>
          <p:cNvSpPr>
            <a:spLocks noGrp="1"/>
          </p:cNvSpPr>
          <p:nvPr>
            <p:ph type="title"/>
          </p:nvPr>
        </p:nvSpPr>
        <p:spPr>
          <a:xfrm>
            <a:off x="838200" y="365125"/>
            <a:ext cx="10515600" cy="1120876"/>
          </a:xfrm>
        </p:spPr>
        <p:txBody>
          <a:bodyPr>
            <a:normAutofit/>
          </a:bodyPr>
          <a:lstStyle/>
          <a:p>
            <a:endParaRPr lang="cs-CZ" sz="3600" b="1" dirty="0"/>
          </a:p>
        </p:txBody>
      </p:sp>
      <p:sp>
        <p:nvSpPr>
          <p:cNvPr id="3" name="Zástupný symbol pro obsah 2">
            <a:extLst>
              <a:ext uri="{FF2B5EF4-FFF2-40B4-BE49-F238E27FC236}">
                <a16:creationId xmlns:a16="http://schemas.microsoft.com/office/drawing/2014/main" id="{0E2C9FB4-89ED-4B6F-BE6A-D713FCE170F5}"/>
              </a:ext>
            </a:extLst>
          </p:cNvPr>
          <p:cNvSpPr>
            <a:spLocks noGrp="1"/>
          </p:cNvSpPr>
          <p:nvPr>
            <p:ph idx="1"/>
          </p:nvPr>
        </p:nvSpPr>
        <p:spPr>
          <a:xfrm>
            <a:off x="838200" y="1690839"/>
            <a:ext cx="10515600" cy="4486123"/>
          </a:xfrm>
        </p:spPr>
        <p:txBody>
          <a:bodyPr>
            <a:normAutofit/>
          </a:bodyPr>
          <a:lstStyle/>
          <a:p>
            <a:pPr marL="0" indent="0">
              <a:buNone/>
            </a:pPr>
            <a:r>
              <a:rPr lang="cs-CZ" sz="3200" dirty="0">
                <a:solidFill>
                  <a:srgbClr val="00B050"/>
                </a:solidFill>
              </a:rPr>
              <a:t>Povinné indikátory:</a:t>
            </a:r>
          </a:p>
          <a:p>
            <a:pPr lvl="0"/>
            <a:r>
              <a:rPr lang="cs-CZ" sz="2400" dirty="0"/>
              <a:t>45101 Počet opatření k omezení nepůvodních druhů (včetně mapovaní či monitoringu) - počet</a:t>
            </a:r>
          </a:p>
          <a:p>
            <a:pPr lvl="0"/>
            <a:r>
              <a:rPr lang="cs-CZ" sz="2400" dirty="0"/>
              <a:t>45102 Plocha území, kde byla provedena opatření (včetně mapovaní či monitoringu) proti nepůvodním druhům - ha</a:t>
            </a:r>
          </a:p>
          <a:p>
            <a:pPr lvl="0"/>
            <a:r>
              <a:rPr lang="cs-CZ" sz="2400" dirty="0"/>
              <a:t>45701 Celkový počet opatření na podporu ZCHÚ a Natura 2000 - počet</a:t>
            </a:r>
          </a:p>
          <a:p>
            <a:pPr lvl="0"/>
            <a:r>
              <a:rPr lang="cs-CZ" sz="2400" dirty="0"/>
              <a:t>45711 Počet lokalit se zvýšenou biodiverzitou -počet</a:t>
            </a:r>
          </a:p>
          <a:p>
            <a:pPr marL="0" indent="0">
              <a:buNone/>
            </a:pPr>
            <a:r>
              <a:rPr lang="cs-CZ" sz="2400" dirty="0"/>
              <a:t>Žadatel je povinen vybrat a vyplnit veškeré indikátory nenulovou hodnotou.</a:t>
            </a:r>
          </a:p>
        </p:txBody>
      </p:sp>
      <p:pic>
        <p:nvPicPr>
          <p:cNvPr id="6" name="Obrázek 5">
            <a:extLst>
              <a:ext uri="{FF2B5EF4-FFF2-40B4-BE49-F238E27FC236}">
                <a16:creationId xmlns:a16="http://schemas.microsoft.com/office/drawing/2014/main" id="{B811BA53-C98B-43E4-ABB3-D385F6EC6703}"/>
              </a:ext>
            </a:extLst>
          </p:cNvPr>
          <p:cNvPicPr/>
          <p:nvPr/>
        </p:nvPicPr>
        <p:blipFill>
          <a:blip r:embed="rId2">
            <a:extLst>
              <a:ext uri="{28A0092B-C50C-407E-A947-70E740481C1C}">
                <a14:useLocalDpi xmlns:a14="http://schemas.microsoft.com/office/drawing/2010/main" val="0"/>
              </a:ext>
            </a:extLst>
          </a:blip>
          <a:stretch>
            <a:fillRect/>
          </a:stretch>
        </p:blipFill>
        <p:spPr>
          <a:xfrm>
            <a:off x="838200" y="365126"/>
            <a:ext cx="6410141" cy="1120876"/>
          </a:xfrm>
          <a:prstGeom prst="rect">
            <a:avLst/>
          </a:prstGeom>
        </p:spPr>
      </p:pic>
      <p:pic>
        <p:nvPicPr>
          <p:cNvPr id="7" name="Obrázek 6" descr="C:\Users\Monika\Desktop\WEB MAS\LOGO MAS.png">
            <a:extLst>
              <a:ext uri="{FF2B5EF4-FFF2-40B4-BE49-F238E27FC236}">
                <a16:creationId xmlns:a16="http://schemas.microsoft.com/office/drawing/2014/main" id="{06493139-71BF-4B86-A4C9-A551055157F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268928" y="569964"/>
            <a:ext cx="1032141" cy="711200"/>
          </a:xfrm>
          <a:prstGeom prst="rect">
            <a:avLst/>
          </a:prstGeom>
          <a:noFill/>
          <a:ln>
            <a:noFill/>
          </a:ln>
        </p:spPr>
      </p:pic>
    </p:spTree>
    <p:extLst>
      <p:ext uri="{BB962C8B-B14F-4D97-AF65-F5344CB8AC3E}">
        <p14:creationId xmlns:p14="http://schemas.microsoft.com/office/powerpoint/2010/main" val="3088595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B3B797-C7E4-4B70-95BA-FDFB2A2CDAF0}"/>
              </a:ext>
            </a:extLst>
          </p:cNvPr>
          <p:cNvSpPr>
            <a:spLocks noGrp="1"/>
          </p:cNvSpPr>
          <p:nvPr>
            <p:ph type="title"/>
          </p:nvPr>
        </p:nvSpPr>
        <p:spPr>
          <a:xfrm>
            <a:off x="677334" y="501446"/>
            <a:ext cx="8596668" cy="1120876"/>
          </a:xfrm>
        </p:spPr>
        <p:txBody>
          <a:bodyPr/>
          <a:lstStyle/>
          <a:p>
            <a:endParaRPr lang="cs-CZ" dirty="0"/>
          </a:p>
        </p:txBody>
      </p:sp>
      <p:sp>
        <p:nvSpPr>
          <p:cNvPr id="3" name="Zástupný obsah 2">
            <a:extLst>
              <a:ext uri="{FF2B5EF4-FFF2-40B4-BE49-F238E27FC236}">
                <a16:creationId xmlns:a16="http://schemas.microsoft.com/office/drawing/2014/main" id="{81C74BC1-613B-4046-A14B-522CB2111A7D}"/>
              </a:ext>
            </a:extLst>
          </p:cNvPr>
          <p:cNvSpPr>
            <a:spLocks noGrp="1"/>
          </p:cNvSpPr>
          <p:nvPr>
            <p:ph idx="1"/>
          </p:nvPr>
        </p:nvSpPr>
        <p:spPr>
          <a:xfrm>
            <a:off x="677333" y="2160589"/>
            <a:ext cx="9587543" cy="3880773"/>
          </a:xfrm>
        </p:spPr>
        <p:txBody>
          <a:bodyPr/>
          <a:lstStyle/>
          <a:p>
            <a:pPr marL="0" indent="0">
              <a:buNone/>
            </a:pPr>
            <a:r>
              <a:rPr lang="cs-CZ" sz="2800" b="1" dirty="0">
                <a:solidFill>
                  <a:srgbClr val="00B050"/>
                </a:solidFill>
              </a:rPr>
              <a:t>Povinně volitelné indikátory: </a:t>
            </a:r>
            <a:endParaRPr lang="cs-CZ" sz="2800" dirty="0">
              <a:solidFill>
                <a:srgbClr val="00B050"/>
              </a:solidFill>
            </a:endParaRPr>
          </a:p>
          <a:p>
            <a:pPr lvl="0"/>
            <a:r>
              <a:rPr lang="cs-CZ" sz="2400" dirty="0"/>
              <a:t>45404 Počet podkladů pro zajištění odborné ochrany ohrožených druhů, stanovišť a pro řešení problematiky nepůvodních druhů - počet</a:t>
            </a:r>
          </a:p>
          <a:p>
            <a:pPr lvl="0"/>
            <a:r>
              <a:rPr lang="cs-CZ" sz="2400" dirty="0"/>
              <a:t>45510 Celková plocha dotčená opatřeními na podporu ZCHÚ a soustavy Natura 2000 - ha</a:t>
            </a:r>
          </a:p>
          <a:p>
            <a:pPr marL="0" indent="0">
              <a:buNone/>
            </a:pPr>
            <a:r>
              <a:rPr lang="cs-CZ" sz="2400" dirty="0"/>
              <a:t>Žadatel je povinen vybrat a vyplnit veškeré relevantní indikátory pro daný typ projektu.</a:t>
            </a:r>
          </a:p>
          <a:p>
            <a:endParaRPr lang="cs-CZ" dirty="0"/>
          </a:p>
        </p:txBody>
      </p:sp>
      <p:pic>
        <p:nvPicPr>
          <p:cNvPr id="4" name="Obrázek 3">
            <a:extLst>
              <a:ext uri="{FF2B5EF4-FFF2-40B4-BE49-F238E27FC236}">
                <a16:creationId xmlns:a16="http://schemas.microsoft.com/office/drawing/2014/main" id="{E21CBC4F-6305-4AAC-9C1C-F9A18422F04B}"/>
              </a:ext>
            </a:extLst>
          </p:cNvPr>
          <p:cNvPicPr/>
          <p:nvPr/>
        </p:nvPicPr>
        <p:blipFill>
          <a:blip r:embed="rId2">
            <a:extLst>
              <a:ext uri="{28A0092B-C50C-407E-A947-70E740481C1C}">
                <a14:useLocalDpi xmlns:a14="http://schemas.microsoft.com/office/drawing/2010/main" val="0"/>
              </a:ext>
            </a:extLst>
          </a:blip>
          <a:stretch>
            <a:fillRect/>
          </a:stretch>
        </p:blipFill>
        <p:spPr>
          <a:xfrm>
            <a:off x="677334" y="501446"/>
            <a:ext cx="6410141" cy="1120876"/>
          </a:xfrm>
          <a:prstGeom prst="rect">
            <a:avLst/>
          </a:prstGeom>
        </p:spPr>
      </p:pic>
      <p:pic>
        <p:nvPicPr>
          <p:cNvPr id="5" name="Obrázek 4" descr="C:\Users\Monika\Desktop\WEB MAS\LOGO MAS.png">
            <a:extLst>
              <a:ext uri="{FF2B5EF4-FFF2-40B4-BE49-F238E27FC236}">
                <a16:creationId xmlns:a16="http://schemas.microsoft.com/office/drawing/2014/main" id="{1EFFDD21-5D1D-462B-A684-2FF1274ED30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664668" y="628958"/>
            <a:ext cx="1032141" cy="711200"/>
          </a:xfrm>
          <a:prstGeom prst="rect">
            <a:avLst/>
          </a:prstGeom>
          <a:noFill/>
          <a:ln>
            <a:noFill/>
          </a:ln>
        </p:spPr>
      </p:pic>
    </p:spTree>
    <p:extLst>
      <p:ext uri="{BB962C8B-B14F-4D97-AF65-F5344CB8AC3E}">
        <p14:creationId xmlns:p14="http://schemas.microsoft.com/office/powerpoint/2010/main" val="256218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B821B0-9DF5-4CF2-B3BC-FEC75ED03FC0}"/>
              </a:ext>
            </a:extLst>
          </p:cNvPr>
          <p:cNvSpPr>
            <a:spLocks noGrp="1"/>
          </p:cNvSpPr>
          <p:nvPr>
            <p:ph type="title"/>
          </p:nvPr>
        </p:nvSpPr>
        <p:spPr>
          <a:xfrm>
            <a:off x="677334" y="609600"/>
            <a:ext cx="9764524" cy="1120876"/>
          </a:xfrm>
        </p:spPr>
        <p:txBody>
          <a:bodyPr/>
          <a:lstStyle/>
          <a:p>
            <a:endParaRPr lang="cs-CZ" dirty="0"/>
          </a:p>
        </p:txBody>
      </p:sp>
      <p:sp>
        <p:nvSpPr>
          <p:cNvPr id="3" name="Zástupný obsah 2">
            <a:extLst>
              <a:ext uri="{FF2B5EF4-FFF2-40B4-BE49-F238E27FC236}">
                <a16:creationId xmlns:a16="http://schemas.microsoft.com/office/drawing/2014/main" id="{82B623B5-CE30-46BE-9129-90661E514815}"/>
              </a:ext>
            </a:extLst>
          </p:cNvPr>
          <p:cNvSpPr>
            <a:spLocks noGrp="1"/>
          </p:cNvSpPr>
          <p:nvPr>
            <p:ph idx="1"/>
          </p:nvPr>
        </p:nvSpPr>
        <p:spPr/>
        <p:txBody>
          <a:bodyPr/>
          <a:lstStyle/>
          <a:p>
            <a:pPr marL="0" indent="0">
              <a:buNone/>
            </a:pPr>
            <a:endParaRPr lang="cs-CZ" sz="2800" dirty="0"/>
          </a:p>
          <a:p>
            <a:pPr marL="0" indent="0">
              <a:buNone/>
            </a:pPr>
            <a:r>
              <a:rPr lang="cs-CZ" sz="2800" dirty="0">
                <a:solidFill>
                  <a:srgbClr val="00B050"/>
                </a:solidFill>
              </a:rPr>
              <a:t>Cílová skupina:</a:t>
            </a:r>
          </a:p>
          <a:p>
            <a:r>
              <a:rPr lang="cs-CZ" sz="2800" dirty="0"/>
              <a:t>Vlastníci a nájemci pozemků, orgány státní správy a organizace podílející se na ochraně přírody a krajiny na území MAS. </a:t>
            </a:r>
          </a:p>
          <a:p>
            <a:pPr marL="0" indent="0">
              <a:buNone/>
            </a:pPr>
            <a:endParaRPr lang="cs-CZ" dirty="0"/>
          </a:p>
        </p:txBody>
      </p:sp>
      <p:pic>
        <p:nvPicPr>
          <p:cNvPr id="6" name="Obrázek 5">
            <a:extLst>
              <a:ext uri="{FF2B5EF4-FFF2-40B4-BE49-F238E27FC236}">
                <a16:creationId xmlns:a16="http://schemas.microsoft.com/office/drawing/2014/main" id="{C316E45A-407F-43DA-AB1E-ED1E416CB35B}"/>
              </a:ext>
            </a:extLst>
          </p:cNvPr>
          <p:cNvPicPr/>
          <p:nvPr/>
        </p:nvPicPr>
        <p:blipFill>
          <a:blip r:embed="rId2">
            <a:extLst>
              <a:ext uri="{28A0092B-C50C-407E-A947-70E740481C1C}">
                <a14:useLocalDpi xmlns:a14="http://schemas.microsoft.com/office/drawing/2010/main" val="0"/>
              </a:ext>
            </a:extLst>
          </a:blip>
          <a:stretch>
            <a:fillRect/>
          </a:stretch>
        </p:blipFill>
        <p:spPr>
          <a:xfrm>
            <a:off x="677334" y="609600"/>
            <a:ext cx="6410141" cy="1120876"/>
          </a:xfrm>
          <a:prstGeom prst="rect">
            <a:avLst/>
          </a:prstGeom>
        </p:spPr>
      </p:pic>
      <p:pic>
        <p:nvPicPr>
          <p:cNvPr id="7" name="Obrázek 6" descr="C:\Users\Monika\Desktop\WEB MAS\LOGO MAS.png">
            <a:extLst>
              <a:ext uri="{FF2B5EF4-FFF2-40B4-BE49-F238E27FC236}">
                <a16:creationId xmlns:a16="http://schemas.microsoft.com/office/drawing/2014/main" id="{CA18103F-4892-4D6C-8DA9-71E4EEB027C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816644" y="814438"/>
            <a:ext cx="1032141" cy="711200"/>
          </a:xfrm>
          <a:prstGeom prst="rect">
            <a:avLst/>
          </a:prstGeom>
          <a:noFill/>
          <a:ln>
            <a:noFill/>
          </a:ln>
        </p:spPr>
      </p:pic>
    </p:spTree>
    <p:extLst>
      <p:ext uri="{BB962C8B-B14F-4D97-AF65-F5344CB8AC3E}">
        <p14:creationId xmlns:p14="http://schemas.microsoft.com/office/powerpoint/2010/main" val="678140890"/>
      </p:ext>
    </p:extLst>
  </p:cSld>
  <p:clrMapOvr>
    <a:masterClrMapping/>
  </p:clrMapOvr>
</p:sld>
</file>

<file path=ppt/theme/theme1.xml><?xml version="1.0" encoding="utf-8"?>
<a:theme xmlns:a="http://schemas.openxmlformats.org/drawingml/2006/main" name="Fazeta">
  <a:themeElements>
    <a:clrScheme name="Faz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z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z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4416</TotalTime>
  <Words>4235</Words>
  <Application>Microsoft Office PowerPoint</Application>
  <PresentationFormat>Širokoúhlá obrazovka</PresentationFormat>
  <Paragraphs>279</Paragraphs>
  <Slides>37</Slides>
  <Notes>4</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37</vt:i4>
      </vt:variant>
    </vt:vector>
  </HeadingPairs>
  <TitlesOfParts>
    <vt:vector size="43" baseType="lpstr">
      <vt:lpstr>Arial</vt:lpstr>
      <vt:lpstr>Calibri</vt:lpstr>
      <vt:lpstr>Trebuchet MS</vt:lpstr>
      <vt:lpstr>Wingdings</vt:lpstr>
      <vt:lpstr>Wingdings 3</vt:lpstr>
      <vt:lpstr>Fazeta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pocitac</dc:creator>
  <cp:lastModifiedBy>olga</cp:lastModifiedBy>
  <cp:revision>198</cp:revision>
  <dcterms:created xsi:type="dcterms:W3CDTF">2018-06-07T09:33:07Z</dcterms:created>
  <dcterms:modified xsi:type="dcterms:W3CDTF">2019-04-05T12:07:57Z</dcterms:modified>
</cp:coreProperties>
</file>