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39"/>
  </p:notesMasterIdLst>
  <p:handoutMasterIdLst>
    <p:handoutMasterId r:id="rId4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0" r:id="rId15"/>
    <p:sldId id="270" r:id="rId16"/>
    <p:sldId id="298" r:id="rId17"/>
    <p:sldId id="276" r:id="rId18"/>
    <p:sldId id="299" r:id="rId19"/>
    <p:sldId id="278" r:id="rId20"/>
    <p:sldId id="279" r:id="rId21"/>
    <p:sldId id="281" r:id="rId22"/>
    <p:sldId id="282" r:id="rId23"/>
    <p:sldId id="280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1DBEA-6EE8-4248-AC13-FDE7A4FC470B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1ABC-7463-43A7-B6F6-26768E6BFE4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4CF2-8CDE-4D94-8BAB-8B50851C3E23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61EC-FC52-44FA-86B6-7778ECF0C5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05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61EC-FC52-44FA-86B6-7778ECF0C56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921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4873" y="0"/>
            <a:ext cx="4606770" cy="75948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B698B614-7925-4B15-8D92-08DFF64C6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905" y="180303"/>
            <a:ext cx="839732" cy="50639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04602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67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098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146" y="0"/>
            <a:ext cx="4130254" cy="6809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698B614-7925-4B15-8D92-08DFF64C6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245" y="154547"/>
            <a:ext cx="839732" cy="50639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08683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509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837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44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0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73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04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183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8B8D124-88C1-48FE-9B71-D1A58A03373D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CCD9EC-FF90-4388-8506-1F21A3305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512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50E23-C980-4FB2-A59D-875AB91217D5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923C-09C7-46BC-A31C-85B49135259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358" y="0"/>
            <a:ext cx="4812833" cy="793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hyperlink" Target="https://www.esfcr.cz/2-3-opz-komunitne-vedeny-mistni-rozvoj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dokumenty-opz" TargetMode="Externa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mailto:iskp@mpsv.cz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heidlerova@tiscali.cz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oldanova@masceskyles.cz" TargetMode="External"/><Relationship Id="rId4" Type="http://schemas.openxmlformats.org/officeDocument/2006/relationships/hyperlink" Target="mailto:pulchartova@masceskyles.cz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3840" y="1325880"/>
            <a:ext cx="11323320" cy="139321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Seminář pro žadatele v rámci realizace CLLD 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3600" b="1" dirty="0"/>
              <a:t>MAS Český les, </a:t>
            </a:r>
            <a:r>
              <a:rPr lang="cs-CZ" sz="3600" b="1" dirty="0" err="1"/>
              <a:t>z.s</a:t>
            </a:r>
            <a:r>
              <a:rPr lang="cs-CZ" sz="3600" b="1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80360"/>
            <a:ext cx="9525000" cy="2291770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Výzva č. 3 </a:t>
            </a:r>
            <a:br>
              <a:rPr lang="cs-CZ" sz="3600" dirty="0"/>
            </a:br>
            <a:r>
              <a:rPr lang="cs-CZ" sz="3600" dirty="0"/>
              <a:t>Místní akční skupiny Český les, z. s. </a:t>
            </a:r>
            <a:br>
              <a:rPr lang="cs-CZ" sz="3600" dirty="0"/>
            </a:br>
            <a:r>
              <a:rPr lang="cs-CZ" sz="3600" dirty="0"/>
              <a:t>k předkládání žádostí o podporu (OPZ) – </a:t>
            </a:r>
            <a:br>
              <a:rPr lang="cs-CZ" sz="3600" dirty="0"/>
            </a:br>
            <a:r>
              <a:rPr lang="cs-CZ" sz="3200" b="1" dirty="0"/>
              <a:t>Vznik a rozvoj sociálních podniků - (III.)</a:t>
            </a:r>
            <a:endParaRPr lang="cs-CZ" sz="3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96911" y="5532120"/>
            <a:ext cx="46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2. dubna 2019</a:t>
            </a:r>
          </a:p>
        </p:txBody>
      </p:sp>
    </p:spTree>
    <p:extLst>
      <p:ext uri="{BB962C8B-B14F-4D97-AF65-F5344CB8AC3E}">
        <p14:creationId xmlns:p14="http://schemas.microsoft.com/office/powerpoint/2010/main" xmlns="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Výše způsobilých výdajů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840" y="2266646"/>
            <a:ext cx="10972800" cy="3082594"/>
          </a:xfrm>
        </p:spPr>
        <p:txBody>
          <a:bodyPr/>
          <a:lstStyle/>
          <a:p>
            <a:r>
              <a:rPr lang="cs-CZ" dirty="0"/>
              <a:t>Minimální výše celkových způsobilých výdajů projektu: 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400.000 CZK</a:t>
            </a:r>
          </a:p>
          <a:p>
            <a:pPr marL="0" indent="0">
              <a:buNone/>
            </a:pP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/>
              <a:t>Maximální výše celkových způsobilých výdajů projektu: 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5 394 000 CZK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6504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840" y="2011681"/>
            <a:ext cx="10972800" cy="40077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b="1" u="sng" dirty="0"/>
              <a:t>Integrační sociální podnik</a:t>
            </a:r>
          </a:p>
          <a:p>
            <a:r>
              <a:rPr lang="cs-CZ" sz="2800" dirty="0"/>
              <a:t>a) Vytvoření a zachování pracovních míst pro zaměstnance z cílových skupin a pro zaměstnance mimo cílovou skupinu nezbytných pro fungování podniku v souladu s principy sociálního podnikání, </a:t>
            </a:r>
          </a:p>
          <a:p>
            <a:r>
              <a:rPr lang="cs-CZ" sz="2800" dirty="0"/>
              <a:t>b) Vzdělávání zaměstnanců z cílových skupin a vzdělávání ostatních zaměstnanců sociálního podniku financovaných z přímých nákladů projektu,</a:t>
            </a:r>
          </a:p>
          <a:p>
            <a:r>
              <a:rPr lang="cs-CZ" sz="2800" dirty="0"/>
              <a:t>c) Marketing sociálního podniku (např. kampaně na podporu prodeje, reklama), </a:t>
            </a:r>
          </a:p>
          <a:p>
            <a:r>
              <a:rPr lang="cs-CZ" sz="2800" dirty="0"/>
              <a:t>d) Provozování sociálního podnikání.</a:t>
            </a:r>
          </a:p>
          <a:p>
            <a:r>
              <a:rPr lang="cs-CZ" sz="2800" dirty="0"/>
              <a:t>Podrobněji jsou podporované aktivity rozepsány v příloze č. 7 výzvy MAS.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17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840" y="2011681"/>
            <a:ext cx="10972800" cy="4007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u="sng" dirty="0"/>
              <a:t>Environmentální sociální podnik</a:t>
            </a:r>
          </a:p>
          <a:p>
            <a:r>
              <a:rPr lang="cs-CZ" sz="3200" dirty="0"/>
              <a:t>a) Vytvoření a zachování pracovních míst pro zaměstnance z cílových skupin a pro zaměstnance mimo cílovou skupinu nezbytných pro fungování podniku v souladu s principy sociálního podnikání, </a:t>
            </a:r>
          </a:p>
          <a:p>
            <a:r>
              <a:rPr lang="cs-CZ" sz="3200" dirty="0"/>
              <a:t>b) Vzdělávání zaměstnanců z cílových skupin a vzdělávání ostatních zaměstnanců sociálního podniku financovaných z přímých nákladů projektu, </a:t>
            </a:r>
          </a:p>
          <a:p>
            <a:r>
              <a:rPr lang="cs-CZ" sz="3200" dirty="0"/>
              <a:t>c) Marketing sociálního podniku (např. kampaně na podporu prodeje, reklama), </a:t>
            </a:r>
          </a:p>
          <a:p>
            <a:r>
              <a:rPr lang="cs-CZ" sz="3200" dirty="0"/>
              <a:t>d) Provozování sociálního podnikání</a:t>
            </a:r>
          </a:p>
          <a:p>
            <a:r>
              <a:rPr lang="cs-CZ" sz="3200" dirty="0"/>
              <a:t>e) Sledování environmentálního dopadu </a:t>
            </a:r>
          </a:p>
          <a:p>
            <a:r>
              <a:rPr lang="cs-CZ" sz="3200" dirty="0"/>
              <a:t>f) Zajištění péče o děti a další závislé osoby znevýhodněných pracovníků, zajištění dopravy znevýhodněných pracovníků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607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538" y="2602653"/>
            <a:ext cx="10772775" cy="1658198"/>
          </a:xfrm>
        </p:spPr>
        <p:txBody>
          <a:bodyPr/>
          <a:lstStyle/>
          <a:p>
            <a:r>
              <a:rPr lang="cs-CZ" dirty="0" smtClean="0"/>
              <a:t>Příprava projektové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840" y="2011681"/>
            <a:ext cx="10972800" cy="400777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607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09600" y="1021080"/>
            <a:ext cx="10972800" cy="4998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600" b="1" u="sng" cap="all" dirty="0"/>
              <a:t>PROJEKTOVÝ ZÁMĚR</a:t>
            </a:r>
          </a:p>
          <a:p>
            <a:pPr marL="0" indent="0">
              <a:buNone/>
            </a:pPr>
            <a:endParaRPr lang="cs-CZ" sz="4600" b="1" u="sng" cap="all" dirty="0"/>
          </a:p>
          <a:p>
            <a:pPr marL="900000" indent="-342900" hangingPunct="0">
              <a:lnSpc>
                <a:spcPct val="100000"/>
              </a:lnSpc>
              <a:buFont typeface="+mj-lt"/>
              <a:buAutoNum type="arabicPeriod"/>
            </a:pPr>
            <a:r>
              <a:rPr lang="cs-CZ" sz="4600" b="1" cap="all" dirty="0"/>
              <a:t>Co chceme a můžeme změnit? </a:t>
            </a:r>
          </a:p>
          <a:p>
            <a:pPr marL="900000" indent="-342900" hangingPunct="0">
              <a:lnSpc>
                <a:spcPct val="100000"/>
              </a:lnSpc>
              <a:buFont typeface="+mj-lt"/>
              <a:buAutoNum type="arabicPeriod"/>
            </a:pPr>
            <a:r>
              <a:rPr lang="cs-CZ" sz="4600" b="1" cap="all" dirty="0"/>
              <a:t>Jak toho chceme dosáhnout?</a:t>
            </a:r>
          </a:p>
          <a:p>
            <a:pPr marL="900000" indent="-342900" hangingPunct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cs-CZ" sz="4600" b="1" cap="all" dirty="0"/>
              <a:t>Jak ověříme, že jsme byli úspěšní?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637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09600" y="1021080"/>
            <a:ext cx="10972800" cy="499837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836057" y="2461556"/>
            <a:ext cx="11074400" cy="1143000"/>
          </a:xfrm>
        </p:spPr>
        <p:txBody>
          <a:bodyPr/>
          <a:lstStyle/>
          <a:p>
            <a:r>
              <a:rPr lang="cs-CZ" dirty="0"/>
              <a:t>Příprava projektové žádosti</a:t>
            </a:r>
          </a:p>
        </p:txBody>
      </p:sp>
    </p:spTree>
    <p:extLst>
      <p:ext uri="{BB962C8B-B14F-4D97-AF65-F5344CB8AC3E}">
        <p14:creationId xmlns:p14="http://schemas.microsoft.com/office/powerpoint/2010/main" xmlns="" val="350637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973" y="1295400"/>
            <a:ext cx="10972800" cy="45567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800" dirty="0"/>
              <a:t>Nástroj, který ve velmi koncentrované podobě </a:t>
            </a:r>
            <a:r>
              <a:rPr lang="cs-CZ" sz="2800" b="1" dirty="0"/>
              <a:t>obsahuje</a:t>
            </a:r>
            <a:r>
              <a:rPr lang="cs-CZ" sz="2800" dirty="0"/>
              <a:t> </a:t>
            </a:r>
            <a:r>
              <a:rPr lang="cs-CZ" sz="2800" b="1" dirty="0"/>
              <a:t>základní informace o projektu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a zároveň </a:t>
            </a:r>
            <a:r>
              <a:rPr lang="cs-CZ" sz="2800" b="1" dirty="0"/>
              <a:t>ověřuje logiku projektu</a:t>
            </a:r>
            <a:r>
              <a:rPr lang="cs-CZ" sz="2800" dirty="0"/>
              <a:t> (vazbu mezi činnostmi, výstupy a cíli projektu).</a:t>
            </a:r>
          </a:p>
          <a:p>
            <a:pPr marL="0" indent="0" hangingPunct="0">
              <a:buNone/>
            </a:pPr>
            <a:r>
              <a:rPr lang="cs-CZ" sz="3200" b="1" u="sng" cap="all" dirty="0"/>
              <a:t>Logický rámec umožňuje: </a:t>
            </a:r>
            <a:endParaRPr lang="cs-CZ" sz="3200" u="sng" cap="all" dirty="0"/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800" dirty="0"/>
              <a:t>organizaci a systemizaci celkového myšlení o projektu, 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800" dirty="0"/>
              <a:t>upřesnění vztahů mezi cílem, účelem, výstupem a aktivitami projektu, 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800" dirty="0"/>
              <a:t>jasné stanovení výkonnostních ukazatelů a kritérií, 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800" dirty="0"/>
              <a:t>provádění kontroly dosažení cílů, účelu, realizaci výstupů a aktivit projektu, 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800" dirty="0"/>
              <a:t>udržovat rychlý a srozumitelný přehled o obsahu, rozsahu a zaměření projektu.</a:t>
            </a:r>
          </a:p>
          <a:p>
            <a:pPr marL="0" indent="0" hangingPunct="0">
              <a:buNone/>
            </a:pPr>
            <a:r>
              <a:rPr lang="cs-CZ" sz="2800" b="1" dirty="0"/>
              <a:t>Doporučení: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/>
              <a:t>sestavuje se před samotným psaním projektu,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/>
              <a:t>sepsání žádosti je pak mnohem jednodušší a hlavně je žádost správně strukturovaná a přehledná.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5591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321582" y="2614748"/>
            <a:ext cx="10972800" cy="4556125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Způsobilé výdaje</a:t>
            </a:r>
          </a:p>
        </p:txBody>
      </p:sp>
    </p:spTree>
    <p:extLst>
      <p:ext uri="{BB962C8B-B14F-4D97-AF65-F5344CB8AC3E}">
        <p14:creationId xmlns:p14="http://schemas.microsoft.com/office/powerpoint/2010/main" xmlns="" val="375591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Způsobilý výdaj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je v souladu s právními předpisy (zejména legislativou EU a ČR) 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pl-PL" sz="2200" dirty="0"/>
              <a:t>je v souladu s pravidly programu a s podmínkami poskytnutí podpory 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je přiměřený (viz kapitola 6.1 Specifické části pravidel pro žadatele a příjemce)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vznikl v době realizace projektu a byl uhrazen nejpozději do okamžiku ukončení administrace závěrečné zprávy o realizaci projektu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váže se na aktivity projektu, které jsou územně způsobilé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je řádně identifikovatelný, prokazatelný a doložitelný</a:t>
            </a:r>
            <a:endParaRPr lang="cs-CZ" sz="2200" b="1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4086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způsobilých výdajů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b="1" dirty="0"/>
              <a:t>1. </a:t>
            </a:r>
            <a:r>
              <a:rPr lang="cs-CZ" altLang="cs-CZ" sz="2200" b="1" dirty="0"/>
              <a:t>Celkové způsobilé výdaje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200" b="1" dirty="0"/>
              <a:t>1.1 Přímé náklady</a:t>
            </a:r>
            <a:r>
              <a:rPr lang="cs-CZ" altLang="cs-CZ" sz="2200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1.1.1 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1.1.2  Cestovné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1.1.3  Zařízení, vybavení a spotřební materiál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1.1.4  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1.1.5  Drobné stavební 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/>
              <a:t>1.1.6  Přímá podpora CS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b="1" dirty="0"/>
              <a:t>1.2 Nepřímé náklady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2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b="1" dirty="0"/>
              <a:t>2. Celkové nezpůsobilé výdaje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0057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Úvod a představení MAS </a:t>
            </a:r>
          </a:p>
          <a:p>
            <a:pPr lvl="0"/>
            <a:r>
              <a:rPr lang="cs-CZ" sz="2800" dirty="0"/>
              <a:t>Představení výzvy – parametry výzvy a opatření </a:t>
            </a:r>
            <a:r>
              <a:rPr lang="en-US" sz="2800" dirty="0"/>
              <a:t>B.2.1 </a:t>
            </a:r>
            <a:r>
              <a:rPr lang="en-US" sz="2800" dirty="0" err="1"/>
              <a:t>Vznik</a:t>
            </a:r>
            <a:r>
              <a:rPr lang="en-US" sz="2800" dirty="0"/>
              <a:t> a </a:t>
            </a:r>
            <a:r>
              <a:rPr lang="en-US" sz="2800" dirty="0" err="1"/>
              <a:t>rozvoj</a:t>
            </a:r>
            <a:r>
              <a:rPr lang="en-US" sz="2800" dirty="0"/>
              <a:t> </a:t>
            </a:r>
            <a:r>
              <a:rPr lang="en-US" sz="2800" dirty="0" err="1"/>
              <a:t>sociálních</a:t>
            </a:r>
            <a:r>
              <a:rPr lang="en-US" sz="2800" dirty="0"/>
              <a:t> </a:t>
            </a:r>
            <a:r>
              <a:rPr lang="en-US" sz="2800" dirty="0" err="1"/>
              <a:t>podniků</a:t>
            </a:r>
            <a:r>
              <a:rPr lang="cs-CZ" sz="2800" dirty="0"/>
              <a:t>, způsobilé výdaje atd. </a:t>
            </a:r>
          </a:p>
          <a:p>
            <a:r>
              <a:rPr lang="cs-CZ" sz="2800" dirty="0"/>
              <a:t>Základní informace o podávání Žádostí o dotaci na MAS přes MS2014+</a:t>
            </a:r>
          </a:p>
        </p:txBody>
      </p:sp>
    </p:spTree>
    <p:extLst>
      <p:ext uri="{BB962C8B-B14F-4D97-AF65-F5344CB8AC3E}">
        <p14:creationId xmlns:p14="http://schemas.microsoft.com/office/powerpoint/2010/main" xmlns="" val="148050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způsobilých výdajů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/>
              <a:t>1.2 Nepřímé náklady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400" b="1" dirty="0"/>
              <a:t>Max. 25% přímých způsobilých nákladů projektu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administrativa, řízení projektu (včetně finančního), účetnictví, personalistika komunikační a informační opatření, občerstvení a stravování a podpůrné procesy pro provoz projektu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cestovní náhrady spojené s pracovními cestami RT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spotřební materiál, zařízení a vybavení (papír…)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prostory pro realizaci projektu (nájemné, vodné, stočné, energie…)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ostatní provozní výdaje (internet, poštovné, telefon…)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95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způsobilých výdajů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Pro projekty, u nichž podstatná většina nákladů vznikne formou nákupu služeb od externích dodavatelů, jsou způsobilá procenta nepřímých nákladů snížena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Podíly pro nepřímé náklady jsou sníženy pro projekty s objemem nákupu služeb v těchto intencích: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/>
              <a:t>2. Celkové nezpůsobilé výdaje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Pro potřeby OPZ se v žádosti o podporu nevyplňují</a:t>
            </a:r>
            <a:endParaRPr lang="cs-CZ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05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56" y="3096635"/>
            <a:ext cx="7635875" cy="174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81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Investiční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SzPct val="100000"/>
              <a:buNone/>
            </a:pPr>
            <a:r>
              <a:rPr lang="cs-CZ" sz="2000" b="1" dirty="0"/>
              <a:t>Pro projekty platí omezení, že podíl investičních výdajů v rámci celkových způsobilých výdajů nesmí být vyšší než 50 %</a:t>
            </a:r>
            <a:endParaRPr lang="cs-CZ" sz="20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8494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Příjmem projektu se rozumí </a:t>
            </a:r>
            <a:r>
              <a:rPr lang="cs-CZ" sz="2000" dirty="0"/>
              <a:t>příjmy vygenerované projektem v době realizace projektu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Mezi příjmy projektu </a:t>
            </a:r>
            <a:r>
              <a:rPr lang="cs-CZ" sz="2000" b="1" dirty="0"/>
              <a:t>patří</a:t>
            </a:r>
            <a:r>
              <a:rPr lang="cs-CZ" sz="2000" dirty="0"/>
              <a:t> např. příjmy za poskytované služby (konferenční poplatky, poplatky za školení apod.), příjmy za prodej výrobků, které vznikly v rámci projektu (tj. výrobků, na jejichž vznik byly vynaloženy výdaje projektu); pronájem prostor, zařízení, softwaru atd. financovaných v rámci projektu atd.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Příjmem projektu nikdy </a:t>
            </a:r>
            <a:r>
              <a:rPr lang="cs-CZ" sz="2000" b="1" dirty="0"/>
              <a:t>nejsou</a:t>
            </a:r>
            <a:r>
              <a:rPr lang="cs-CZ" sz="2000" dirty="0"/>
              <a:t> úroky z bankovního účtu, obdržené platby                      ze smluvních pokut, peněžní jistota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Do žádosti o podporu </a:t>
            </a:r>
            <a:r>
              <a:rPr lang="cs-CZ" sz="2000" dirty="0"/>
              <a:t>se uvádí pouze „</a:t>
            </a:r>
            <a:r>
              <a:rPr lang="cs-CZ" sz="2000" b="1" dirty="0"/>
              <a:t>předpokládané čisté příjmy</a:t>
            </a:r>
            <a:r>
              <a:rPr lang="cs-CZ" sz="2000" dirty="0"/>
              <a:t>“ do řádku „</a:t>
            </a:r>
            <a:r>
              <a:rPr lang="cs-CZ" sz="2000" b="1" dirty="0"/>
              <a:t>Jiné peněžní příjmy</a:t>
            </a:r>
            <a:r>
              <a:rPr lang="cs-CZ" sz="2000" dirty="0"/>
              <a:t>“ (v případě vyrovnávací platby vypočtené na listu ISKP přílohy 11A) – o tyto příjmy bude vždy snížena poskytnutá podpora ŘO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Čistým příjmem </a:t>
            </a:r>
            <a:r>
              <a:rPr lang="cs-CZ" sz="2000" dirty="0"/>
              <a:t>je ta částka příjmů, která převyšuje částku vlastního financování způsobilých výdajů projektu ze zdrojů příjemce  (pokud příjemce má vlastní financování viz povinná míra spolufinancování)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Nepředpokládané i předpokládané čisté příjmy </a:t>
            </a:r>
            <a:r>
              <a:rPr lang="cs-CZ" sz="2000" dirty="0"/>
              <a:t>se budou reportovat průběžně ve Zprávách o realizaci projektu (ZOR)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634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840" y="2746248"/>
            <a:ext cx="10972800" cy="1143000"/>
          </a:xfrm>
        </p:spPr>
        <p:txBody>
          <a:bodyPr/>
          <a:lstStyle/>
          <a:p>
            <a:pPr algn="ctr"/>
            <a:r>
              <a:rPr lang="cs-CZ" dirty="0"/>
              <a:t>Cílové skupiny</a:t>
            </a:r>
          </a:p>
        </p:txBody>
      </p:sp>
    </p:spTree>
    <p:extLst>
      <p:ext uri="{BB962C8B-B14F-4D97-AF65-F5344CB8AC3E}">
        <p14:creationId xmlns:p14="http://schemas.microsoft.com/office/powerpoint/2010/main" xmlns="" val="414342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Cílové skupiny – Integrační sociální podniky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877" y="1971726"/>
            <a:ext cx="7821846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399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55320"/>
            <a:ext cx="10972800" cy="12679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Cílové skupiny – </a:t>
            </a:r>
            <a:br>
              <a:rPr lang="cs-CZ" dirty="0"/>
            </a:br>
            <a:r>
              <a:rPr lang="cs-CZ" dirty="0"/>
              <a:t>Environmentální  sociální podniky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848" y="1948886"/>
            <a:ext cx="8108383" cy="39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6638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70560"/>
            <a:ext cx="10972800" cy="734568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Cílové skupiny – Environmentální  sociální podniky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036" y="1447483"/>
            <a:ext cx="806235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1003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2758440"/>
            <a:ext cx="10972800" cy="734568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Projektová žádost CLLD v ISKP 14+</a:t>
            </a:r>
          </a:p>
        </p:txBody>
      </p:sp>
    </p:spTree>
    <p:extLst>
      <p:ext uri="{BB962C8B-B14F-4D97-AF65-F5344CB8AC3E}">
        <p14:creationId xmlns:p14="http://schemas.microsoft.com/office/powerpoint/2010/main" xmlns="" val="128068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81964" y="1916832"/>
            <a:ext cx="7897525" cy="4320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    Zřízení elektronického podpisu a datové schránky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90657" y="2708920"/>
            <a:ext cx="74888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 Registrace do systému IS KP14+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66380" y="3573016"/>
            <a:ext cx="69127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Vyplnění žádosti o podporu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98428" y="4432837"/>
            <a:ext cx="648072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Finalizace žádosti o podporu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355702" y="5302272"/>
            <a:ext cx="602378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Podepsání a odeslání žádosti o podporu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676456" y="1988840"/>
            <a:ext cx="0" cy="3327176"/>
          </a:xfrm>
          <a:prstGeom prst="straightConnector1">
            <a:avLst/>
          </a:prstGeom>
          <a:ln w="381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49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MAS Český les, z. 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dirty="0"/>
          </a:p>
        </p:txBody>
      </p:sp>
      <p:pic>
        <p:nvPicPr>
          <p:cNvPr id="6" name="Zástupný symbol pro obsah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731" y="1927787"/>
            <a:ext cx="5486734" cy="39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345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u="sng" dirty="0"/>
              <a:t>PORTÁL IS KP14+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dirty="0"/>
              <a:t>Produkční </a:t>
            </a:r>
            <a:r>
              <a:rPr lang="cs-CZ" sz="1800" dirty="0"/>
              <a:t>(ostré) </a:t>
            </a:r>
            <a:r>
              <a:rPr lang="cs-CZ" sz="1800" b="1" dirty="0"/>
              <a:t>prostředí </a:t>
            </a:r>
            <a:r>
              <a:rPr lang="cs-CZ" sz="1800" dirty="0"/>
              <a:t>(slouží pro realizaci OP, zadávají se pouze ostrá data)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https://mseu.mssf.cz</a:t>
            </a: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endParaRPr lang="cs-CZ" sz="1800" b="1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800" b="1" dirty="0"/>
              <a:t>Technická podpora IS KP14+ </a:t>
            </a:r>
            <a:r>
              <a:rPr lang="cs-CZ" sz="1800" dirty="0"/>
              <a:t>v rámci OPZ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hlinkClick r:id="rId4"/>
              </a:rPr>
              <a:t>iskp@mpsv.cz</a:t>
            </a:r>
            <a:endParaRPr lang="cs-CZ" sz="1800" b="1" u="sng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/>
              <a:t>Provozní doba:</a:t>
            </a:r>
            <a:r>
              <a:rPr lang="cs-CZ" sz="1800" b="1" dirty="0"/>
              <a:t> </a:t>
            </a:r>
            <a:r>
              <a:rPr lang="cs-CZ" sz="1800" dirty="0"/>
              <a:t>v pracovních dnech od 8:00 do 16:00 hod.</a:t>
            </a:r>
            <a:r>
              <a:rPr lang="cs-CZ" sz="1800" b="1" dirty="0"/>
              <a:t> </a:t>
            </a:r>
            <a:r>
              <a:rPr lang="cs-CZ" sz="1800" dirty="0"/>
              <a:t>Reakci na váš požadavek garantujeme do 4 hodin v rámci provozní doby technické podpory od obdržení požadavku. Dotazy zaslané mimo provozní dobu budou řešeny nejpozději následující pracovní den.</a:t>
            </a:r>
            <a:endParaRPr lang="cs-CZ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cap="all" dirty="0"/>
              <a:t>Edukační video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5"/>
              </a:rPr>
              <a:t>http://www.strukturalni-fondy.cz/cs/Jak-na-projekt/Elektronicka-zadost/Edukacni-videa</a:t>
            </a: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1800" b="1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/>
              <a:t>PŘÍRUČKY OPZ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http://www.esfcr.cz/dokumenty-opz</a:t>
            </a:r>
            <a:r>
              <a:rPr lang="cs-CZ" sz="1800" b="1" dirty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dirty="0"/>
              <a:t>Pokyny k vyplnění žádosti o podporu v IS KP14+ </a:t>
            </a:r>
            <a:r>
              <a:rPr lang="cs-CZ" sz="1800" dirty="0"/>
              <a:t>(v aktuálním vydání)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/>
              <a:t>TEXTACE VÝZVY ŘO OPZ PRO MAS Č. 047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hlinkClick r:id="rId7"/>
              </a:rPr>
              <a:t>https://www.esfcr.cz/2-3-opz-komunitne-vedeny-mistni-rozvoj</a:t>
            </a:r>
            <a:endParaRPr lang="cs-CZ" sz="1800" b="1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/>
              <a:t>TEXTACE VÝZEV MAS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/>
              <a:t>https://www.esfcr.cz/vyzvy-mas-opz</a:t>
            </a:r>
          </a:p>
          <a:p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4889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919" y="688771"/>
            <a:ext cx="8775753" cy="524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8773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53253" y="914400"/>
            <a:ext cx="10972800" cy="749808"/>
          </a:xfrm>
        </p:spPr>
        <p:txBody>
          <a:bodyPr>
            <a:normAutofit fontScale="90000"/>
          </a:bodyPr>
          <a:lstStyle/>
          <a:p>
            <a:r>
              <a:rPr lang="cs-CZ" dirty="0"/>
              <a:t>Indikátory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Pravidla týkající se indikátorů, včetně definic jednotlivých indikátorů, jsou k dispozici v Obecné části pravidel pro žadatele a příjemce v rámci Operačního programu Zaměstnanost (konkrétní odkaz na elektronickou verzi tohoto dokumentu viz část 10.2 výzvy MAS).</a:t>
            </a:r>
          </a:p>
          <a:p>
            <a:r>
              <a:rPr lang="cs-CZ" sz="2000" dirty="0"/>
              <a:t> V žádosti o podporu žadatel uvede cílovou hodnotu (tj. hodnotu, která se chápe jako závazek žadatele, kterého má dosáhnout díky realizaci projektu uvedeného v žádosti o podporu) k následujícím indikátorům</a:t>
            </a:r>
            <a:r>
              <a:rPr lang="cs-CZ" sz="2800" dirty="0"/>
              <a:t>:</a:t>
            </a:r>
          </a:p>
          <a:p>
            <a:endParaRPr lang="cs-CZ" sz="2800" b="1" u="sng" cap="all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878" y="4261166"/>
            <a:ext cx="82359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6398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6280" y="914400"/>
            <a:ext cx="10972800" cy="765048"/>
          </a:xfrm>
        </p:spPr>
        <p:txBody>
          <a:bodyPr>
            <a:normAutofit fontScale="90000"/>
          </a:bodyPr>
          <a:lstStyle/>
          <a:p>
            <a:r>
              <a:rPr lang="cs-CZ" dirty="0"/>
              <a:t>Indikátory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800" dirty="0"/>
              <a:t>V případě, že projekt podporu získá, bude mít žadatel povinnost kromě indikátorů se závazkem vykazovat dosažené hodnoty také pro:</a:t>
            </a:r>
          </a:p>
          <a:p>
            <a:endParaRPr lang="cs-CZ" sz="2800" dirty="0"/>
          </a:p>
          <a:p>
            <a:r>
              <a:rPr lang="cs-CZ" sz="2800" dirty="0"/>
              <a:t>a)	Indikátory výstupů, které navazují na charakteristiky účastníků jako je např. věk, postavení na trhu práce, případné znevýhodnění, atd. Tyto indikátory se načítají automaticky z Monitorovacího listu podpořené osoby skrze informační systém IS ESF 2014+, který příjemce zpracovává společně se Zprávou o realizaci projektu (</a:t>
            </a:r>
            <a:r>
              <a:rPr lang="cs-CZ" sz="2800" dirty="0" err="1"/>
              <a:t>ZoR</a:t>
            </a:r>
            <a:r>
              <a:rPr lang="cs-CZ" sz="2800" dirty="0"/>
              <a:t>); 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b)	Indikátory z tabulek uvedených níže, které jsou relevantní vůči plánovaným aktivitám a podporovaným cílovým skupinám projektu. Žadatel má povinnost v žádosti o podporu u těchto indikátorů vyplnit pole cílová hodnota. Pokud je daný indikátor vůči projektovým aktivitám nerelevantní, pak je možné u něj uvést cílovou hodnotu 0. U výsledkových indikátorů, které se týkají účastníků, žadatel uvede vždy cílovou hodnotu 0. Dosažené hodnoty indikátorů uvedených níže budou příjemcem vykazovány prostřednictvím Zprávy o realizaci projektu (</a:t>
            </a:r>
            <a:r>
              <a:rPr lang="cs-CZ" sz="2800" dirty="0" err="1"/>
              <a:t>ZoR</a:t>
            </a:r>
            <a:r>
              <a:rPr lang="cs-CZ" sz="2800" dirty="0"/>
              <a:t>) v IS KP14+. Sledování parametrů týkajících se podpořených osob a související indikátory jsou detailně popsány v Obecné části pravidel pro žadatele a příjemce v rámci Operačního programu zaměstnanost v kapitole 18.</a:t>
            </a:r>
          </a:p>
          <a:p>
            <a:endParaRPr lang="cs-CZ" sz="2800" b="1" u="sng" cap="all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34833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6280" y="914400"/>
            <a:ext cx="10972800" cy="765048"/>
          </a:xfrm>
        </p:spPr>
        <p:txBody>
          <a:bodyPr>
            <a:normAutofit fontScale="90000"/>
          </a:bodyPr>
          <a:lstStyle/>
          <a:p>
            <a:r>
              <a:rPr lang="cs-CZ" dirty="0"/>
              <a:t>Indikátory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518" y="1859071"/>
            <a:ext cx="9412562" cy="11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064" y="3148648"/>
            <a:ext cx="940625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464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960120"/>
            <a:ext cx="10972800" cy="765048"/>
          </a:xfrm>
        </p:spPr>
        <p:txBody>
          <a:bodyPr>
            <a:normAutofit fontScale="90000"/>
          </a:bodyPr>
          <a:lstStyle/>
          <a:p>
            <a:r>
              <a:rPr lang="cs-CZ" dirty="0"/>
              <a:t>Kontakty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813" y="1889760"/>
            <a:ext cx="10972800" cy="4008120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/>
              <a:t>Sylva </a:t>
            </a:r>
            <a:r>
              <a:rPr lang="cs-CZ" sz="2800" b="1" dirty="0" err="1"/>
              <a:t>Heidlerová</a:t>
            </a:r>
            <a:r>
              <a:rPr lang="cs-CZ" sz="2800" b="1" dirty="0"/>
              <a:t> 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Tel.: 602 168 171 </a:t>
            </a:r>
            <a:br>
              <a:rPr lang="cs-CZ" sz="2800" dirty="0"/>
            </a:br>
            <a:r>
              <a:rPr lang="cs-CZ" sz="2800" u="sng" dirty="0">
                <a:hlinkClick r:id="rId3"/>
              </a:rPr>
              <a:t>heidlerova@tiscali.cz</a:t>
            </a:r>
            <a:endParaRPr lang="cs-CZ" sz="2800" u="sng" dirty="0"/>
          </a:p>
          <a:p>
            <a:endParaRPr lang="cs-CZ" sz="2800" dirty="0"/>
          </a:p>
          <a:p>
            <a:r>
              <a:rPr lang="cs-CZ" sz="2800" b="1" dirty="0"/>
              <a:t>Ing. Olga </a:t>
            </a:r>
            <a:r>
              <a:rPr lang="cs-CZ" sz="2800" b="1" dirty="0" err="1"/>
              <a:t>Pulchartová</a:t>
            </a:r>
            <a:r>
              <a:rPr lang="cs-CZ" sz="2800" b="1" dirty="0"/>
              <a:t>       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Tel.: 602 168 170</a:t>
            </a:r>
            <a:r>
              <a:rPr lang="cs-CZ" sz="2800" b="1" dirty="0"/>
              <a:t> 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u="sng" dirty="0">
                <a:hlinkClick r:id="rId4"/>
              </a:rPr>
              <a:t>pulchartova@masceskyles.cz</a:t>
            </a:r>
            <a:endParaRPr lang="cs-CZ" sz="2800" u="sng" dirty="0"/>
          </a:p>
          <a:p>
            <a:pPr marL="0" indent="0">
              <a:buNone/>
            </a:pPr>
            <a:endParaRPr lang="cs-CZ" sz="2800" u="sng" dirty="0"/>
          </a:p>
          <a:p>
            <a:r>
              <a:rPr lang="cs-CZ" sz="2800" b="1" dirty="0"/>
              <a:t>Ing. Daniela Voldánová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Tel.: 724 863 051</a:t>
            </a:r>
            <a:br>
              <a:rPr lang="cs-CZ" sz="2800" dirty="0"/>
            </a:br>
            <a:r>
              <a:rPr lang="cs-CZ" sz="2800" u="sng" dirty="0">
                <a:hlinkClick r:id="rId5"/>
              </a:rPr>
              <a:t>voldanova@masceskyles.cz</a:t>
            </a:r>
            <a:r>
              <a:rPr lang="cs-CZ" sz="2800" dirty="0"/>
              <a:t>  </a:t>
            </a:r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95092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97280" y="3611880"/>
            <a:ext cx="10972800" cy="765048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pozornost…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922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MAS Český les, z. s.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71314" y="2011363"/>
            <a:ext cx="2563646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16281" y="2177534"/>
            <a:ext cx="463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77 obcí na území MAS</a:t>
            </a:r>
          </a:p>
        </p:txBody>
      </p:sp>
    </p:spTree>
    <p:extLst>
      <p:ext uri="{BB962C8B-B14F-4D97-AF65-F5344CB8AC3E}">
        <p14:creationId xmlns:p14="http://schemas.microsoft.com/office/powerpoint/2010/main" xmlns="" val="8369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výzvy - identifikace výzvy ŘO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437" y="1939511"/>
            <a:ext cx="7947734" cy="40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10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výzvy - identifikace výzvy MAS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C245638-E1D2-4052-9E3C-6BFE11677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DC1F076-FB90-4125-B11A-DF8E411102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620" y="1962786"/>
            <a:ext cx="85058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13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výzvy - časové nastavení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D03A247-ED9E-4911-B9D3-81A3496FE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EEC05F2-A605-4EDC-906B-D18820B19A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056" y="1908809"/>
            <a:ext cx="78295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06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formě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alokace výzvy (rozhodná pro výběr projektů k financování)</a:t>
            </a:r>
          </a:p>
          <a:p>
            <a:pPr lvl="1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5 394 000 Kč</a:t>
            </a:r>
            <a:endParaRPr lang="cs-CZ" dirty="0"/>
          </a:p>
          <a:p>
            <a:r>
              <a:rPr lang="cs-CZ" dirty="0"/>
              <a:t>Vymezení oprávněných žadatelů</a:t>
            </a:r>
          </a:p>
          <a:p>
            <a:pPr lvl="1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Obchodní korporace</a:t>
            </a:r>
          </a:p>
          <a:p>
            <a:pPr lvl="1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OSVČ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1211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podpory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126" y="2163816"/>
            <a:ext cx="7785267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332897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544</TotalTime>
  <Words>889</Words>
  <Application>Microsoft Office PowerPoint</Application>
  <PresentationFormat>Vlastní</PresentationFormat>
  <Paragraphs>199</Paragraphs>
  <Slides>36</Slides>
  <Notes>35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Metropole</vt:lpstr>
      <vt:lpstr>Vlastní návrh</vt:lpstr>
      <vt:lpstr>Seminář pro žadatele v rámci realizace CLLD  MAS Český les, z.s.</vt:lpstr>
      <vt:lpstr>Program semináře</vt:lpstr>
      <vt:lpstr>Představení MAS Český les, z. s.</vt:lpstr>
      <vt:lpstr>Představení MAS Český les, z. s.</vt:lpstr>
      <vt:lpstr>Představení výzvy - identifikace výzvy ŘO</vt:lpstr>
      <vt:lpstr>Představení výzvy - identifikace výzvy MAS</vt:lpstr>
      <vt:lpstr>Představení výzvy - časové nastavení</vt:lpstr>
      <vt:lpstr>Informace o formě podpory</vt:lpstr>
      <vt:lpstr>Míra podpory</vt:lpstr>
      <vt:lpstr>Výše způsobilých výdajů projektu</vt:lpstr>
      <vt:lpstr>Podporované aktivity</vt:lpstr>
      <vt:lpstr>Podporované aktivity</vt:lpstr>
      <vt:lpstr>Příprava projektové žádosti</vt:lpstr>
      <vt:lpstr>Snímek 14</vt:lpstr>
      <vt:lpstr>Příprava projektové žádosti</vt:lpstr>
      <vt:lpstr>Snímek 16</vt:lpstr>
      <vt:lpstr>Snímek 17</vt:lpstr>
      <vt:lpstr>Způsobilý výdaj</vt:lpstr>
      <vt:lpstr>Kategorie způsobilých výdajů OPZ</vt:lpstr>
      <vt:lpstr>Kategorie způsobilých výdajů OPZ</vt:lpstr>
      <vt:lpstr>Kategorie způsobilých výdajů OPZ</vt:lpstr>
      <vt:lpstr>Investiční výdaje</vt:lpstr>
      <vt:lpstr>Příjmy projektu</vt:lpstr>
      <vt:lpstr>Cílové skupiny</vt:lpstr>
      <vt:lpstr>Cílové skupiny – Integrační sociální podniky</vt:lpstr>
      <vt:lpstr>Cílové skupiny –  Environmentální  sociální podniky</vt:lpstr>
      <vt:lpstr>Cílové skupiny – Environmentální  sociální podniky</vt:lpstr>
      <vt:lpstr>Projektová žádost CLLD v ISKP 14+</vt:lpstr>
      <vt:lpstr>Snímek 29</vt:lpstr>
      <vt:lpstr>Snímek 30</vt:lpstr>
      <vt:lpstr>Snímek 31</vt:lpstr>
      <vt:lpstr>Indikátory</vt:lpstr>
      <vt:lpstr>Indikátory</vt:lpstr>
      <vt:lpstr>Indikátory</vt:lpstr>
      <vt:lpstr>Kontakty</vt:lpstr>
      <vt:lpstr>Děkuji za pozornost…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 SCLLD (Strategie komunitně vedeného místního rozvoje)  MAS Český les, z.s.</dc:title>
  <dc:creator>pocitac</dc:creator>
  <cp:lastModifiedBy>Olga Pulchartová</cp:lastModifiedBy>
  <cp:revision>17</cp:revision>
  <dcterms:created xsi:type="dcterms:W3CDTF">2017-11-22T07:29:13Z</dcterms:created>
  <dcterms:modified xsi:type="dcterms:W3CDTF">2020-03-24T09:03:38Z</dcterms:modified>
</cp:coreProperties>
</file>