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Default Extension="wdp" ContentType="image/vnd.ms-photo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handoutMasterIdLst>
    <p:handoutMasterId r:id="rId39"/>
  </p:handoutMasterIdLst>
  <p:sldIdLst>
    <p:sldId id="257" r:id="rId3"/>
    <p:sldId id="307" r:id="rId4"/>
    <p:sldId id="258" r:id="rId5"/>
    <p:sldId id="358" r:id="rId6"/>
    <p:sldId id="365" r:id="rId7"/>
    <p:sldId id="366" r:id="rId8"/>
    <p:sldId id="260" r:id="rId9"/>
    <p:sldId id="309" r:id="rId10"/>
    <p:sldId id="310" r:id="rId11"/>
    <p:sldId id="343" r:id="rId12"/>
    <p:sldId id="280" r:id="rId13"/>
    <p:sldId id="376" r:id="rId14"/>
    <p:sldId id="378" r:id="rId15"/>
    <p:sldId id="379" r:id="rId16"/>
    <p:sldId id="355" r:id="rId17"/>
    <p:sldId id="312" r:id="rId18"/>
    <p:sldId id="344" r:id="rId19"/>
    <p:sldId id="345" r:id="rId20"/>
    <p:sldId id="347" r:id="rId21"/>
    <p:sldId id="373" r:id="rId22"/>
    <p:sldId id="359" r:id="rId23"/>
    <p:sldId id="348" r:id="rId24"/>
    <p:sldId id="349" r:id="rId25"/>
    <p:sldId id="325" r:id="rId26"/>
    <p:sldId id="326" r:id="rId27"/>
    <p:sldId id="334" r:id="rId28"/>
    <p:sldId id="335" r:id="rId29"/>
    <p:sldId id="361" r:id="rId30"/>
    <p:sldId id="336" r:id="rId31"/>
    <p:sldId id="337" r:id="rId32"/>
    <p:sldId id="339" r:id="rId33"/>
    <p:sldId id="357" r:id="rId34"/>
    <p:sldId id="362" r:id="rId35"/>
    <p:sldId id="375" r:id="rId36"/>
    <p:sldId id="364" r:id="rId37"/>
    <p:sldId id="363" r:id="rId38"/>
  </p:sldIdLst>
  <p:sldSz cx="12192000" cy="6858000"/>
  <p:notesSz cx="6735763" cy="98663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Výchozí oddíl" id="{098A7EB7-703E-42E2-AE5F-8F1EA8A2E1D3}">
          <p14:sldIdLst>
            <p14:sldId id="257"/>
            <p14:sldId id="307"/>
            <p14:sldId id="258"/>
            <p14:sldId id="358"/>
            <p14:sldId id="365"/>
            <p14:sldId id="366"/>
            <p14:sldId id="260"/>
            <p14:sldId id="309"/>
            <p14:sldId id="310"/>
            <p14:sldId id="343"/>
            <p14:sldId id="280"/>
            <p14:sldId id="376"/>
            <p14:sldId id="378"/>
            <p14:sldId id="379"/>
            <p14:sldId id="355"/>
          </p14:sldIdLst>
        </p14:section>
        <p14:section name="Oddíl bez názvu" id="{CFB58E09-DA55-4CC7-B8DF-BD1007FE2835}">
          <p14:sldIdLst>
            <p14:sldId id="312"/>
            <p14:sldId id="344"/>
            <p14:sldId id="345"/>
            <p14:sldId id="347"/>
            <p14:sldId id="373"/>
            <p14:sldId id="359"/>
            <p14:sldId id="348"/>
            <p14:sldId id="349"/>
            <p14:sldId id="325"/>
            <p14:sldId id="326"/>
            <p14:sldId id="334"/>
            <p14:sldId id="335"/>
            <p14:sldId id="361"/>
            <p14:sldId id="336"/>
            <p14:sldId id="337"/>
            <p14:sldId id="339"/>
            <p14:sldId id="357"/>
            <p14:sldId id="362"/>
            <p14:sldId id="375"/>
            <p14:sldId id="364"/>
            <p14:sldId id="363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036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-126" y="-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xmlns="" id="{D7D52AF5-747F-4706-8FFD-D50B63EEC66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565" cy="494902"/>
          </a:xfrm>
          <a:prstGeom prst="rect">
            <a:avLst/>
          </a:prstGeom>
        </p:spPr>
        <p:txBody>
          <a:bodyPr vert="horz" lIns="91056" tIns="45528" rIns="91056" bIns="45528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xmlns="" id="{A43DD938-FDB9-4E54-97EF-DF2F9998253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626" y="0"/>
            <a:ext cx="2919565" cy="494902"/>
          </a:xfrm>
          <a:prstGeom prst="rect">
            <a:avLst/>
          </a:prstGeom>
        </p:spPr>
        <p:txBody>
          <a:bodyPr vert="horz" lIns="91056" tIns="45528" rIns="91056" bIns="45528" rtlCol="0"/>
          <a:lstStyle>
            <a:lvl1pPr algn="r">
              <a:defRPr sz="1200"/>
            </a:lvl1pPr>
          </a:lstStyle>
          <a:p>
            <a:fld id="{1FAC2A4A-3517-48E7-9981-7A61C2108C0C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xmlns="" id="{287F0563-779F-4149-ABEB-A8BC2674882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411"/>
            <a:ext cx="2919565" cy="494902"/>
          </a:xfrm>
          <a:prstGeom prst="rect">
            <a:avLst/>
          </a:prstGeom>
        </p:spPr>
        <p:txBody>
          <a:bodyPr vert="horz" lIns="91056" tIns="45528" rIns="91056" bIns="45528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4782C1A8-729C-4852-85A4-6A3583AFF90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626" y="9371411"/>
            <a:ext cx="2919565" cy="494902"/>
          </a:xfrm>
          <a:prstGeom prst="rect">
            <a:avLst/>
          </a:prstGeom>
        </p:spPr>
        <p:txBody>
          <a:bodyPr vert="horz" lIns="91056" tIns="45528" rIns="91056" bIns="45528" rtlCol="0" anchor="b"/>
          <a:lstStyle>
            <a:lvl1pPr algn="r">
              <a:defRPr sz="1200"/>
            </a:lvl1pPr>
          </a:lstStyle>
          <a:p>
            <a:fld id="{844BCD1A-6FC8-429D-AB5F-7E4FDE9601A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4586757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56E10F6-4AD4-4C4D-98C2-004AB43D83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BB7938BB-C77E-4D34-A7C1-8DE0EEE27F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B5A4CE87-DF67-4BE7-8BCA-2D3646DD8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6C80A915-B453-4DA2-BF7A-2D8710F83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E8FEAE48-A98E-486D-8D15-B2ACE4D23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46690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8F05DEA-20CB-4A73-905F-175BBDD27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xmlns="" id="{C3D01AFE-21D7-43EA-9E94-CE27C1E35B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6437A5D7-9B37-4F4B-9959-CECC85597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5BE62970-9B88-44C8-A5B1-8F5C633BC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B9DE1E96-BF03-449C-8E17-F10FFE159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101136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xmlns="" id="{263A1330-0EF4-48D9-9C62-7468B925E1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xmlns="" id="{D9D46084-4CCD-41DC-A5BB-01F9DA70DA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4F852AC7-8735-4CBB-B1A9-823648E08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B917D545-BCA3-4BB1-B6E3-1527AC97B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EC199F44-6BD5-4585-B1FF-B74EB10EE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2136153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2EFC7-EE71-4F7F-B4A0-40C78ECB0B08}" type="datetimeFigureOut">
              <a:rPr lang="cs-CZ" smtClean="0"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D3A5B-38C7-4D05-8E44-41CE35B6720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2EFC7-EE71-4F7F-B4A0-40C78ECB0B08}" type="datetimeFigureOut">
              <a:rPr lang="cs-CZ" smtClean="0"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D3A5B-38C7-4D05-8E44-41CE35B6720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2EFC7-EE71-4F7F-B4A0-40C78ECB0B08}" type="datetimeFigureOut">
              <a:rPr lang="cs-CZ" smtClean="0"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D3A5B-38C7-4D05-8E44-41CE35B6720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2EFC7-EE71-4F7F-B4A0-40C78ECB0B08}" type="datetimeFigureOut">
              <a:rPr lang="cs-CZ" smtClean="0"/>
              <a:t>24. 3. 2020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D3A5B-38C7-4D05-8E44-41CE35B6720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2EFC7-EE71-4F7F-B4A0-40C78ECB0B08}" type="datetimeFigureOut">
              <a:rPr lang="cs-CZ" smtClean="0"/>
              <a:t>24. 3. 2020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D3A5B-38C7-4D05-8E44-41CE35B6720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2EFC7-EE71-4F7F-B4A0-40C78ECB0B08}" type="datetimeFigureOut">
              <a:rPr lang="cs-CZ" smtClean="0"/>
              <a:t>24. 3. 2020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D3A5B-38C7-4D05-8E44-41CE35B6720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2EFC7-EE71-4F7F-B4A0-40C78ECB0B08}" type="datetimeFigureOut">
              <a:rPr lang="cs-CZ" smtClean="0"/>
              <a:t>24. 3. 2020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D3A5B-38C7-4D05-8E44-41CE35B6720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2EFC7-EE71-4F7F-B4A0-40C78ECB0B08}" type="datetimeFigureOut">
              <a:rPr lang="cs-CZ" smtClean="0"/>
              <a:t>24. 3. 2020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D3A5B-38C7-4D05-8E44-41CE35B6720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E2B7E2E-1043-4399-91CB-264B751A7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199EE504-0855-4B3F-A4BB-69D5BFD746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1C2CD5B0-55C3-4FD9-AC07-019DE56FF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B4DEA6FF-858A-4CED-B9FC-3BE01E4F7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58F651D8-E523-445D-B70F-2565C2756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xmlns="" id="{D80825D7-4C23-4023-8744-A822C5AA59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06957" y="1"/>
            <a:ext cx="4220021" cy="695726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6408C328-B365-4DAF-B5DC-B76D1B13EB2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15061" y="159026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xmlns="" val="40359427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2EFC7-EE71-4F7F-B4A0-40C78ECB0B08}" type="datetimeFigureOut">
              <a:rPr lang="cs-CZ" smtClean="0"/>
              <a:t>24. 3. 2020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D3A5B-38C7-4D05-8E44-41CE35B6720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2EFC7-EE71-4F7F-B4A0-40C78ECB0B08}" type="datetimeFigureOut">
              <a:rPr lang="cs-CZ" smtClean="0"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D3A5B-38C7-4D05-8E44-41CE35B6720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2EFC7-EE71-4F7F-B4A0-40C78ECB0B08}" type="datetimeFigureOut">
              <a:rPr lang="cs-CZ" smtClean="0"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D3A5B-38C7-4D05-8E44-41CE35B6720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DA54EAE-AC08-468C-8130-CCC154A99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xmlns="" id="{91828BFA-D30F-4779-8389-409FE421D7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7E2AD497-62D0-4AFF-8589-2C9BF55B8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F28E610F-D558-4466-8CE8-EE7BCF860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DD3AEFC8-522E-4F9B-B7E2-7144F09C2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256076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91AE784-EAFC-4C09-8917-D391F4C55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0EEA23DF-2553-423B-A1A3-6462AC6E30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xmlns="" id="{14CC840D-EE65-44A6-8450-A3A664A2C3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EC6FF790-7070-495B-AA0C-A0D0C9DA9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D00F37C4-6CB7-4707-AA34-9B6D19A87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865CBC80-DF8B-479A-B909-D843BF14C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773378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CE8A670-00B3-46B5-BBBF-DCA327314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xmlns="" id="{6B424EBF-13CA-438C-AC2B-C357F39D2A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xmlns="" id="{547DE518-F9A3-40CA-889C-E8BCE04CD5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xmlns="" id="{544B1AFA-4B27-47A9-A7E9-62C77A1A26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xmlns="" id="{73BABA32-707F-4E66-9F03-DEC7A461C6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xmlns="" id="{400111D4-A2A9-45A5-A7DB-BCCB2D07F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xmlns="" id="{AD7949A5-9B73-41B7-88DD-23231177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xmlns="" id="{87A12960-D529-4D9C-B495-21973BBD9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624802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898CBB60-86B9-4F67-A51A-B3CA9C578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xmlns="" id="{E34489F9-6E11-422F-8E8D-47513E5E9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xmlns="" id="{914F9E48-114E-4AE7-9ACB-A6C7FA103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46BEA274-6566-4D78-AC87-50AA37ED6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257827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xmlns="" id="{5DD03299-FACC-4E32-9C0A-2CC8EAB2B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xmlns="" id="{02F3E680-5A36-434F-BBC7-F5747655F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90DC26D7-6FDA-4BDA-8F6B-8B36F7B3F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193080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B2568CC-635D-4E8D-A119-089B21069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7A280DB2-4BD3-46B5-9587-CFAC9C6109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xmlns="" id="{546F73BF-0740-40CF-86E6-00FF89FC8C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FA5AE3A0-6A5F-498B-AB3C-2FE0BD60D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0316B531-7194-4454-B80D-93E2A60E9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BC50F52B-FCE7-4A56-9768-AC776D470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301442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D55E24E-0FE4-4F71-AE7A-1F4FF29D4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xmlns="" id="{A782CF3F-9B32-4244-8A73-0F732F9738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xmlns="" id="{6A969B85-BABA-4777-8C54-D03E96F2C1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298CF909-7994-4FE3-90E8-F576F0590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1108792A-0689-4F5A-A438-F79C953C3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90475032-941D-404A-9079-9DD0DEC29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597925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2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>
            <a:extLst>
              <a:ext uri="{FF2B5EF4-FFF2-40B4-BE49-F238E27FC236}">
                <a16:creationId xmlns:a16="http://schemas.microsoft.com/office/drawing/2014/main" xmlns="" id="{3A8D1AF4-2F62-46AB-8757-AD9BFFE90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xmlns="" id="{19749708-1DCD-470C-A52C-E9A0DCDFF2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F86C07B2-7C0E-47E1-9CAE-CF6C191FF5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904F2F-A492-49A5-A3B5-8C4FB75DEE40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6EEDF829-39B4-48B3-8E0C-EFA882D4CB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4EFC2F4F-7620-4190-8AE4-160796E957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473471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52EFC7-EE71-4F7F-B4A0-40C78ECB0B08}" type="datetimeFigureOut">
              <a:rPr lang="cs-CZ" smtClean="0"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5D3A5B-38C7-4D05-8E44-41CE35B67207}" type="slidenum">
              <a:rPr lang="cs-CZ" smtClean="0"/>
              <a:t>‹#›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xmlns="" id="{D80825D7-4C23-4023-8744-A822C5AA59A6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10610" y="0"/>
            <a:ext cx="4670596" cy="77001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fcr.cz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mseu.mssf.cz/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sceskyles.cz/strategie-2014-2020/opz/vyzvy-mas/12-vyzva/" TargetMode="External"/><Relationship Id="rId2" Type="http://schemas.openxmlformats.org/officeDocument/2006/relationships/hyperlink" Target="https://www.esfcr.cz/pravidla-pro-zadatele-a-prijemce-opz" TargetMode="External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rukturalni-fondy.cz/cs/Jak-na-projekt/Elektronicka-zadost/Edukacni-videa" TargetMode="External"/><Relationship Id="rId2" Type="http://schemas.openxmlformats.org/officeDocument/2006/relationships/hyperlink" Target="https://mseu.mssf.cz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esfcr.cz/dokumenty-opz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mailto:voldanova@masceskyles.cz" TargetMode="External"/><Relationship Id="rId2" Type="http://schemas.openxmlformats.org/officeDocument/2006/relationships/hyperlink" Target="mailto:pulchartova@masceskyles.cz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heidlerova@tiscali.cz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16364" y="1819564"/>
            <a:ext cx="9051636" cy="2080642"/>
          </a:xfrm>
        </p:spPr>
        <p:txBody>
          <a:bodyPr>
            <a:normAutofit/>
          </a:bodyPr>
          <a:lstStyle/>
          <a:p>
            <a:r>
              <a:rPr lang="cs-CZ" sz="3600" b="1" dirty="0"/>
              <a:t>Seminář pro žadatele v rámci realizace </a:t>
            </a:r>
            <a:br>
              <a:rPr lang="cs-CZ" sz="3600" b="1" dirty="0"/>
            </a:br>
            <a:r>
              <a:rPr lang="cs-CZ" sz="3600" b="1" dirty="0"/>
              <a:t>SCLLD</a:t>
            </a:r>
            <a:r>
              <a:rPr lang="cs-CZ" sz="5400" b="1" dirty="0"/>
              <a:t> </a:t>
            </a:r>
            <a:r>
              <a:rPr lang="cs-CZ" sz="1800" b="1" dirty="0">
                <a:solidFill>
                  <a:prstClr val="black"/>
                </a:solidFill>
              </a:rPr>
              <a:t>(Strategie komunitně vedeného místního rozvoje)</a:t>
            </a:r>
            <a:r>
              <a:rPr lang="cs-CZ" sz="5400" b="1" dirty="0"/>
              <a:t/>
            </a:r>
            <a:br>
              <a:rPr lang="cs-CZ" sz="5400" b="1" dirty="0"/>
            </a:br>
            <a:r>
              <a:rPr lang="cs-CZ" sz="1800" b="1" dirty="0"/>
              <a:t/>
            </a:r>
            <a:br>
              <a:rPr lang="cs-CZ" sz="1800" b="1" dirty="0"/>
            </a:br>
            <a:r>
              <a:rPr lang="cs-CZ" sz="3600" b="1" dirty="0"/>
              <a:t>MAS Český les, z. s.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4192593"/>
            <a:ext cx="9144000" cy="688608"/>
          </a:xfrm>
        </p:spPr>
        <p:txBody>
          <a:bodyPr>
            <a:noAutofit/>
          </a:bodyPr>
          <a:lstStyle/>
          <a:p>
            <a:r>
              <a:rPr lang="cs-CZ" sz="3600" b="1" dirty="0"/>
              <a:t>OPERAČNÍ PROGRAM ZAMĚSTNANOST (OPZ) 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3685309" y="4987464"/>
            <a:ext cx="4617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2. 4. 2019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726EB069-838E-4A4A-8F12-9D1752F528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06600" y="5394594"/>
            <a:ext cx="3846950" cy="797401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xmlns="" id="{B698B614-7925-4B15-8D92-08DFF64C63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02487" y="5598236"/>
            <a:ext cx="943114" cy="568741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D80825D7-4C23-4023-8744-A822C5AA59A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6364" y="149730"/>
            <a:ext cx="8474372" cy="139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669899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FD77B92C-69FF-42BB-A01F-E7E2B9DC6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Oprávnění partneři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xmlns="" id="{908F2982-77B9-4DE4-933F-1D36B32C78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lphaLcParenR"/>
            </a:pPr>
            <a:r>
              <a:rPr lang="cs-CZ" dirty="0"/>
              <a:t>Partneři s finančním příspěvkem</a:t>
            </a:r>
          </a:p>
          <a:p>
            <a:pPr marL="514350" indent="-514350">
              <a:buAutoNum type="alphaLcParenR"/>
            </a:pPr>
            <a:endParaRPr lang="cs-CZ" dirty="0"/>
          </a:p>
          <a:p>
            <a:pPr marL="514350" indent="-514350">
              <a:buAutoNum type="alphaLcParenR"/>
            </a:pPr>
            <a:r>
              <a:rPr lang="cs-CZ" dirty="0"/>
              <a:t>Partneři bez finančního příspěvku </a:t>
            </a:r>
          </a:p>
          <a:p>
            <a:pPr marL="571500" indent="-571500">
              <a:buFont typeface="+mj-lt"/>
              <a:buAutoNum type="romanUcPeriod"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8721010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54829" y="653012"/>
            <a:ext cx="4343862" cy="73244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/>
            </a:r>
            <a:br>
              <a:rPr lang="cs-CZ" b="1" dirty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Cílové </a:t>
            </a:r>
            <a:r>
              <a:rPr lang="cs-CZ" b="1" dirty="0"/>
              <a:t>skupiny</a:t>
            </a:r>
            <a:r>
              <a:rPr lang="cs-CZ" dirty="0"/>
              <a:t/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2004291" y="1385455"/>
            <a:ext cx="8901792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Osoby sociálně vyloučené a osoby ohrožené sociálním vyloučením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Osoby se zdravotním postižením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Osoby s kombinovanými diagnózami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Osoby ohrožené specifickými zdravotními riziky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Osoby žijící v sociálně vyloučených lokalitách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Imigranti a azylanti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Bezdomovci a osoby žijící v nevyhovujícím nebo nejistém ubytování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Osoby pečující o jiné závislé osoby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Osoby pečující o malé děti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2800" dirty="0"/>
          </a:p>
          <a:p>
            <a:endParaRPr lang="cs-CZ" sz="28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D80825D7-4C23-4023-8744-A822C5AA59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06957" y="1"/>
            <a:ext cx="4220021" cy="695726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6408C328-B365-4DAF-B5DC-B76D1B13EB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15061" y="159026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xmlns="" val="10098767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54829" y="653012"/>
            <a:ext cx="4343862" cy="73244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/>
            </a:r>
            <a:br>
              <a:rPr lang="cs-CZ" b="1" dirty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Cílové </a:t>
            </a:r>
            <a:r>
              <a:rPr lang="cs-CZ" b="1" dirty="0"/>
              <a:t>skupiny</a:t>
            </a:r>
            <a:r>
              <a:rPr lang="cs-CZ" dirty="0"/>
              <a:t/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2004291" y="1385455"/>
            <a:ext cx="890179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Rodiče samoživitelé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Osoby dlouhodobě či opakovaně nezaměstnané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Oběti trestné činnosti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Osoby ohrožené domácím násilím a závislostmi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Osoby ohrožené předlužeností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Osoby ohrožené vícenásobnými riziky (</a:t>
            </a:r>
            <a:r>
              <a:rPr lang="cs-CZ" sz="2800" dirty="0" err="1"/>
              <a:t>nefunční</a:t>
            </a:r>
            <a:r>
              <a:rPr lang="cs-CZ" sz="2800" dirty="0"/>
              <a:t> rodiny, rodiny ohrožené chudobou,…)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Osoby v nebo po výkonu trestu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Osoby opouštějící institucionální zařízení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Sociální pracovníci</a:t>
            </a:r>
          </a:p>
          <a:p>
            <a:endParaRPr lang="cs-CZ" sz="2800" dirty="0"/>
          </a:p>
          <a:p>
            <a:endParaRPr lang="cs-CZ" sz="28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D80825D7-4C23-4023-8744-A822C5AA59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06957" y="1"/>
            <a:ext cx="4220021" cy="695726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6408C328-B365-4DAF-B5DC-B76D1B13EB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15061" y="159026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xmlns="" val="24707317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89786F2-F216-4919-A981-A4B2A54B9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Podporované aktivity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FFF2FC4B-5D0A-49D4-83D8-A86B6D539D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b="1" dirty="0"/>
              <a:t>Komunitní centrum</a:t>
            </a:r>
            <a:r>
              <a:rPr lang="cs-CZ" dirty="0"/>
              <a:t> slouží jako veřejný prostor pro uskutečňování aktivit komunitní (sociální) práce. Komunitní centrum by mělo být neutrálním a otevřeným prostorem, který umožňuje lidem scházet se, společně vytvářet aktivity a řešit sdílené problémy.</a:t>
            </a:r>
          </a:p>
          <a:p>
            <a:pPr algn="just"/>
            <a:r>
              <a:rPr lang="cs-CZ" b="1" dirty="0"/>
              <a:t>Činnost</a:t>
            </a:r>
            <a:r>
              <a:rPr lang="cs-CZ" dirty="0"/>
              <a:t> komunitního centra musí mít vždy přímou vazbu na sociální začleňování nebo prevenci sociálního vyloučení osob. Musí být koordinována a zastřešena minimálně jednou osobou s odbornou způsobilostí sociálního pracovníka podle zákona č. 108/2006 Sb., o sociálních službách, popř. dalšími odbornými pracovníky, pokud to vyžaduje daný druh aktivity.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41588057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89786F2-F216-4919-A981-A4B2A54B9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Podporované aktivity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FFF2FC4B-5D0A-49D4-83D8-A86B6D539D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u="sng" dirty="0"/>
              <a:t>Vedle aktivit přispívajících k řešení sociálních problémů komunity </a:t>
            </a:r>
            <a:r>
              <a:rPr lang="cs-CZ" dirty="0"/>
              <a:t>a jejích členů </a:t>
            </a:r>
            <a:r>
              <a:rPr lang="cs-CZ" u="sng" dirty="0"/>
              <a:t>mohou </a:t>
            </a:r>
            <a:r>
              <a:rPr lang="cs-CZ" dirty="0"/>
              <a:t>komunitní centra realizovat také:</a:t>
            </a:r>
          </a:p>
          <a:p>
            <a:pPr marL="0" indent="0">
              <a:buNone/>
            </a:pPr>
            <a:r>
              <a:rPr lang="cs-CZ" b="1" dirty="0"/>
              <a:t>a) Kulturní/multikulturní aktivity</a:t>
            </a:r>
            <a:r>
              <a:rPr lang="cs-CZ" dirty="0"/>
              <a:t> </a:t>
            </a:r>
            <a:r>
              <a:rPr lang="cs-CZ" b="1" dirty="0"/>
              <a:t>realizované „samosprávně“</a:t>
            </a:r>
            <a:endParaRPr lang="cs-CZ" dirty="0"/>
          </a:p>
          <a:p>
            <a:pPr marL="0" indent="0">
              <a:buNone/>
            </a:pPr>
            <a:r>
              <a:rPr lang="cs-CZ" b="1" dirty="0"/>
              <a:t>b) Výchovně/vzdělávací aktivity</a:t>
            </a:r>
            <a:r>
              <a:rPr lang="cs-CZ" dirty="0"/>
              <a:t> (např. komunitní knihovny)</a:t>
            </a:r>
          </a:p>
          <a:p>
            <a:pPr marL="0" indent="0">
              <a:buNone/>
            </a:pPr>
            <a:r>
              <a:rPr lang="cs-CZ" b="1" dirty="0"/>
              <a:t>c) Aktivity neformálních skupin veřejnosti a občanských iniciativ</a:t>
            </a: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b="1" dirty="0"/>
              <a:t>d) Environmentální aktivity a podpora jejich využití</a:t>
            </a:r>
            <a:endParaRPr lang="cs-CZ" dirty="0"/>
          </a:p>
          <a:p>
            <a:pPr marL="0" indent="0">
              <a:buNone/>
            </a:pPr>
            <a:r>
              <a:rPr lang="cs-CZ" b="1" dirty="0"/>
              <a:t>e) Aktivity podporující zapojování cílových skupin do dobrovolnické činnosti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9117088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55B5D6B-B38F-4276-9F47-9D0E91920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Formy financování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79E7E07A-05A8-4E5C-985D-2697B79E21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lphaLcParenR"/>
            </a:pPr>
            <a:endParaRPr lang="cs-CZ" b="1" dirty="0"/>
          </a:p>
          <a:p>
            <a:pPr marL="0" indent="0">
              <a:buNone/>
            </a:pPr>
            <a:r>
              <a:rPr lang="cs-CZ" b="1" dirty="0"/>
              <a:t>a) Ex ante </a:t>
            </a:r>
            <a:r>
              <a:rPr lang="cs-CZ" dirty="0"/>
              <a:t>– příjemce obdrží platbu předem (po uzavření práv. aktu       o </a:t>
            </a:r>
            <a:r>
              <a:rPr lang="cs-CZ" dirty="0" err="1"/>
              <a:t>poskyt</a:t>
            </a:r>
            <a:r>
              <a:rPr lang="cs-CZ" dirty="0"/>
              <a:t>. podpory), tzn. než jakákoli aktivita projektu</a:t>
            </a:r>
          </a:p>
          <a:p>
            <a:pPr marL="514350" indent="-514350">
              <a:buAutoNum type="alphaLcParenR"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b) Ex post </a:t>
            </a:r>
            <a:r>
              <a:rPr lang="cs-CZ" dirty="0"/>
              <a:t>– příjemce podá žádost o platbu až po realizaci projekt. aktivit s doložením dokladů prokazujících úhradu vynaložených výdajů</a:t>
            </a:r>
          </a:p>
        </p:txBody>
      </p:sp>
    </p:spTree>
    <p:extLst>
      <p:ext uri="{BB962C8B-B14F-4D97-AF65-F5344CB8AC3E}">
        <p14:creationId xmlns:p14="http://schemas.microsoft.com/office/powerpoint/2010/main" xmlns="" val="21659864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76C5CBD-759C-4A45-9B87-A5128CDFD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Zdroje financování: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7CCB9467-F220-454C-8D88-F4693D975E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514350" indent="-514350">
              <a:buAutoNum type="alphaUcParenR"/>
            </a:pPr>
            <a:r>
              <a:rPr lang="cs-CZ" b="1" dirty="0"/>
              <a:t>Evropský podíl: 85%</a:t>
            </a:r>
          </a:p>
          <a:p>
            <a:pPr marL="514350" indent="-514350">
              <a:buAutoNum type="alphaUcParenR"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B) Národní podíl: 15% </a:t>
            </a:r>
          </a:p>
          <a:p>
            <a:pPr marL="0" indent="0">
              <a:buNone/>
            </a:pPr>
            <a:r>
              <a:rPr lang="cs-CZ" dirty="0"/>
              <a:t>(financování příjemcem a státem je závislé na právní formě příjemce - příjemce 0% a státní rozpočet 15% </a:t>
            </a:r>
            <a:r>
              <a:rPr lang="cs-CZ" u="sng" dirty="0"/>
              <a:t>nebo</a:t>
            </a:r>
            <a:r>
              <a:rPr lang="cs-CZ" dirty="0"/>
              <a:t> P 5% a SR 10% </a:t>
            </a:r>
            <a:r>
              <a:rPr lang="cs-CZ" u="sng" dirty="0"/>
              <a:t>nebo</a:t>
            </a:r>
            <a:r>
              <a:rPr lang="cs-CZ" dirty="0"/>
              <a:t> P 15% a SR 0%)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		</a:t>
            </a:r>
          </a:p>
          <a:p>
            <a:pPr marL="457200" lvl="1" indent="0">
              <a:buNone/>
            </a:pPr>
            <a:r>
              <a:rPr lang="cs-CZ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xmlns="" val="41922038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9AF5A60-F976-4072-993F-EA7CEA8F0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Nepřímé náklady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D5CA0CC4-C719-4D41-A238-758011C78A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u="sng" dirty="0"/>
              <a:t>Ve výši 25 % </a:t>
            </a:r>
            <a:r>
              <a:rPr lang="cs-CZ" dirty="0"/>
              <a:t>(pokud podíl nákupu služeb od externích dodavatelů na </a:t>
            </a:r>
            <a:r>
              <a:rPr lang="cs-CZ" dirty="0" err="1"/>
              <a:t>celk</a:t>
            </a:r>
            <a:r>
              <a:rPr lang="cs-CZ" dirty="0"/>
              <a:t>. přímých </a:t>
            </a:r>
            <a:r>
              <a:rPr lang="cs-CZ" dirty="0" err="1"/>
              <a:t>způs</a:t>
            </a:r>
            <a:r>
              <a:rPr lang="cs-CZ" dirty="0"/>
              <a:t>. nákladech do 60 %)</a:t>
            </a:r>
          </a:p>
          <a:p>
            <a:r>
              <a:rPr lang="cs-CZ" dirty="0"/>
              <a:t>Pokud 60 % a více nákladů formou nákupu služeb od externích dodavatelů: nepřímé náklady </a:t>
            </a:r>
            <a:r>
              <a:rPr lang="cs-CZ" u="sng" dirty="0"/>
              <a:t>ve výši 15 %</a:t>
            </a:r>
          </a:p>
          <a:p>
            <a:r>
              <a:rPr lang="cs-CZ" dirty="0"/>
              <a:t>Pokud 90 % a výše: nepřímé náklady </a:t>
            </a:r>
            <a:r>
              <a:rPr lang="cs-CZ" u="sng" dirty="0"/>
              <a:t>ve výši 5 %</a:t>
            </a:r>
          </a:p>
          <a:p>
            <a:pPr marL="0" indent="0">
              <a:buNone/>
            </a:pPr>
            <a:r>
              <a:rPr lang="cs-CZ" dirty="0"/>
              <a:t>a) administrativa, řízení projektu, účetnictví, personalistika, občerstvení, stravování</a:t>
            </a:r>
          </a:p>
          <a:p>
            <a:pPr marL="0" indent="0">
              <a:buNone/>
            </a:pPr>
            <a:r>
              <a:rPr lang="cs-CZ" dirty="0"/>
              <a:t>b) cestovní náhrady spojené s </a:t>
            </a:r>
            <a:r>
              <a:rPr lang="cs-CZ" dirty="0" err="1"/>
              <a:t>prac</a:t>
            </a:r>
            <a:r>
              <a:rPr lang="cs-CZ" dirty="0"/>
              <a:t>. cestami realizačního týmu</a:t>
            </a:r>
          </a:p>
          <a:p>
            <a:pPr marL="0" indent="0">
              <a:buNone/>
            </a:pPr>
            <a:r>
              <a:rPr lang="cs-CZ" dirty="0"/>
              <a:t>c) spotřební materiál, zařízení a vybavení</a:t>
            </a:r>
          </a:p>
          <a:p>
            <a:pPr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3298665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9AF5A60-F976-4072-993F-EA7CEA8F0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Nepřímé náklady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D5CA0CC4-C719-4D41-A238-758011C78A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d) prostory pro realizaci projektu (nájemné, vodné, stočné, odpisy budov,..)</a:t>
            </a:r>
          </a:p>
          <a:p>
            <a:pPr marL="0" indent="0">
              <a:buNone/>
            </a:pPr>
            <a:r>
              <a:rPr lang="cs-CZ" dirty="0"/>
              <a:t>e) ostatní provozní výdaje (poštovné, internetové připojení, bankovní poplatky, notářské poplatky,..)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Poskytovány průběžně, vždy spolu s prostředky na přímé náklady projektu, fixní podíl po celou dobu projektu, změna jedině na základě závěrečného vyúčtování projektu, změna procenta musí být </a:t>
            </a:r>
            <a:r>
              <a:rPr lang="cs-CZ" u="sng" dirty="0"/>
              <a:t>jedině směrem dolů</a:t>
            </a:r>
          </a:p>
        </p:txBody>
      </p:sp>
    </p:spTree>
    <p:extLst>
      <p:ext uri="{BB962C8B-B14F-4D97-AF65-F5344CB8AC3E}">
        <p14:creationId xmlns:p14="http://schemas.microsoft.com/office/powerpoint/2010/main" xmlns="" val="40509516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50276B0-B430-4BD6-94C2-07E746A7D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Způsobilé výdaje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2EB10AFD-E020-44C6-B54A-519CFB67E9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- </a:t>
            </a:r>
            <a:r>
              <a:rPr lang="cs-CZ" u="sng" dirty="0"/>
              <a:t>7 podmínek současně:</a:t>
            </a:r>
          </a:p>
          <a:p>
            <a:r>
              <a:rPr lang="cs-CZ" dirty="0"/>
              <a:t>v souladu s práv. předpisy ČR, EU</a:t>
            </a:r>
          </a:p>
          <a:p>
            <a:r>
              <a:rPr lang="cs-CZ" dirty="0"/>
              <a:t>v souladu s podmínkami poskytnutí podpory</a:t>
            </a:r>
          </a:p>
          <a:p>
            <a:r>
              <a:rPr lang="cs-CZ" dirty="0"/>
              <a:t>přiměřený</a:t>
            </a:r>
          </a:p>
          <a:p>
            <a:r>
              <a:rPr lang="cs-CZ" dirty="0"/>
              <a:t>vznik v době realizace projektu, nejpozději do ukončení administrace závěrečné zprávy</a:t>
            </a:r>
          </a:p>
          <a:p>
            <a:r>
              <a:rPr lang="cs-CZ" dirty="0"/>
              <a:t>územně způsobilý</a:t>
            </a:r>
          </a:p>
          <a:p>
            <a:r>
              <a:rPr lang="cs-CZ" dirty="0"/>
              <a:t>identifikovatelný, prokazatelný, doložitelný</a:t>
            </a:r>
          </a:p>
          <a:p>
            <a:r>
              <a:rPr lang="cs-CZ" dirty="0"/>
              <a:t>nezbytný </a:t>
            </a:r>
          </a:p>
        </p:txBody>
      </p:sp>
    </p:spTree>
    <p:extLst>
      <p:ext uri="{BB962C8B-B14F-4D97-AF65-F5344CB8AC3E}">
        <p14:creationId xmlns:p14="http://schemas.microsoft.com/office/powerpoint/2010/main" xmlns="" val="1256660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A5BE3D3-1CEE-4A78-947D-00446D382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8655" y="1034473"/>
            <a:ext cx="9765144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/>
            </a:r>
            <a:br>
              <a:rPr lang="cs-CZ" b="1" dirty="0"/>
            </a:br>
            <a:r>
              <a:rPr lang="cs-CZ" b="1" dirty="0"/>
              <a:t/>
            </a:r>
            <a:br>
              <a:rPr lang="cs-CZ" b="1" dirty="0"/>
            </a:br>
            <a:r>
              <a:rPr lang="cs-CZ" sz="3600" b="1" dirty="0"/>
              <a:t>12. Výzva MAS Český les, </a:t>
            </a:r>
            <a:r>
              <a:rPr lang="cs-CZ" sz="3600" b="1" dirty="0" err="1"/>
              <a:t>z.s</a:t>
            </a:r>
            <a:r>
              <a:rPr lang="cs-CZ" sz="3600" b="1" dirty="0"/>
              <a:t>. </a:t>
            </a:r>
            <a:r>
              <a:rPr lang="cs-CZ" b="1" dirty="0"/>
              <a:t/>
            </a:r>
            <a:br>
              <a:rPr lang="cs-CZ" b="1" dirty="0"/>
            </a:br>
            <a:r>
              <a:rPr lang="cs-CZ" sz="2700" b="1" dirty="0"/>
              <a:t>v rámci </a:t>
            </a:r>
            <a:r>
              <a:rPr lang="cs-CZ" b="1" dirty="0"/>
              <a:t/>
            </a:r>
            <a:br>
              <a:rPr lang="cs-CZ" b="1" dirty="0"/>
            </a:br>
            <a:r>
              <a:rPr lang="cs-CZ" b="1" dirty="0"/>
              <a:t>OPERAČNÍHO PROGRAMU ZAMĚSTNANOST:</a:t>
            </a:r>
            <a:br>
              <a:rPr lang="cs-CZ" b="1" dirty="0"/>
            </a:br>
            <a:r>
              <a:rPr lang="cs-CZ" b="1" dirty="0"/>
              <a:t/>
            </a:r>
            <a:br>
              <a:rPr lang="cs-CZ" b="1" dirty="0"/>
            </a:br>
            <a:endParaRPr lang="cs-CZ" b="1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0F822EEB-6972-46A4-AB23-6E34691A19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7672" y="2706255"/>
            <a:ext cx="10116127" cy="34707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sz="4400" b="1" dirty="0"/>
          </a:p>
          <a:p>
            <a:pPr marL="0" indent="0" algn="ctr">
              <a:buNone/>
            </a:pPr>
            <a:r>
              <a:rPr lang="cs-CZ" sz="4400" b="1" dirty="0"/>
              <a:t>Podpora rozvoje infrastruktury komunitních center – (III.)</a:t>
            </a:r>
          </a:p>
        </p:txBody>
      </p:sp>
    </p:spTree>
    <p:extLst>
      <p:ext uri="{BB962C8B-B14F-4D97-AF65-F5344CB8AC3E}">
        <p14:creationId xmlns:p14="http://schemas.microsoft.com/office/powerpoint/2010/main" xmlns="" val="31001004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50276B0-B430-4BD6-94C2-07E746A7D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Způsobilé výdaje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2EB10AFD-E020-44C6-B54A-519CFB67E9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cs-CZ" sz="10400" b="1" dirty="0"/>
              <a:t>Osobní náklady </a:t>
            </a:r>
            <a:r>
              <a:rPr lang="cs-CZ" sz="10400" dirty="0"/>
              <a:t>(mzdy, výdaje na odměny, apod.)</a:t>
            </a:r>
          </a:p>
          <a:p>
            <a:pPr marL="0" indent="0">
              <a:buNone/>
            </a:pPr>
            <a:r>
              <a:rPr lang="cs-CZ" sz="10400" dirty="0"/>
              <a:t>–  obvyklá výše mezd/platů pro </a:t>
            </a:r>
            <a:r>
              <a:rPr lang="cs-CZ" sz="10400" dirty="0" err="1"/>
              <a:t>prac</a:t>
            </a:r>
            <a:r>
              <a:rPr lang="cs-CZ" sz="10400" dirty="0"/>
              <a:t>. pozice,  obvyklé ceny pro komodity na </a:t>
            </a:r>
            <a:r>
              <a:rPr lang="cs-CZ" sz="10400" dirty="0">
                <a:hlinkClick r:id="rId2"/>
              </a:rPr>
              <a:t>www.esfcr.cz</a:t>
            </a:r>
            <a:endParaRPr lang="cs-CZ" sz="10400" dirty="0"/>
          </a:p>
          <a:p>
            <a:r>
              <a:rPr lang="cs-CZ" sz="10400" b="1" dirty="0"/>
              <a:t>Cestovné</a:t>
            </a:r>
          </a:p>
          <a:p>
            <a:r>
              <a:rPr lang="cs-CZ" sz="10400" b="1" dirty="0"/>
              <a:t>Nákup zařízení a vybavení a spotřebního materiálu </a:t>
            </a:r>
          </a:p>
          <a:p>
            <a:pPr marL="0" indent="0">
              <a:buNone/>
            </a:pPr>
            <a:r>
              <a:rPr lang="cs-CZ" sz="10400" dirty="0"/>
              <a:t>– v případě služeb obecného hospodářského zájmu (tzn. soc. služby) nejsou způsobilým výdajem výdaje investičního charakteru spojené s nákupem dlouhodobého (hm. i </a:t>
            </a:r>
            <a:r>
              <a:rPr lang="cs-CZ" sz="10400" dirty="0" err="1"/>
              <a:t>nehm</a:t>
            </a:r>
            <a:r>
              <a:rPr lang="cs-CZ" sz="10400" dirty="0"/>
              <a:t>.) majetku. Uznatelným výdajem pouze odpisy </a:t>
            </a:r>
            <a:r>
              <a:rPr lang="cs-CZ" sz="10400" dirty="0" err="1"/>
              <a:t>dlouh</a:t>
            </a:r>
            <a:r>
              <a:rPr lang="cs-CZ" sz="10400" dirty="0"/>
              <a:t>. hm. a </a:t>
            </a:r>
            <a:r>
              <a:rPr lang="cs-CZ" sz="10400" dirty="0" err="1"/>
              <a:t>nehm</a:t>
            </a:r>
            <a:r>
              <a:rPr lang="cs-CZ" sz="10400" dirty="0"/>
              <a:t>. majetku</a:t>
            </a:r>
          </a:p>
          <a:p>
            <a:pPr marL="0" indent="0">
              <a:buNone/>
            </a:pPr>
            <a:r>
              <a:rPr lang="cs-CZ" sz="10400" dirty="0"/>
              <a:t>- nelze výdaje za nákup infrastruktury (budovy, pozemky, techn. zařízení pevně spojená např. vodovod, kanalizace,..)</a:t>
            </a:r>
          </a:p>
          <a:p>
            <a:r>
              <a:rPr lang="cs-CZ" sz="10400" b="1" dirty="0"/>
              <a:t>Nájem či leasing zařízení a vybavení budov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0957025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50276B0-B430-4BD6-94C2-07E746A7D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Způsobilé výdaje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2EB10AFD-E020-44C6-B54A-519CFB67E9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b="1" dirty="0"/>
              <a:t>Odpisy – </a:t>
            </a:r>
            <a:r>
              <a:rPr lang="cs-CZ" dirty="0"/>
              <a:t>dl. hm., </a:t>
            </a:r>
            <a:r>
              <a:rPr lang="cs-CZ" dirty="0" err="1"/>
              <a:t>nehm</a:t>
            </a:r>
            <a:r>
              <a:rPr lang="cs-CZ" dirty="0"/>
              <a:t>. majetek - pokud nákup není součástí </a:t>
            </a:r>
            <a:r>
              <a:rPr lang="cs-CZ" dirty="0" err="1"/>
              <a:t>způs</a:t>
            </a:r>
            <a:r>
              <a:rPr lang="cs-CZ" dirty="0"/>
              <a:t>. výdajů projektu</a:t>
            </a:r>
          </a:p>
          <a:p>
            <a:r>
              <a:rPr lang="cs-CZ" b="1" dirty="0"/>
              <a:t>Drobné stavební úpravy </a:t>
            </a:r>
            <a:r>
              <a:rPr lang="cs-CZ" dirty="0"/>
              <a:t>(do 40 tis. Kč za účetní položku v jednom zdaň. období)</a:t>
            </a:r>
          </a:p>
          <a:p>
            <a:r>
              <a:rPr lang="cs-CZ" b="1" dirty="0"/>
              <a:t>Nákup služeb </a:t>
            </a:r>
            <a:r>
              <a:rPr lang="cs-CZ" dirty="0"/>
              <a:t>(zpracování analýz, lektorské služby, školení, vytvoření nových publikací, pronájem učebny,…)</a:t>
            </a:r>
          </a:p>
          <a:p>
            <a:r>
              <a:rPr lang="cs-CZ" b="1" dirty="0"/>
              <a:t>Přímá podpora cílové skupiny </a:t>
            </a:r>
            <a:r>
              <a:rPr lang="cs-CZ" dirty="0"/>
              <a:t>(výdaje vzniklé v </a:t>
            </a:r>
            <a:r>
              <a:rPr lang="cs-CZ" dirty="0" err="1"/>
              <a:t>souv</a:t>
            </a:r>
            <a:r>
              <a:rPr lang="cs-CZ" dirty="0"/>
              <a:t>. se zapojením cíl. skupiny tzn. mzdové </a:t>
            </a:r>
            <a:r>
              <a:rPr lang="cs-CZ" dirty="0" err="1"/>
              <a:t>přísp</a:t>
            </a:r>
            <a:r>
              <a:rPr lang="cs-CZ" dirty="0"/>
              <a:t>., cest. náhrady, příspěvek na péči o dítě, apod.)</a:t>
            </a:r>
          </a:p>
          <a:p>
            <a:r>
              <a:rPr lang="cs-CZ" b="1" dirty="0"/>
              <a:t>Finanční výdaje, správní a jiné poplatky </a:t>
            </a:r>
            <a:r>
              <a:rPr lang="cs-CZ" dirty="0"/>
              <a:t>(nejsou úroky z dlužných částek, pokuty apod.)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9615347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50276B0-B430-4BD6-94C2-07E746A7D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Způsobilé výdaje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2EB10AFD-E020-44C6-B54A-519CFB67E9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DPH:</a:t>
            </a:r>
          </a:p>
          <a:p>
            <a:pPr marL="0" indent="0">
              <a:buNone/>
            </a:pPr>
            <a:r>
              <a:rPr lang="cs-CZ" u="sng" dirty="0"/>
              <a:t>Plátce DPH</a:t>
            </a:r>
            <a:r>
              <a:rPr lang="cs-CZ" dirty="0"/>
              <a:t>– DPH je </a:t>
            </a:r>
            <a:r>
              <a:rPr lang="cs-CZ" dirty="0" err="1"/>
              <a:t>způs</a:t>
            </a:r>
            <a:r>
              <a:rPr lang="cs-CZ" dirty="0"/>
              <a:t>. výdaj, pokud plátce nemá nárok na odpočet daně na vstupu podle zákona o DPH; pokud plnění použije jak pro svou </a:t>
            </a:r>
            <a:r>
              <a:rPr lang="cs-CZ" dirty="0" err="1"/>
              <a:t>ekon</a:t>
            </a:r>
            <a:r>
              <a:rPr lang="cs-CZ" dirty="0"/>
              <a:t>. činnost, tak i pro činnosti s ní nesouvisející, pak </a:t>
            </a:r>
            <a:r>
              <a:rPr lang="cs-CZ" dirty="0" err="1"/>
              <a:t>způs</a:t>
            </a:r>
            <a:r>
              <a:rPr lang="cs-CZ" dirty="0"/>
              <a:t>. výdajem jen ta část, která nesouvisí s ekonom. činností (tzn. u které není nárok na odpočet) </a:t>
            </a:r>
          </a:p>
          <a:p>
            <a:pPr marL="0" indent="0">
              <a:buNone/>
            </a:pPr>
            <a:r>
              <a:rPr lang="cs-CZ" u="sng" dirty="0"/>
              <a:t>Neplátce DPH</a:t>
            </a:r>
            <a:r>
              <a:rPr lang="cs-CZ" dirty="0"/>
              <a:t>– DPH je způsobilý výdaj</a:t>
            </a:r>
          </a:p>
          <a:p>
            <a:pPr marL="0" indent="0">
              <a:buNone/>
            </a:pP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2456806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50276B0-B430-4BD6-94C2-07E746A7D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Nezpůsobilé výdaje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2EB10AFD-E020-44C6-B54A-519CFB67E9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Úroky z dlužných částek, pokuty, penále</a:t>
            </a:r>
          </a:p>
          <a:p>
            <a:r>
              <a:rPr lang="cs-CZ" dirty="0"/>
              <a:t>DPH – pokud má plátce nárok na odpočet</a:t>
            </a:r>
          </a:p>
        </p:txBody>
      </p:sp>
    </p:spTree>
    <p:extLst>
      <p:ext uri="{BB962C8B-B14F-4D97-AF65-F5344CB8AC3E}">
        <p14:creationId xmlns:p14="http://schemas.microsoft.com/office/powerpoint/2010/main" xmlns="" val="34319614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C46122C-787B-4F06-9DCA-9C655D6D9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/>
              <a:t>Indikátory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234B465D-C996-40A7-83C3-47AB99A72B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= nástroje pro měření cíle/plánu, postupu či efektů jednotlivých úrovní implementace operačního programu</a:t>
            </a:r>
          </a:p>
          <a:p>
            <a:pPr>
              <a:buFontTx/>
              <a:buChar char="-"/>
            </a:pPr>
            <a:r>
              <a:rPr lang="cs-CZ" dirty="0"/>
              <a:t>definovány centrálně, aby možno hodnoty sčítat v rámci programu </a:t>
            </a:r>
          </a:p>
          <a:p>
            <a:pPr marL="0" indent="0">
              <a:buNone/>
            </a:pPr>
            <a:r>
              <a:rPr lang="cs-CZ" dirty="0"/>
              <a:t>i na vyšších úrovních</a:t>
            </a:r>
          </a:p>
          <a:p>
            <a:pPr>
              <a:buFontTx/>
              <a:buChar char="-"/>
            </a:pPr>
            <a:r>
              <a:rPr lang="cs-CZ" b="1" dirty="0"/>
              <a:t>žadatel do žádosti svůj závazek </a:t>
            </a:r>
            <a:r>
              <a:rPr lang="cs-CZ" dirty="0"/>
              <a:t>tj. cílové hodnoty několika indikátorů, kterých plánuje dosáhnout (sankce při nesplnění cílových hodnot indikátorů)</a:t>
            </a:r>
          </a:p>
          <a:p>
            <a:pPr>
              <a:buFontTx/>
              <a:buChar char="-"/>
            </a:pPr>
            <a:r>
              <a:rPr lang="cs-CZ" dirty="0"/>
              <a:t>Výchozí hodnoty všech: 0</a:t>
            </a:r>
          </a:p>
        </p:txBody>
      </p:sp>
    </p:spTree>
    <p:extLst>
      <p:ext uri="{BB962C8B-B14F-4D97-AF65-F5344CB8AC3E}">
        <p14:creationId xmlns:p14="http://schemas.microsoft.com/office/powerpoint/2010/main" xmlns="" val="14914931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C46122C-787B-4F06-9DCA-9C655D6D9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/>
              <a:t>Indikátory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234B465D-C996-40A7-83C3-47AB99A72B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u="sng" dirty="0"/>
              <a:t>Celkový počet účastníků - kód 60000</a:t>
            </a: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měrná jednotka-</a:t>
            </a:r>
            <a:r>
              <a:rPr lang="cs-CZ" b="1" dirty="0"/>
              <a:t>osoby</a:t>
            </a:r>
            <a:r>
              <a:rPr lang="cs-CZ" dirty="0"/>
              <a:t>, typ-</a:t>
            </a:r>
            <a:r>
              <a:rPr lang="cs-CZ" b="1" dirty="0"/>
              <a:t>výstup</a:t>
            </a:r>
          </a:p>
          <a:p>
            <a:pPr marL="0" indent="0">
              <a:buNone/>
            </a:pPr>
            <a:endParaRPr lang="cs-CZ" b="1" dirty="0"/>
          </a:p>
          <a:p>
            <a:r>
              <a:rPr lang="cs-CZ" u="sng" dirty="0"/>
              <a:t>Kapacita podpořených služeb – kód 67001</a:t>
            </a:r>
          </a:p>
          <a:p>
            <a:pPr marL="0" indent="0">
              <a:buNone/>
            </a:pPr>
            <a:r>
              <a:rPr lang="cs-CZ" dirty="0"/>
              <a:t>měrná jednotka-</a:t>
            </a:r>
            <a:r>
              <a:rPr lang="cs-CZ" b="1" dirty="0"/>
              <a:t>místa</a:t>
            </a:r>
            <a:r>
              <a:rPr lang="cs-CZ" dirty="0"/>
              <a:t>, typ-</a:t>
            </a:r>
            <a:r>
              <a:rPr lang="cs-CZ" b="1" dirty="0"/>
              <a:t>výstup</a:t>
            </a:r>
            <a:r>
              <a:rPr lang="cs-CZ" dirty="0"/>
              <a:t>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u="sng" dirty="0"/>
              <a:t>Využívání podpořených služeb – kód 67010</a:t>
            </a:r>
          </a:p>
          <a:p>
            <a:pPr marL="0" indent="0">
              <a:buNone/>
            </a:pPr>
            <a:r>
              <a:rPr lang="cs-CZ" dirty="0"/>
              <a:t>měrná jednotka-</a:t>
            </a:r>
            <a:r>
              <a:rPr lang="cs-CZ" b="1" dirty="0"/>
              <a:t>osoby</a:t>
            </a:r>
            <a:r>
              <a:rPr lang="cs-CZ" dirty="0"/>
              <a:t>, typ-</a:t>
            </a:r>
            <a:r>
              <a:rPr lang="cs-CZ" b="1" dirty="0"/>
              <a:t>výsledek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u="sng" dirty="0"/>
              <a:t>Počet podpořených komunitních center – kód 55102</a:t>
            </a:r>
          </a:p>
          <a:p>
            <a:pPr marL="0" indent="0">
              <a:buNone/>
            </a:pPr>
            <a:r>
              <a:rPr lang="cs-CZ" dirty="0"/>
              <a:t>měrná jednotka-</a:t>
            </a:r>
            <a:r>
              <a:rPr lang="cs-CZ" b="1" dirty="0"/>
              <a:t>zařízení</a:t>
            </a:r>
            <a:r>
              <a:rPr lang="cs-CZ" dirty="0"/>
              <a:t>, typ-</a:t>
            </a:r>
            <a:r>
              <a:rPr lang="cs-CZ" b="1" dirty="0"/>
              <a:t>výstup</a:t>
            </a:r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xmlns="" val="35376049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72937" y="626743"/>
            <a:ext cx="6209607" cy="73244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/>
            </a:r>
            <a:br>
              <a:rPr lang="cs-CZ" b="1" dirty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Hodnocení</a:t>
            </a:r>
            <a:r>
              <a:rPr lang="cs-CZ" dirty="0"/>
              <a:t/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2596567" y="1916230"/>
            <a:ext cx="676910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cs-CZ" sz="2800" b="1" dirty="0"/>
              <a:t>Místní akční skupina </a:t>
            </a:r>
            <a:r>
              <a:rPr lang="cs-CZ" sz="2800" dirty="0"/>
              <a:t>– hodnocení žádostí o podporu; písemné záznamy o provedeném hodnocení; seznam žádostí, které MAS navrhuje ke schválení---předá ŘO</a:t>
            </a:r>
          </a:p>
          <a:p>
            <a:pPr marL="342900" indent="-342900">
              <a:buAutoNum type="arabicPeriod"/>
            </a:pPr>
            <a:endParaRPr lang="cs-CZ" sz="2800" dirty="0"/>
          </a:p>
          <a:p>
            <a:pPr marL="342900" indent="-342900">
              <a:buAutoNum type="arabicPeriod"/>
            </a:pPr>
            <a:r>
              <a:rPr lang="cs-CZ" sz="2800" b="1" dirty="0"/>
              <a:t>Řídící orgán</a:t>
            </a:r>
            <a:r>
              <a:rPr lang="cs-CZ" sz="2800" dirty="0"/>
              <a:t> – závěrečné ověření způsobilosti projektů a kontrola administrativních postupů MAS; k vybraným projektům vydá </a:t>
            </a:r>
            <a:r>
              <a:rPr lang="cs-CZ" sz="2800" u="sng" dirty="0"/>
              <a:t>právní akt o poskytnutí podpory</a:t>
            </a:r>
          </a:p>
          <a:p>
            <a:endParaRPr lang="cs-CZ" sz="28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D80825D7-4C23-4023-8744-A822C5AA59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06957" y="1"/>
            <a:ext cx="4220021" cy="695726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6408C328-B365-4DAF-B5DC-B76D1B13EB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15061" y="159026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xmlns="" val="24648623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75511" y="772517"/>
            <a:ext cx="10590054" cy="73244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/>
            </a:r>
            <a:br>
              <a:rPr lang="cs-CZ" b="1" dirty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A</a:t>
            </a:r>
            <a:r>
              <a:rPr lang="cs-CZ" b="1" dirty="0"/>
              <a:t>) Hodnocení přijatelnosti a formálních náležitostí</a:t>
            </a:r>
            <a:r>
              <a:rPr lang="cs-CZ" dirty="0"/>
              <a:t/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2596567" y="1916230"/>
            <a:ext cx="6769106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cs-CZ" sz="2400" dirty="0"/>
              <a:t>určený pracovník MAS, ověření jiný určený pracovník MAS</a:t>
            </a:r>
          </a:p>
          <a:p>
            <a:endParaRPr lang="cs-CZ" sz="2400" dirty="0"/>
          </a:p>
          <a:p>
            <a:pPr marL="342900" indent="-342900">
              <a:buAutoNum type="alphaLcParenR"/>
            </a:pPr>
            <a:r>
              <a:rPr lang="cs-CZ" sz="2400" u="sng" dirty="0"/>
              <a:t>Kritéria přijatelnosti </a:t>
            </a:r>
            <a:r>
              <a:rPr lang="cs-CZ" sz="2400" dirty="0"/>
              <a:t>(9) – nejsou opravitelná-</a:t>
            </a:r>
          </a:p>
          <a:p>
            <a:r>
              <a:rPr lang="cs-CZ" sz="2400" dirty="0"/>
              <a:t>Oprávněnost žadatele, partnerství, cílové skupiny, CZV, aktivity, horizontální principy, soulad s CLLD, ověření kapacity žadatele (pokud CZV do 2 mil. Kč pak vždy dostatečná), trestní bezúhonnost</a:t>
            </a:r>
          </a:p>
          <a:p>
            <a:endParaRPr lang="cs-CZ" sz="2400" dirty="0"/>
          </a:p>
          <a:p>
            <a:pPr marL="342900" indent="-342900">
              <a:buAutoNum type="alphaLcParenR" startAt="2"/>
            </a:pPr>
            <a:r>
              <a:rPr lang="cs-CZ" sz="2400" u="sng" dirty="0"/>
              <a:t>Kritéria formálních náležitostí (2) </a:t>
            </a:r>
            <a:r>
              <a:rPr lang="cs-CZ" sz="2400" dirty="0"/>
              <a:t>– opravitelná – úplnost a forma žádosti, podpis žádosti – při záporném hodnocení vyzván 1x k opravě do 5 </a:t>
            </a:r>
            <a:r>
              <a:rPr lang="cs-CZ" sz="2400" dirty="0" err="1"/>
              <a:t>prac</a:t>
            </a:r>
            <a:r>
              <a:rPr lang="cs-CZ" sz="2400" dirty="0"/>
              <a:t>. dnů</a:t>
            </a:r>
          </a:p>
          <a:p>
            <a:pPr marL="342900" indent="-342900">
              <a:buAutoNum type="alphaLcParenR" startAt="2"/>
            </a:pPr>
            <a:endParaRPr lang="cs-CZ" sz="2400" dirty="0"/>
          </a:p>
          <a:p>
            <a:endParaRPr lang="cs-CZ" sz="28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D80825D7-4C23-4023-8744-A822C5AA59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06957" y="1"/>
            <a:ext cx="4220021" cy="695726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6408C328-B365-4DAF-B5DC-B76D1B13EB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15061" y="159026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xmlns="" val="19546971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8053" y="626743"/>
            <a:ext cx="10747512" cy="73244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/>
            </a:r>
            <a:br>
              <a:rPr lang="cs-CZ" b="1" dirty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A</a:t>
            </a:r>
            <a:r>
              <a:rPr lang="cs-CZ" b="1" dirty="0"/>
              <a:t>) Hodnocení přijatelnosti </a:t>
            </a:r>
            <a:r>
              <a:rPr lang="cs-CZ" b="1" dirty="0" smtClean="0"/>
              <a:t>a </a:t>
            </a:r>
            <a:r>
              <a:rPr lang="cs-CZ" b="1" dirty="0"/>
              <a:t>formálních náležitostí</a:t>
            </a:r>
            <a:r>
              <a:rPr lang="cs-CZ" dirty="0"/>
              <a:t/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2596567" y="1916230"/>
            <a:ext cx="676910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a)b) </a:t>
            </a:r>
            <a:r>
              <a:rPr lang="cs-CZ" sz="2400" b="1" dirty="0"/>
              <a:t>do 10 </a:t>
            </a:r>
            <a:r>
              <a:rPr lang="cs-CZ" sz="2400" b="1" dirty="0" err="1"/>
              <a:t>prac</a:t>
            </a:r>
            <a:r>
              <a:rPr lang="cs-CZ" sz="2400" b="1" dirty="0"/>
              <a:t>. dnů od uzávěrky příjmu žádostí </a:t>
            </a:r>
          </a:p>
          <a:p>
            <a:r>
              <a:rPr lang="cs-CZ" sz="2400" dirty="0"/>
              <a:t>(včetně </a:t>
            </a:r>
            <a:r>
              <a:rPr lang="cs-CZ" sz="2400" dirty="0" err="1"/>
              <a:t>nápr</a:t>
            </a:r>
            <a:r>
              <a:rPr lang="cs-CZ" sz="2400" dirty="0"/>
              <a:t>. FN),</a:t>
            </a:r>
          </a:p>
          <a:p>
            <a:r>
              <a:rPr lang="cs-CZ" sz="2400" dirty="0"/>
              <a:t>žadatelům </a:t>
            </a:r>
            <a:r>
              <a:rPr lang="cs-CZ" sz="2400" dirty="0" err="1"/>
              <a:t>info</a:t>
            </a:r>
            <a:r>
              <a:rPr lang="cs-CZ" sz="2400" dirty="0"/>
              <a:t> o výsledku hodnocení prostřednictvím MS2014+</a:t>
            </a:r>
          </a:p>
          <a:p>
            <a:endParaRPr lang="cs-CZ" sz="2400" dirty="0"/>
          </a:p>
          <a:p>
            <a:r>
              <a:rPr lang="cs-CZ" sz="2400" dirty="0"/>
              <a:t>Vyloučení žadatelé mohou do 15 kalend. dní od doručení </a:t>
            </a:r>
            <a:r>
              <a:rPr lang="cs-CZ" sz="2400" dirty="0" err="1"/>
              <a:t>info</a:t>
            </a:r>
            <a:r>
              <a:rPr lang="cs-CZ" sz="2400" dirty="0"/>
              <a:t> podat žádost o přezkum hodnocení</a:t>
            </a:r>
          </a:p>
          <a:p>
            <a:pPr marL="342900" indent="-342900">
              <a:buAutoNum type="arabicPeriod"/>
            </a:pPr>
            <a:endParaRPr lang="cs-CZ" sz="24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D80825D7-4C23-4023-8744-A822C5AA59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06957" y="1"/>
            <a:ext cx="4220021" cy="695726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6408C328-B365-4DAF-B5DC-B76D1B13EB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15061" y="159026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xmlns="" val="14798106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72937" y="626743"/>
            <a:ext cx="6209607" cy="73244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/>
            </a:r>
            <a:br>
              <a:rPr lang="cs-CZ" b="1" dirty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B</a:t>
            </a:r>
            <a:r>
              <a:rPr lang="cs-CZ" b="1" dirty="0"/>
              <a:t>) Věcné hodnocení</a:t>
            </a:r>
            <a:r>
              <a:rPr lang="cs-CZ" dirty="0"/>
              <a:t/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2596567" y="1943939"/>
            <a:ext cx="6769106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b="1" dirty="0"/>
          </a:p>
          <a:p>
            <a:r>
              <a:rPr lang="cs-CZ" dirty="0"/>
              <a:t>-</a:t>
            </a:r>
            <a:r>
              <a:rPr lang="cs-CZ" sz="2400" dirty="0"/>
              <a:t>Výběrová komise MAS</a:t>
            </a:r>
          </a:p>
          <a:p>
            <a:r>
              <a:rPr lang="cs-CZ" sz="2400" dirty="0"/>
              <a:t>I. Potřebnost pro území MAS</a:t>
            </a:r>
          </a:p>
          <a:p>
            <a:r>
              <a:rPr lang="cs-CZ" sz="2400" dirty="0"/>
              <a:t>II. Účelnost</a:t>
            </a:r>
          </a:p>
          <a:p>
            <a:r>
              <a:rPr lang="cs-CZ" sz="2400" dirty="0"/>
              <a:t>III. Efektivnost a hospodárnost</a:t>
            </a:r>
          </a:p>
          <a:p>
            <a:r>
              <a:rPr lang="cs-CZ" sz="2400" dirty="0"/>
              <a:t>IV. Proveditelnost</a:t>
            </a:r>
          </a:p>
          <a:p>
            <a:r>
              <a:rPr lang="cs-CZ" sz="2400" dirty="0"/>
              <a:t>max. 100 bodů, nutno min. 50 bodů</a:t>
            </a:r>
          </a:p>
          <a:p>
            <a:pPr marL="285750" indent="-285750">
              <a:buFontTx/>
              <a:buChar char="-"/>
            </a:pPr>
            <a:r>
              <a:rPr lang="cs-CZ" sz="2400" dirty="0"/>
              <a:t>Dokončeno </a:t>
            </a:r>
            <a:r>
              <a:rPr lang="cs-CZ" sz="2400" b="1" dirty="0"/>
              <a:t>do 25 </a:t>
            </a:r>
            <a:r>
              <a:rPr lang="cs-CZ" sz="2400" b="1" dirty="0" err="1"/>
              <a:t>prac</a:t>
            </a:r>
            <a:r>
              <a:rPr lang="cs-CZ" sz="2400" b="1" dirty="0"/>
              <a:t>. dní od </a:t>
            </a:r>
            <a:r>
              <a:rPr lang="cs-CZ" sz="2400" b="1" dirty="0" err="1"/>
              <a:t>hodn</a:t>
            </a:r>
            <a:r>
              <a:rPr lang="cs-CZ" sz="2400" b="1" dirty="0"/>
              <a:t>. P a FN </a:t>
            </a:r>
          </a:p>
          <a:p>
            <a:pPr marL="285750" indent="-285750">
              <a:buFontTx/>
              <a:buChar char="-"/>
            </a:pPr>
            <a:r>
              <a:rPr lang="cs-CZ" sz="2400" dirty="0"/>
              <a:t>Žadatelé </a:t>
            </a:r>
            <a:r>
              <a:rPr lang="cs-CZ" sz="2400" dirty="0" err="1"/>
              <a:t>info</a:t>
            </a:r>
            <a:r>
              <a:rPr lang="cs-CZ" sz="2400" dirty="0"/>
              <a:t> o výsledku prostřednictvím MS2014+, ode dne doručení </a:t>
            </a:r>
            <a:r>
              <a:rPr lang="cs-CZ" sz="2400" dirty="0" err="1"/>
              <a:t>info</a:t>
            </a:r>
            <a:r>
              <a:rPr lang="cs-CZ" sz="2400" dirty="0"/>
              <a:t> o výsledku možno požádat o přezkum do 15 kal. dní </a:t>
            </a:r>
          </a:p>
          <a:p>
            <a:pPr marL="342900" indent="-342900">
              <a:buAutoNum type="arabicPeriod"/>
            </a:pPr>
            <a:endParaRPr lang="cs-CZ" sz="2400" dirty="0"/>
          </a:p>
          <a:p>
            <a:endParaRPr lang="cs-CZ" sz="28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D80825D7-4C23-4023-8744-A822C5AA59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06957" y="1"/>
            <a:ext cx="4220021" cy="695726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6408C328-B365-4DAF-B5DC-B76D1B13EB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15061" y="159026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xmlns="" val="1960195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72459" y="365007"/>
            <a:ext cx="5847080" cy="1325563"/>
          </a:xfrm>
        </p:spPr>
        <p:txBody>
          <a:bodyPr/>
          <a:lstStyle/>
          <a:p>
            <a:pPr algn="ctr"/>
            <a:r>
              <a:rPr lang="cs-CZ" b="1" dirty="0"/>
              <a:t>Program semináře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09913" y="2256861"/>
            <a:ext cx="9504680" cy="3146413"/>
          </a:xfrm>
        </p:spPr>
        <p:txBody>
          <a:bodyPr>
            <a:normAutofit/>
          </a:bodyPr>
          <a:lstStyle/>
          <a:p>
            <a:pPr lvl="0"/>
            <a:r>
              <a:rPr lang="cs-CZ" sz="3200" dirty="0"/>
              <a:t>Úvod a představení MAS Český les, </a:t>
            </a:r>
            <a:r>
              <a:rPr lang="cs-CZ" sz="3200" dirty="0" err="1"/>
              <a:t>z.s</a:t>
            </a:r>
            <a:r>
              <a:rPr lang="cs-CZ" sz="3200" dirty="0"/>
              <a:t>.</a:t>
            </a:r>
          </a:p>
          <a:p>
            <a:pPr lvl="0"/>
            <a:r>
              <a:rPr lang="cs-CZ" sz="3200" dirty="0"/>
              <a:t>Výzva:</a:t>
            </a:r>
          </a:p>
          <a:p>
            <a:pPr lvl="1"/>
            <a:r>
              <a:rPr lang="cs-CZ" sz="2800" dirty="0"/>
              <a:t>Základní údaje</a:t>
            </a:r>
          </a:p>
          <a:p>
            <a:pPr lvl="1"/>
            <a:r>
              <a:rPr lang="cs-CZ" sz="2800" dirty="0"/>
              <a:t>Oprávnění žadatelé</a:t>
            </a:r>
          </a:p>
          <a:p>
            <a:pPr lvl="1"/>
            <a:r>
              <a:rPr lang="cs-CZ" sz="2800" dirty="0"/>
              <a:t>Oprávnění partneři</a:t>
            </a:r>
          </a:p>
          <a:p>
            <a:pPr lvl="1"/>
            <a:r>
              <a:rPr lang="cs-CZ" sz="2800" dirty="0"/>
              <a:t>Cílové skupiny</a:t>
            </a:r>
          </a:p>
          <a:p>
            <a:pPr marL="0" lvl="0" indent="0">
              <a:buNone/>
            </a:pPr>
            <a:endParaRPr lang="cs-CZ" sz="3200" dirty="0"/>
          </a:p>
          <a:p>
            <a:pPr lvl="0"/>
            <a:endParaRPr lang="cs-CZ" sz="3200" dirty="0"/>
          </a:p>
          <a:p>
            <a:pPr lvl="0"/>
            <a:endParaRPr lang="cs-CZ" sz="3200" dirty="0"/>
          </a:p>
          <a:p>
            <a:pPr lvl="0"/>
            <a:endParaRPr lang="cs-CZ" sz="3200" dirty="0"/>
          </a:p>
          <a:p>
            <a:pPr lvl="0"/>
            <a:endParaRPr lang="cs-CZ" sz="3200" dirty="0"/>
          </a:p>
          <a:p>
            <a:pPr lvl="0"/>
            <a:endParaRPr lang="cs-CZ" sz="3200" dirty="0"/>
          </a:p>
          <a:p>
            <a:pPr lvl="0"/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xmlns="" val="15943350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72937" y="626743"/>
            <a:ext cx="6209607" cy="73244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/>
            </a:r>
            <a:br>
              <a:rPr lang="cs-CZ" b="1" dirty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C</a:t>
            </a:r>
            <a:r>
              <a:rPr lang="cs-CZ" b="1" dirty="0"/>
              <a:t>) Výběr projektů</a:t>
            </a:r>
            <a:r>
              <a:rPr lang="cs-CZ" dirty="0"/>
              <a:t/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2513438" y="1903832"/>
            <a:ext cx="676910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/>
              <a:t>-    Výkonná rada MAS</a:t>
            </a:r>
          </a:p>
          <a:p>
            <a:pPr marL="457200" indent="-457200">
              <a:buFontTx/>
              <a:buChar char="-"/>
            </a:pPr>
            <a:r>
              <a:rPr lang="cs-CZ" sz="2800" dirty="0"/>
              <a:t>Pořadí dáno bodovým ohodnocením</a:t>
            </a:r>
          </a:p>
          <a:p>
            <a:pPr marL="457200" indent="-457200">
              <a:buFontTx/>
              <a:buChar char="-"/>
            </a:pPr>
            <a:r>
              <a:rPr lang="cs-CZ" sz="2800" b="1" dirty="0"/>
              <a:t>Do 5 </a:t>
            </a:r>
            <a:r>
              <a:rPr lang="cs-CZ" sz="2800" b="1" dirty="0" err="1"/>
              <a:t>prac</a:t>
            </a:r>
            <a:r>
              <a:rPr lang="cs-CZ" sz="2800" b="1" dirty="0"/>
              <a:t>. dní </a:t>
            </a:r>
            <a:r>
              <a:rPr lang="cs-CZ" sz="2800" dirty="0"/>
              <a:t>od dokončení věcného</a:t>
            </a:r>
          </a:p>
          <a:p>
            <a:endParaRPr lang="cs-CZ" sz="28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D80825D7-4C23-4023-8744-A822C5AA59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06957" y="1"/>
            <a:ext cx="4220021" cy="695726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6408C328-B365-4DAF-B5DC-B76D1B13EB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15061" y="159026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xmlns="" val="13121330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72937" y="626743"/>
            <a:ext cx="6209607" cy="73244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/>
            </a:r>
            <a:br>
              <a:rPr lang="cs-CZ" b="1" dirty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2</a:t>
            </a:r>
            <a:r>
              <a:rPr lang="cs-CZ" b="1" dirty="0"/>
              <a:t>. Řídící orgán</a:t>
            </a:r>
            <a:r>
              <a:rPr lang="cs-CZ" dirty="0"/>
              <a:t/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2513438" y="1903832"/>
            <a:ext cx="676910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cs-CZ" sz="2800" u="sng" dirty="0"/>
              <a:t>Závěrečné ověření způsobilosti </a:t>
            </a:r>
            <a:r>
              <a:rPr lang="cs-CZ" sz="2800" dirty="0"/>
              <a:t>– </a:t>
            </a:r>
            <a:r>
              <a:rPr lang="cs-CZ" sz="2800" b="1" dirty="0"/>
              <a:t>kontrola procesu hodnocení</a:t>
            </a:r>
            <a:r>
              <a:rPr lang="cs-CZ" sz="2800" dirty="0"/>
              <a:t> a výběru provedeného MAS, </a:t>
            </a:r>
            <a:r>
              <a:rPr lang="cs-CZ" sz="2800" b="1" dirty="0"/>
              <a:t>kontrola</a:t>
            </a:r>
            <a:r>
              <a:rPr lang="cs-CZ" sz="2800" dirty="0"/>
              <a:t> způsobilosti </a:t>
            </a:r>
            <a:r>
              <a:rPr lang="cs-CZ" sz="2800" b="1" dirty="0"/>
              <a:t>aktivit a výdajů</a:t>
            </a:r>
            <a:r>
              <a:rPr lang="cs-CZ" sz="2800" dirty="0"/>
              <a:t> v projektu </a:t>
            </a:r>
          </a:p>
          <a:p>
            <a:pPr marL="514350" indent="-514350">
              <a:buAutoNum type="arabicPeriod"/>
            </a:pPr>
            <a:endParaRPr lang="cs-CZ" sz="2800" dirty="0"/>
          </a:p>
          <a:p>
            <a:pPr marL="514350" indent="-514350">
              <a:buAutoNum type="arabicPeriod"/>
            </a:pPr>
            <a:r>
              <a:rPr lang="cs-CZ" sz="2800" dirty="0"/>
              <a:t>Vydá </a:t>
            </a:r>
            <a:r>
              <a:rPr lang="cs-CZ" sz="2800" u="sng" dirty="0"/>
              <a:t>právní akt o poskytnutí podpory </a:t>
            </a:r>
            <a:r>
              <a:rPr lang="cs-CZ" sz="2800" dirty="0"/>
              <a:t>zpravidla ve lhůtě </a:t>
            </a:r>
            <a:r>
              <a:rPr lang="cs-CZ" sz="2800" b="1" dirty="0"/>
              <a:t>do 3 měsíců </a:t>
            </a:r>
            <a:r>
              <a:rPr lang="cs-CZ" sz="2800" dirty="0"/>
              <a:t>od výběru žádosti</a:t>
            </a:r>
          </a:p>
          <a:p>
            <a:endParaRPr lang="cs-CZ" sz="28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D80825D7-4C23-4023-8744-A822C5AA59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06957" y="1"/>
            <a:ext cx="4220021" cy="695726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6408C328-B365-4DAF-B5DC-B76D1B13EB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15061" y="159026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xmlns="" val="30196863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BA6F2D5-A40F-4822-9218-557FE8BB7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Projektová žádost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616138D9-7FDD-45A2-9322-B18D125D60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1.Zřízení elektronického podpisu a datové schránky</a:t>
            </a:r>
          </a:p>
          <a:p>
            <a:pPr marL="0" indent="0">
              <a:buNone/>
            </a:pPr>
            <a:r>
              <a:rPr lang="cs-CZ" dirty="0"/>
              <a:t>2.Registrace do systému IS KP14+ (</a:t>
            </a:r>
            <a:r>
              <a:rPr lang="cs-CZ" dirty="0">
                <a:hlinkClick r:id="rId2"/>
              </a:rPr>
              <a:t>https://mseu.mssf.cz</a:t>
            </a:r>
            <a:r>
              <a:rPr lang="cs-CZ" dirty="0"/>
              <a:t>)</a:t>
            </a:r>
          </a:p>
          <a:p>
            <a:pPr marL="0" indent="0">
              <a:buNone/>
            </a:pPr>
            <a:r>
              <a:rPr lang="cs-CZ" dirty="0"/>
              <a:t>3.Vyplnění žádosti o podporu</a:t>
            </a:r>
          </a:p>
          <a:p>
            <a:pPr marL="0" indent="0">
              <a:buNone/>
            </a:pPr>
            <a:r>
              <a:rPr lang="cs-CZ" dirty="0"/>
              <a:t>4.Finalizace žádosti o podporu</a:t>
            </a:r>
          </a:p>
          <a:p>
            <a:pPr marL="0" indent="0">
              <a:buNone/>
            </a:pPr>
            <a:r>
              <a:rPr lang="cs-CZ" dirty="0"/>
              <a:t>5.Podepsání a odeslání žádosti o podporu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2283345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72937" y="626743"/>
            <a:ext cx="6209607" cy="73244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/>
            </a:r>
            <a:br>
              <a:rPr lang="cs-CZ" b="1" dirty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Odkazy</a:t>
            </a:r>
            <a:r>
              <a:rPr lang="cs-CZ" dirty="0"/>
              <a:t/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2701585" y="1444390"/>
            <a:ext cx="7227181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2400" b="1" dirty="0"/>
          </a:p>
          <a:p>
            <a:pPr lvl="0"/>
            <a:r>
              <a:rPr lang="cs-CZ" sz="2400" dirty="0"/>
              <a:t>Obecné části pravidel pro žadatele a příjemce v rámci OPZ:</a:t>
            </a:r>
          </a:p>
          <a:p>
            <a:pPr lvl="0"/>
            <a:r>
              <a:rPr lang="cs-CZ" sz="2400" u="sng" dirty="0">
                <a:hlinkClick r:id="rId2"/>
              </a:rPr>
              <a:t>https://www.esfcr.cz/pravidla-pro-zadatele-a-prijemce-opz</a:t>
            </a:r>
            <a:endParaRPr lang="cs-CZ" sz="2400" u="sng" dirty="0"/>
          </a:p>
          <a:p>
            <a:pPr lvl="0"/>
            <a:endParaRPr lang="cs-CZ" sz="2400" dirty="0"/>
          </a:p>
          <a:p>
            <a:pPr lvl="0"/>
            <a:r>
              <a:rPr lang="cs-CZ" sz="2400" dirty="0"/>
              <a:t>Specifické části pravidel pro žadatele a příjemce v rámci OPZ: </a:t>
            </a:r>
            <a:r>
              <a:rPr lang="cs-CZ" sz="2400" u="sng" dirty="0">
                <a:solidFill>
                  <a:schemeClr val="accent1">
                    <a:lumMod val="75000"/>
                  </a:schemeClr>
                </a:solidFill>
              </a:rPr>
              <a:t>https://www.esfcr.cz/pravidla-pro-zadatele-a-prijemce-opz/-/dokument/797817 )</a:t>
            </a:r>
            <a:endParaRPr lang="cs-CZ" sz="2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cs-CZ" sz="2400" dirty="0"/>
              <a:t> </a:t>
            </a:r>
          </a:p>
          <a:p>
            <a:r>
              <a:rPr lang="cs-CZ" sz="2400" dirty="0"/>
              <a:t>Výzva MAS Český les, </a:t>
            </a:r>
            <a:r>
              <a:rPr lang="cs-CZ" sz="2400" dirty="0" err="1"/>
              <a:t>z.s</a:t>
            </a:r>
            <a:r>
              <a:rPr lang="cs-CZ" sz="2400" dirty="0"/>
              <a:t>.</a:t>
            </a:r>
          </a:p>
          <a:p>
            <a:r>
              <a:rPr lang="cs-CZ" sz="2400" dirty="0">
                <a:hlinkClick r:id="rId3"/>
              </a:rPr>
              <a:t>http://www.masceskyles.cz/strategie-2014-2020/opz/vyzvy-mas/12-vyzva/</a:t>
            </a:r>
            <a:endParaRPr lang="cs-CZ" sz="2400" dirty="0"/>
          </a:p>
          <a:p>
            <a:endParaRPr lang="cs-CZ" sz="2400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D80825D7-4C23-4023-8744-A822C5AA59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06957" y="1"/>
            <a:ext cx="4220021" cy="695726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6408C328-B365-4DAF-B5DC-B76D1B13EB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15061" y="159026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xmlns="" val="8845538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dirty="0"/>
              <a:t/>
            </a:r>
            <a:br>
              <a:rPr lang="cs-CZ" b="1" dirty="0"/>
            </a:br>
            <a:endParaRPr lang="cs-CZ" sz="6000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xmlns="" id="{04EA123A-BBF3-4A4F-B9DB-FC9A96F131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782" y="171167"/>
            <a:ext cx="10698018" cy="6005796"/>
          </a:xfrm>
        </p:spPr>
        <p:txBody>
          <a:bodyPr/>
          <a:lstStyle/>
          <a:p>
            <a:endParaRPr lang="cs-CZ" dirty="0"/>
          </a:p>
          <a:p>
            <a:r>
              <a:rPr lang="cs-CZ" dirty="0"/>
              <a:t>Založení žádosti v IS KP+ </a:t>
            </a:r>
          </a:p>
          <a:p>
            <a:pPr marL="0" indent="0">
              <a:buNone/>
            </a:pPr>
            <a:r>
              <a:rPr lang="cs-CZ" dirty="0">
                <a:hlinkClick r:id="rId2"/>
              </a:rPr>
              <a:t>https://mseu.mssf.cz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Edukační video: </a:t>
            </a:r>
          </a:p>
          <a:p>
            <a:pPr marL="0" indent="0">
              <a:buNone/>
            </a:pPr>
            <a:r>
              <a:rPr lang="cs-CZ" dirty="0">
                <a:hlinkClick r:id="rId3"/>
              </a:rPr>
              <a:t>http://www.strukturalni-fondy.cz/cs/Jak-na-projekt/Elektronicka-zadost/Edukacni-videa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-jak založit žádost do IS KP+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Příručky, formuláře, čestná prohlášení, vzory, apod.</a:t>
            </a:r>
          </a:p>
          <a:p>
            <a:pPr marL="0" indent="0">
              <a:buNone/>
            </a:pPr>
            <a:r>
              <a:rPr lang="cs-CZ" dirty="0">
                <a:hlinkClick r:id="rId4"/>
              </a:rPr>
              <a:t>https://www.esfcr.cz/dokumenty-opz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 flipH="1" flipV="1">
            <a:off x="11859490" y="2552385"/>
            <a:ext cx="554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/>
          </a:p>
          <a:p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3873962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9E27D2AB-1683-4FAF-90AE-984ABFCD5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Kontakty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xmlns="" id="{AA4DAEF3-B6E2-451F-A0A9-B906AEF5F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cs-CZ" sz="2000" dirty="0"/>
              <a:t>Ing. Olga </a:t>
            </a:r>
            <a:r>
              <a:rPr lang="cs-CZ" sz="2000" dirty="0" err="1"/>
              <a:t>Pulchartová</a:t>
            </a:r>
            <a:endParaRPr lang="cs-CZ" sz="2000" dirty="0"/>
          </a:p>
          <a:p>
            <a:pPr algn="ctr"/>
            <a:r>
              <a:rPr lang="cs-CZ" sz="2000" dirty="0"/>
              <a:t>602 168 17</a:t>
            </a:r>
          </a:p>
          <a:p>
            <a:pPr algn="ctr"/>
            <a:r>
              <a:rPr lang="cs-CZ" sz="2000" dirty="0">
                <a:hlinkClick r:id="rId2"/>
              </a:rPr>
              <a:t>pulchartova@masceskyles.cz</a:t>
            </a:r>
            <a:endParaRPr lang="cs-CZ" sz="2000" dirty="0"/>
          </a:p>
          <a:p>
            <a:pPr algn="ctr"/>
            <a:endParaRPr lang="cs-CZ" sz="2000" dirty="0"/>
          </a:p>
          <a:p>
            <a:pPr algn="ctr"/>
            <a:r>
              <a:rPr lang="cs-CZ" sz="2000" dirty="0"/>
              <a:t>Ing. Daniela Voldánová </a:t>
            </a:r>
          </a:p>
          <a:p>
            <a:pPr algn="ctr"/>
            <a:r>
              <a:rPr lang="cs-CZ" sz="2000" dirty="0"/>
              <a:t>724 863 051</a:t>
            </a:r>
          </a:p>
          <a:p>
            <a:pPr algn="ctr"/>
            <a:r>
              <a:rPr lang="cs-CZ" sz="2000" dirty="0">
                <a:hlinkClick r:id="rId3"/>
              </a:rPr>
              <a:t>voldanova@masceskyles.cz</a:t>
            </a:r>
            <a:endParaRPr lang="cs-CZ" sz="2000" dirty="0"/>
          </a:p>
          <a:p>
            <a:pPr algn="ctr"/>
            <a:endParaRPr lang="cs-CZ" sz="2000" dirty="0"/>
          </a:p>
          <a:p>
            <a:pPr algn="ctr"/>
            <a:r>
              <a:rPr lang="cs-CZ" sz="2000" dirty="0"/>
              <a:t>Sylva Heidlerová – ředitelka MAS </a:t>
            </a:r>
          </a:p>
          <a:p>
            <a:pPr algn="ctr"/>
            <a:r>
              <a:rPr lang="cs-CZ" sz="2000" dirty="0"/>
              <a:t>602 168 171</a:t>
            </a:r>
          </a:p>
          <a:p>
            <a:pPr algn="ctr"/>
            <a:r>
              <a:rPr lang="cs-CZ" sz="2000" dirty="0">
                <a:hlinkClick r:id="rId4"/>
              </a:rPr>
              <a:t>heidlerova@tiscali.cz</a:t>
            </a:r>
            <a:endParaRPr lang="cs-CZ" sz="2000" dirty="0"/>
          </a:p>
          <a:p>
            <a:endParaRPr lang="cs-CZ" sz="2000" dirty="0"/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41672131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768DA81E-24A0-473D-A45E-4E0DB5971F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Děkujeme za pozornost</a:t>
            </a:r>
          </a:p>
        </p:txBody>
      </p:sp>
      <p:sp>
        <p:nvSpPr>
          <p:cNvPr id="4" name="Podnadpis 3">
            <a:extLst>
              <a:ext uri="{FF2B5EF4-FFF2-40B4-BE49-F238E27FC236}">
                <a16:creationId xmlns:a16="http://schemas.microsoft.com/office/drawing/2014/main" xmlns="" id="{768B73AA-3DC3-455C-B640-8A11665792F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MAS Český les, </a:t>
            </a:r>
            <a:r>
              <a:rPr lang="cs-CZ" dirty="0" err="1"/>
              <a:t>z.s</a:t>
            </a:r>
            <a:r>
              <a:rPr lang="cs-CZ" dirty="0"/>
              <a:t>.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D80825D7-4C23-4023-8744-A822C5AA59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06957" y="1"/>
            <a:ext cx="4220021" cy="695726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xmlns="" id="{6408C328-B365-4DAF-B5DC-B76D1B13EB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15061" y="159026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xmlns="" val="1490521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72459" y="365007"/>
            <a:ext cx="5847080" cy="1325563"/>
          </a:xfrm>
        </p:spPr>
        <p:txBody>
          <a:bodyPr/>
          <a:lstStyle/>
          <a:p>
            <a:pPr algn="ctr"/>
            <a:r>
              <a:rPr lang="cs-CZ" b="1" dirty="0"/>
              <a:t>Program semináře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09913" y="2256861"/>
            <a:ext cx="9504680" cy="3146413"/>
          </a:xfrm>
        </p:spPr>
        <p:txBody>
          <a:bodyPr>
            <a:normAutofit fontScale="92500" lnSpcReduction="20000"/>
          </a:bodyPr>
          <a:lstStyle/>
          <a:p>
            <a:r>
              <a:rPr lang="cs-CZ" sz="3200" dirty="0"/>
              <a:t>Podporované aktivity</a:t>
            </a:r>
          </a:p>
          <a:p>
            <a:r>
              <a:rPr lang="cs-CZ" sz="3200" dirty="0"/>
              <a:t>Financování</a:t>
            </a:r>
          </a:p>
          <a:p>
            <a:r>
              <a:rPr lang="cs-CZ" sz="3200" dirty="0"/>
              <a:t>Indikátory</a:t>
            </a:r>
          </a:p>
          <a:p>
            <a:r>
              <a:rPr lang="cs-CZ" sz="3200" dirty="0"/>
              <a:t>Hodnocení</a:t>
            </a:r>
          </a:p>
          <a:p>
            <a:r>
              <a:rPr lang="cs-CZ" sz="3200" dirty="0"/>
              <a:t>Projektová žádost</a:t>
            </a:r>
          </a:p>
          <a:p>
            <a:r>
              <a:rPr lang="cs-CZ" sz="3200" dirty="0"/>
              <a:t>Odkazy</a:t>
            </a:r>
          </a:p>
          <a:p>
            <a:r>
              <a:rPr lang="cs-CZ" sz="3200" dirty="0"/>
              <a:t>Kontakty</a:t>
            </a:r>
          </a:p>
          <a:p>
            <a:pPr marL="0" indent="0">
              <a:buNone/>
            </a:pPr>
            <a:endParaRPr lang="cs-CZ" sz="3200" dirty="0"/>
          </a:p>
          <a:p>
            <a:pPr marL="0" lvl="0" indent="0">
              <a:buNone/>
            </a:pPr>
            <a:endParaRPr lang="cs-CZ" sz="3200" dirty="0"/>
          </a:p>
          <a:p>
            <a:pPr lvl="0"/>
            <a:endParaRPr lang="cs-CZ" sz="3200" dirty="0"/>
          </a:p>
          <a:p>
            <a:pPr lvl="0"/>
            <a:endParaRPr lang="cs-CZ" sz="3200" dirty="0"/>
          </a:p>
          <a:p>
            <a:pPr lvl="0"/>
            <a:endParaRPr lang="cs-CZ" sz="3200" dirty="0"/>
          </a:p>
          <a:p>
            <a:pPr lvl="0"/>
            <a:endParaRPr lang="cs-CZ" sz="3200" dirty="0"/>
          </a:p>
          <a:p>
            <a:pPr lvl="0"/>
            <a:endParaRPr lang="cs-CZ" sz="3200" dirty="0"/>
          </a:p>
          <a:p>
            <a:pPr lvl="0"/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xmlns="" val="2886445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939686F-C1F6-4AA8-B0E0-E9A4DF0BC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MAS Český les, </a:t>
            </a:r>
            <a:r>
              <a:rPr lang="cs-CZ" sz="4000" b="1" dirty="0" err="1"/>
              <a:t>z.s</a:t>
            </a:r>
            <a:r>
              <a:rPr lang="cs-CZ" sz="4000" b="1" dirty="0"/>
              <a:t>.</a:t>
            </a:r>
          </a:p>
        </p:txBody>
      </p:sp>
      <p:graphicFrame>
        <p:nvGraphicFramePr>
          <p:cNvPr id="5" name="Zástupný symbol pro obsah 4">
            <a:extLst>
              <a:ext uri="{FF2B5EF4-FFF2-40B4-BE49-F238E27FC236}">
                <a16:creationId xmlns:a16="http://schemas.microsoft.com/office/drawing/2014/main" xmlns="" id="{B0FCB06D-0CC4-49F4-B014-EE102B1CDD1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034593704"/>
              </p:ext>
            </p:extLst>
          </p:nvPr>
        </p:nvGraphicFramePr>
        <p:xfrm>
          <a:off x="960583" y="4716203"/>
          <a:ext cx="5212506" cy="1579417"/>
        </p:xfrm>
        <a:graphic>
          <a:graphicData uri="http://schemas.openxmlformats.org/drawingml/2006/table">
            <a:tbl>
              <a:tblPr/>
              <a:tblGrid>
                <a:gridCol w="2513013">
                  <a:extLst>
                    <a:ext uri="{9D8B030D-6E8A-4147-A177-3AD203B41FA5}">
                      <a16:colId xmlns:a16="http://schemas.microsoft.com/office/drawing/2014/main" xmlns="" val="1819636407"/>
                    </a:ext>
                  </a:extLst>
                </a:gridCol>
                <a:gridCol w="2699493">
                  <a:extLst>
                    <a:ext uri="{9D8B030D-6E8A-4147-A177-3AD203B41FA5}">
                      <a16:colId xmlns:a16="http://schemas.microsoft.com/office/drawing/2014/main" xmlns="" val="2586996477"/>
                    </a:ext>
                  </a:extLst>
                </a:gridCol>
              </a:tblGrid>
              <a:tr h="590611">
                <a:tc>
                  <a:txBody>
                    <a:bodyPr/>
                    <a:lstStyle/>
                    <a:p>
                      <a:r>
                        <a:rPr lang="cs-CZ" b="1">
                          <a:effectLst/>
                        </a:rPr>
                        <a:t>Rozloha území MAS:</a:t>
                      </a:r>
                      <a:endParaRPr lang="cs-CZ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1 498,79 km</a:t>
                      </a:r>
                      <a:r>
                        <a:rPr lang="cs-CZ" baseline="30000" dirty="0">
                          <a:effectLst/>
                        </a:rPr>
                        <a:t>2</a:t>
                      </a:r>
                      <a:endParaRPr lang="cs-CZ" dirty="0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1610048"/>
                  </a:ext>
                </a:extLst>
              </a:tr>
              <a:tr h="398195">
                <a:tc>
                  <a:txBody>
                    <a:bodyPr/>
                    <a:lstStyle/>
                    <a:p>
                      <a:r>
                        <a:rPr lang="cs-CZ" b="1" dirty="0">
                          <a:effectLst/>
                        </a:rPr>
                        <a:t>Počet obyvatel:</a:t>
                      </a:r>
                      <a:endParaRPr lang="cs-CZ" dirty="0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61 576 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17925596"/>
                  </a:ext>
                </a:extLst>
              </a:tr>
              <a:tr h="590611">
                <a:tc>
                  <a:txBody>
                    <a:bodyPr/>
                    <a:lstStyle/>
                    <a:p>
                      <a:r>
                        <a:rPr lang="pt-BR" b="1" dirty="0">
                          <a:effectLst/>
                        </a:rPr>
                        <a:t>Počet obcí na území MAS:</a:t>
                      </a:r>
                      <a:endParaRPr lang="pt-BR" dirty="0">
                        <a:effectLst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77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54999259"/>
                  </a:ext>
                </a:extLst>
              </a:tr>
            </a:tbl>
          </a:graphicData>
        </a:graphic>
      </p:graphicFrame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BF987D87-1B0B-4B38-ABAF-72609AB7AC5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8035" y="1690688"/>
            <a:ext cx="7897091" cy="217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87543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13" t="9149" b="-1"/>
          <a:stretch/>
        </p:blipFill>
        <p:spPr>
          <a:xfrm>
            <a:off x="4486841" y="1113182"/>
            <a:ext cx="3501128" cy="5140401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D80825D7-4C23-4023-8744-A822C5AA59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81670" y="0"/>
            <a:ext cx="4220021" cy="695726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xmlns="" id="{6408C328-B365-4DAF-B5DC-B76D1B13EB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89774" y="159025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xmlns="" val="2799540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08727" y="637310"/>
            <a:ext cx="6289964" cy="748146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/>
            </a:r>
            <a:br>
              <a:rPr lang="cs-CZ" b="1" dirty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Základní </a:t>
            </a:r>
            <a:r>
              <a:rPr lang="cs-CZ" b="1" dirty="0"/>
              <a:t>údaje k výzvě</a:t>
            </a:r>
            <a:r>
              <a:rPr lang="cs-CZ" dirty="0"/>
              <a:t/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905165" y="1879286"/>
            <a:ext cx="1047403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Vyhlášení výzvy: 28. 2. (4:00 hod)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Příjem žádostí: 28. 2. 2019 – 30. 8. 2019 do 12:00 hod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Způsob podání: IS KP14+ ( MS2014+)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Celková částka alokace: 1 300 33Kč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Výše podpory: 85 %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Min. výše způsobilých výdajů: 400 000 Kč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Max. výše způsobilých výdajů: 1 300 033 Kč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Nejzazší datum pro ukončení fyzické realizace projektu: 12.3.2022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D80825D7-4C23-4023-8744-A822C5AA59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06957" y="1"/>
            <a:ext cx="4220021" cy="695726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6408C328-B365-4DAF-B5DC-B76D1B13EB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15061" y="159026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xmlns="" val="2308008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54829" y="653012"/>
            <a:ext cx="4343862" cy="73244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/>
            </a:r>
            <a:br>
              <a:rPr lang="cs-CZ" b="1" dirty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Oprávnění </a:t>
            </a:r>
            <a:r>
              <a:rPr lang="cs-CZ" b="1" dirty="0"/>
              <a:t>žadatelé</a:t>
            </a:r>
            <a:r>
              <a:rPr lang="cs-CZ" dirty="0"/>
              <a:t/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950461" y="1879286"/>
            <a:ext cx="895562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2800" dirty="0"/>
              <a:t>1) PO,FO s vlastním identifikačním číslem (IČO)</a:t>
            </a:r>
          </a:p>
          <a:p>
            <a:pPr marL="800100" lvl="1" indent="-342900">
              <a:buAutoNum type="arabicParenR"/>
            </a:pPr>
            <a:endParaRPr lang="cs-CZ" sz="2800" dirty="0"/>
          </a:p>
          <a:p>
            <a:pPr lvl="1"/>
            <a:r>
              <a:rPr lang="cs-CZ" sz="2800" dirty="0"/>
              <a:t>2) PO,FO s aktivní datovou schránkou </a:t>
            </a:r>
          </a:p>
          <a:p>
            <a:pPr lvl="1"/>
            <a:endParaRPr lang="cs-CZ" sz="2800" dirty="0"/>
          </a:p>
          <a:p>
            <a:pPr lvl="1"/>
            <a:r>
              <a:rPr lang="cs-CZ" sz="2800" dirty="0"/>
              <a:t>3) PO, FO s elektronickým podpisem</a:t>
            </a:r>
          </a:p>
          <a:p>
            <a:pPr lvl="1"/>
            <a:endParaRPr lang="cs-CZ" sz="2800" dirty="0"/>
          </a:p>
          <a:p>
            <a:pPr lvl="1"/>
            <a:r>
              <a:rPr lang="cs-CZ" sz="2800" dirty="0"/>
              <a:t>4) PO,FO, které nepatří mezi subjekty, které se nemohou výzvy účastnit z důvodu insolvence, pokut, dluhu apod.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cs-CZ" sz="2800" dirty="0"/>
          </a:p>
          <a:p>
            <a:pPr lvl="1"/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D80825D7-4C23-4023-8744-A822C5AA59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06957" y="1"/>
            <a:ext cx="4220021" cy="695726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6408C328-B365-4DAF-B5DC-B76D1B13EB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15061" y="159026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xmlns="" val="1961040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54829" y="653012"/>
            <a:ext cx="4343862" cy="73244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/>
            </a:r>
            <a:br>
              <a:rPr lang="cs-CZ" b="1" dirty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Oprávnění </a:t>
            </a:r>
            <a:r>
              <a:rPr lang="cs-CZ" b="1" dirty="0"/>
              <a:t>žadatelé</a:t>
            </a:r>
            <a:r>
              <a:rPr lang="cs-CZ" dirty="0"/>
              <a:t/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524000" y="1782618"/>
            <a:ext cx="974436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2400" dirty="0"/>
              <a:t>a)Místní akční skupina</a:t>
            </a:r>
          </a:p>
          <a:p>
            <a:pPr lvl="1"/>
            <a:r>
              <a:rPr lang="cs-CZ" sz="2400" dirty="0"/>
              <a:t>b)Obce</a:t>
            </a:r>
          </a:p>
          <a:p>
            <a:pPr lvl="1"/>
            <a:r>
              <a:rPr lang="cs-CZ" sz="2400" dirty="0"/>
              <a:t>c)Dobrovolné svazky obcí</a:t>
            </a:r>
          </a:p>
          <a:p>
            <a:pPr lvl="1"/>
            <a:r>
              <a:rPr lang="cs-CZ" sz="2400" dirty="0"/>
              <a:t>d)Organizace zřizované obcemi</a:t>
            </a:r>
          </a:p>
          <a:p>
            <a:pPr lvl="1"/>
            <a:r>
              <a:rPr lang="cs-CZ" sz="2400" dirty="0"/>
              <a:t>e)Nestátní neziskové organizace</a:t>
            </a:r>
          </a:p>
          <a:p>
            <a:pPr lvl="1"/>
            <a:r>
              <a:rPr lang="cs-CZ" sz="2400" dirty="0"/>
              <a:t>f)Obchodní korporace</a:t>
            </a:r>
          </a:p>
          <a:p>
            <a:pPr lvl="1"/>
            <a:r>
              <a:rPr lang="cs-CZ" sz="2400" dirty="0"/>
              <a:t>g)OSVČ</a:t>
            </a:r>
          </a:p>
          <a:p>
            <a:pPr lvl="1"/>
            <a:r>
              <a:rPr lang="cs-CZ" sz="2400" dirty="0"/>
              <a:t>h)Poradenské a vzdělávací instituce</a:t>
            </a:r>
          </a:p>
          <a:p>
            <a:pPr lvl="1"/>
            <a:r>
              <a:rPr lang="cs-CZ" sz="2400" dirty="0"/>
              <a:t>i)Poskytovatelé sociálních služeb</a:t>
            </a:r>
          </a:p>
          <a:p>
            <a:pPr lvl="1"/>
            <a:r>
              <a:rPr lang="cs-CZ" sz="2400" dirty="0"/>
              <a:t>j)Školy a školská zařízení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D80825D7-4C23-4023-8744-A822C5AA59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06957" y="1"/>
            <a:ext cx="4220021" cy="695726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6408C328-B365-4DAF-B5DC-B76D1B13EB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15061" y="159026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</p:spTree>
    <p:extLst>
      <p:ext uri="{BB962C8B-B14F-4D97-AF65-F5344CB8AC3E}">
        <p14:creationId xmlns:p14="http://schemas.microsoft.com/office/powerpoint/2010/main" xmlns="" val="59128186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3829</TotalTime>
  <Words>1602</Words>
  <Application>Microsoft Office PowerPoint</Application>
  <PresentationFormat>Vlastní</PresentationFormat>
  <Paragraphs>259</Paragraphs>
  <Slides>36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36</vt:i4>
      </vt:variant>
    </vt:vector>
  </HeadingPairs>
  <TitlesOfParts>
    <vt:vector size="38" baseType="lpstr">
      <vt:lpstr>Motiv Office</vt:lpstr>
      <vt:lpstr>Vlastní návrh</vt:lpstr>
      <vt:lpstr>Seminář pro žadatele v rámci realizace  SCLLD (Strategie komunitně vedeného místního rozvoje)  MAS Český les, z. s.</vt:lpstr>
      <vt:lpstr>  12. Výzva MAS Český les, z.s.  v rámci  OPERAČNÍHO PROGRAMU ZAMĚSTNANOST:  </vt:lpstr>
      <vt:lpstr>Program semináře</vt:lpstr>
      <vt:lpstr>Program semináře</vt:lpstr>
      <vt:lpstr>MAS Český les, z.s.</vt:lpstr>
      <vt:lpstr>Snímek 6</vt:lpstr>
      <vt:lpstr>  Základní údaje k výzvě </vt:lpstr>
      <vt:lpstr>  Oprávnění žadatelé </vt:lpstr>
      <vt:lpstr>  Oprávnění žadatelé </vt:lpstr>
      <vt:lpstr>Oprávnění partneři</vt:lpstr>
      <vt:lpstr>  Cílové skupiny </vt:lpstr>
      <vt:lpstr>  Cílové skupiny </vt:lpstr>
      <vt:lpstr>Podporované aktivity</vt:lpstr>
      <vt:lpstr>Podporované aktivity</vt:lpstr>
      <vt:lpstr>Formy financování</vt:lpstr>
      <vt:lpstr>Zdroje financování:</vt:lpstr>
      <vt:lpstr>Nepřímé náklady</vt:lpstr>
      <vt:lpstr>Nepřímé náklady</vt:lpstr>
      <vt:lpstr>Způsobilé výdaje</vt:lpstr>
      <vt:lpstr>Způsobilé výdaje</vt:lpstr>
      <vt:lpstr>Způsobilé výdaje</vt:lpstr>
      <vt:lpstr>Způsobilé výdaje</vt:lpstr>
      <vt:lpstr>Nezpůsobilé výdaje</vt:lpstr>
      <vt:lpstr>Indikátory</vt:lpstr>
      <vt:lpstr>Indikátory</vt:lpstr>
      <vt:lpstr>  Hodnocení </vt:lpstr>
      <vt:lpstr>   A) Hodnocení přijatelnosti a formálních náležitostí </vt:lpstr>
      <vt:lpstr>  A) Hodnocení přijatelnosti a formálních náležitostí </vt:lpstr>
      <vt:lpstr>  B) Věcné hodnocení </vt:lpstr>
      <vt:lpstr>  C) Výběr projektů </vt:lpstr>
      <vt:lpstr>  2. Řídící orgán </vt:lpstr>
      <vt:lpstr>Projektová žádost</vt:lpstr>
      <vt:lpstr>  Odkazy </vt:lpstr>
      <vt:lpstr> </vt:lpstr>
      <vt:lpstr>Kontakty</vt:lpstr>
      <vt:lpstr>Děkujeme za pozornost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Seminář pro žadatele v rámci realizace SCLLD MAS Český les</dc:title>
  <dc:creator>Filip Unzeitig</dc:creator>
  <cp:lastModifiedBy>Olga Pulchartová</cp:lastModifiedBy>
  <cp:revision>194</cp:revision>
  <cp:lastPrinted>2017-11-21T08:45:42Z</cp:lastPrinted>
  <dcterms:created xsi:type="dcterms:W3CDTF">2017-07-26T13:09:51Z</dcterms:created>
  <dcterms:modified xsi:type="dcterms:W3CDTF">2020-03-24T09:10:55Z</dcterms:modified>
</cp:coreProperties>
</file>