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306" r:id="rId7"/>
    <p:sldId id="262" r:id="rId8"/>
    <p:sldId id="264" r:id="rId9"/>
    <p:sldId id="265" r:id="rId10"/>
    <p:sldId id="330" r:id="rId11"/>
    <p:sldId id="266" r:id="rId12"/>
    <p:sldId id="307" r:id="rId13"/>
    <p:sldId id="263" r:id="rId14"/>
    <p:sldId id="267" r:id="rId15"/>
    <p:sldId id="331" r:id="rId16"/>
    <p:sldId id="333" r:id="rId17"/>
    <p:sldId id="332" r:id="rId18"/>
    <p:sldId id="271" r:id="rId19"/>
    <p:sldId id="272" r:id="rId20"/>
    <p:sldId id="273" r:id="rId21"/>
    <p:sldId id="300" r:id="rId22"/>
    <p:sldId id="334" r:id="rId23"/>
    <p:sldId id="335" r:id="rId24"/>
    <p:sldId id="336" r:id="rId25"/>
    <p:sldId id="337" r:id="rId26"/>
    <p:sldId id="288" r:id="rId27"/>
    <p:sldId id="287" r:id="rId28"/>
    <p:sldId id="289" r:id="rId29"/>
    <p:sldId id="305" r:id="rId30"/>
    <p:sldId id="318" r:id="rId31"/>
    <p:sldId id="319" r:id="rId32"/>
    <p:sldId id="320" r:id="rId33"/>
    <p:sldId id="329" r:id="rId34"/>
    <p:sldId id="321" r:id="rId35"/>
    <p:sldId id="322" r:id="rId36"/>
    <p:sldId id="323" r:id="rId37"/>
    <p:sldId id="324" r:id="rId38"/>
    <p:sldId id="325" r:id="rId39"/>
    <p:sldId id="326" r:id="rId40"/>
    <p:sldId id="290" r:id="rId41"/>
    <p:sldId id="291" r:id="rId42"/>
    <p:sldId id="298" r:id="rId43"/>
    <p:sldId id="292" r:id="rId44"/>
    <p:sldId id="327" r:id="rId45"/>
    <p:sldId id="294" r:id="rId46"/>
    <p:sldId id="297" r:id="rId4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32" autoAdjust="0"/>
  </p:normalViewPr>
  <p:slideViewPr>
    <p:cSldViewPr snapToGrid="0">
      <p:cViewPr varScale="1">
        <p:scale>
          <a:sx n="78" d="100"/>
          <a:sy n="78" d="100"/>
        </p:scale>
        <p:origin x="79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90B9-843A-4C26-A7D2-E6706BA4A1BA}" type="datetimeFigureOut">
              <a:rPr lang="cs-CZ" smtClean="0"/>
              <a:pPr/>
              <a:t>22.02.2021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96DE-F5B0-4ABE-8D59-06064FEDD81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2" descr="logo_MAS Č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016" y="193184"/>
            <a:ext cx="829696" cy="50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38" y="0"/>
            <a:ext cx="4625266" cy="76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5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90B9-843A-4C26-A7D2-E6706BA4A1BA}" type="datetimeFigureOut">
              <a:rPr lang="cs-CZ" smtClean="0"/>
              <a:pPr/>
              <a:t>22.02.2021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96DE-F5B0-4ABE-8D59-06064FEDD8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32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90B9-843A-4C26-A7D2-E6706BA4A1BA}" type="datetimeFigureOut">
              <a:rPr lang="cs-CZ" smtClean="0"/>
              <a:pPr/>
              <a:t>22.02.2021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96DE-F5B0-4ABE-8D59-06064FEDD8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75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90B9-843A-4C26-A7D2-E6706BA4A1BA}" type="datetimeFigureOut">
              <a:rPr lang="cs-CZ" smtClean="0"/>
              <a:pPr/>
              <a:t>22.02.2021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96DE-F5B0-4ABE-8D59-06064FEDD81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2" descr="logo_MAS Č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895" y="193184"/>
            <a:ext cx="829696" cy="50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17" y="0"/>
            <a:ext cx="4625266" cy="76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6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90B9-843A-4C26-A7D2-E6706BA4A1BA}" type="datetimeFigureOut">
              <a:rPr lang="cs-CZ" smtClean="0"/>
              <a:pPr/>
              <a:t>22.02.2021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96DE-F5B0-4ABE-8D59-06064FEDD8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84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90B9-843A-4C26-A7D2-E6706BA4A1BA}" type="datetimeFigureOut">
              <a:rPr lang="cs-CZ" smtClean="0"/>
              <a:pPr/>
              <a:t>22.02.2021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96DE-F5B0-4ABE-8D59-06064FEDD8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2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90B9-843A-4C26-A7D2-E6706BA4A1BA}" type="datetimeFigureOut">
              <a:rPr lang="cs-CZ" smtClean="0"/>
              <a:pPr/>
              <a:t>22.02.2021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96DE-F5B0-4ABE-8D59-06064FEDD8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298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90B9-843A-4C26-A7D2-E6706BA4A1BA}" type="datetimeFigureOut">
              <a:rPr lang="cs-CZ" smtClean="0"/>
              <a:pPr/>
              <a:t>22.02.2021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96DE-F5B0-4ABE-8D59-06064FEDD8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83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90B9-843A-4C26-A7D2-E6706BA4A1BA}" type="datetimeFigureOut">
              <a:rPr lang="cs-CZ" smtClean="0"/>
              <a:pPr/>
              <a:t>22.02.2021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96DE-F5B0-4ABE-8D59-06064FEDD8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41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90B9-843A-4C26-A7D2-E6706BA4A1BA}" type="datetimeFigureOut">
              <a:rPr lang="cs-CZ" smtClean="0"/>
              <a:pPr/>
              <a:t>22.02.2021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96DE-F5B0-4ABE-8D59-06064FEDD8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24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90B9-843A-4C26-A7D2-E6706BA4A1BA}" type="datetimeFigureOut">
              <a:rPr lang="cs-CZ" smtClean="0"/>
              <a:pPr/>
              <a:t>22.02.2021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96DE-F5B0-4ABE-8D59-06064FEDD8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852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A90B9-843A-4C26-A7D2-E6706BA4A1BA}" type="datetimeFigureOut">
              <a:rPr lang="cs-CZ" smtClean="0"/>
              <a:pPr/>
              <a:t>22.02.2021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096DE-F5B0-4ABE-8D59-06064FEDD8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13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zif.cz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zif.c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24" y="5492505"/>
            <a:ext cx="2194349" cy="89699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512606"/>
            <a:ext cx="9144000" cy="2387600"/>
          </a:xfrm>
        </p:spPr>
        <p:txBody>
          <a:bodyPr>
            <a:normAutofit/>
          </a:bodyPr>
          <a:lstStyle/>
          <a:p>
            <a:r>
              <a:rPr lang="cs-CZ" sz="5400" dirty="0"/>
              <a:t>Seminář pro žadatele v rámci realizace SCLLD MAS Český les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92593"/>
            <a:ext cx="9144000" cy="688608"/>
          </a:xfrm>
        </p:spPr>
        <p:txBody>
          <a:bodyPr>
            <a:normAutofit/>
          </a:bodyPr>
          <a:lstStyle/>
          <a:p>
            <a:r>
              <a:rPr lang="cs-CZ" sz="3600" dirty="0"/>
              <a:t>Program rozvoje venkova (PRV)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689188" y="1339400"/>
            <a:ext cx="88136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Název projektu: </a:t>
            </a:r>
            <a:r>
              <a:rPr lang="cs-CZ" dirty="0"/>
              <a:t>REŽIJNÍ VÝDAJE MAS ČESKÝ LES, Z. S</a:t>
            </a:r>
            <a:endParaRPr lang="cs-CZ" sz="1600" dirty="0"/>
          </a:p>
          <a:p>
            <a:pPr algn="ctr"/>
            <a:r>
              <a:rPr lang="cs-CZ" sz="1600" b="1" dirty="0"/>
              <a:t>Registrační číslo projektu: </a:t>
            </a:r>
            <a:r>
              <a:rPr lang="cs-CZ" sz="1600" dirty="0"/>
              <a:t>CZ.06.4.59/0.0/0.0/15_003/0011553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889513" y="4987465"/>
            <a:ext cx="441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23. 02. 2021 – Staré Sedliště</a:t>
            </a:r>
          </a:p>
          <a:p>
            <a:pPr algn="ctr"/>
            <a:r>
              <a:rPr lang="cs-CZ" dirty="0"/>
              <a:t>25. 02. 2021 - Domažlice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07" y="5666572"/>
            <a:ext cx="966066" cy="96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89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62445"/>
            <a:ext cx="10515600" cy="828243"/>
          </a:xfrm>
        </p:spPr>
        <p:txBody>
          <a:bodyPr>
            <a:normAutofit/>
          </a:bodyPr>
          <a:lstStyle/>
          <a:p>
            <a:r>
              <a:rPr lang="cs-CZ" sz="3600" b="1" dirty="0"/>
              <a:t>Provádění změn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Povinnost oznamovat změny týkající se ŽOD na SZIF nastává </a:t>
            </a:r>
            <a:r>
              <a:rPr lang="cs-CZ" sz="2400" b="1" dirty="0"/>
              <a:t>od podpisu </a:t>
            </a:r>
            <a:r>
              <a:rPr lang="cs-CZ" sz="2400" dirty="0"/>
              <a:t>Dohody o poskytnutí dotace a trvá po celou dobu vázanosti projektu – formulář Hlášení o změnách (</a:t>
            </a:r>
            <a:r>
              <a:rPr lang="cs-CZ" sz="2000" dirty="0"/>
              <a:t>Vyplněné Hlášení → mailem na MAS → MAS zkontroluje, el. podepíše a vrátí žadateli → předání na SZIF přes Portál farmáře)</a:t>
            </a:r>
          </a:p>
          <a:p>
            <a:pPr marL="0" indent="0">
              <a:buNone/>
            </a:pPr>
            <a:endParaRPr lang="cs-CZ" sz="9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/>
              <a:t>     1.  Změny v průběhu realizace projektu</a:t>
            </a:r>
          </a:p>
          <a:p>
            <a:pPr marL="0" indent="0">
              <a:buNone/>
            </a:pPr>
            <a:r>
              <a:rPr lang="cs-CZ" sz="2000" dirty="0"/>
              <a:t>     2.  Změny po předložení Žádosti o platbu </a:t>
            </a:r>
            <a:r>
              <a:rPr lang="cs-CZ" sz="1800" dirty="0"/>
              <a:t>(jen s předchozím souhlasem SZIF – změna příjemce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/>
              <a:t>           dotace; k vyjádření - změna trvalého pobytu příjemce dotace, statutárního orgánu; do 30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/>
              <a:t>           kalendářních dnů po provedení změny – změny týkající se předmětu projektu: místo realizace,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/>
              <a:t>           technického řešení/provedení)</a:t>
            </a:r>
          </a:p>
          <a:p>
            <a:pPr marL="0" indent="0">
              <a:buNone/>
            </a:pPr>
            <a:r>
              <a:rPr lang="cs-CZ" sz="2000" dirty="0"/>
              <a:t>     3. Specifické změny žadatele/příjemce dotace </a:t>
            </a:r>
            <a:r>
              <a:rPr lang="cs-CZ" sz="1800" dirty="0"/>
              <a:t>(úmrtí, zánik s právním nástupnictvím)</a:t>
            </a:r>
          </a:p>
          <a:p>
            <a:pPr marL="0" indent="0">
              <a:buNone/>
            </a:pPr>
            <a:r>
              <a:rPr lang="cs-CZ" sz="2000" dirty="0"/>
              <a:t>(Upozornění: Režim výběru zakázky již nelze po zaregistrování ŽOD změnit! Požadované bodové hodnocení v ŽOD nemůže  být žadatelem po podání ŽOD na MAS jakkoliv měněno a upravováno!)</a:t>
            </a:r>
          </a:p>
          <a:p>
            <a:pPr marL="0" indent="0">
              <a:buNone/>
            </a:pPr>
            <a:endParaRPr lang="cs-CZ" sz="20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7227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 anchor="b">
            <a:normAutofit fontScale="90000"/>
          </a:bodyPr>
          <a:lstStyle/>
          <a:p>
            <a:r>
              <a:rPr lang="cs-CZ" b="1" dirty="0"/>
              <a:t> </a:t>
            </a:r>
            <a:br>
              <a:rPr lang="cs-CZ" b="1" dirty="0"/>
            </a:br>
            <a:r>
              <a:rPr lang="cs-CZ" sz="3600" b="1" dirty="0"/>
              <a:t>Kontrola dodržování podmínek PRV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4910" y="1343608"/>
            <a:ext cx="10428890" cy="4957327"/>
          </a:xfrm>
        </p:spPr>
        <p:txBody>
          <a:bodyPr>
            <a:normAutofit/>
          </a:bodyPr>
          <a:lstStyle/>
          <a:p>
            <a:r>
              <a:rPr lang="cs-CZ" sz="2400" dirty="0"/>
              <a:t>Žadatel/příjemce dotace je povinen umožnit vstup kontrolou pověřeným osobám (např. orgány státní kontroly, SZIF, </a:t>
            </a:r>
            <a:r>
              <a:rPr lang="cs-CZ" sz="2400" dirty="0" err="1"/>
              <a:t>MZe</a:t>
            </a:r>
            <a:r>
              <a:rPr lang="cs-CZ" sz="2400" dirty="0"/>
              <a:t>, MAS, Evropská komise, Certifikační orgán, Evropský účetní dvůr apod.) k ověřování plnění podmínek Pravidel, příp. Dohody, od data podání Žádosti o dotaci na MAS po dobu 10 let od proplacení dotace, </a:t>
            </a:r>
          </a:p>
          <a:p>
            <a:r>
              <a:rPr lang="cs-CZ" sz="2400" dirty="0"/>
              <a:t>kontroly prováděné podle jiných právních předpisů nejsou těmito Pravidly dotčeny, </a:t>
            </a:r>
          </a:p>
          <a:p>
            <a:r>
              <a:rPr lang="cs-CZ" sz="2400" dirty="0"/>
              <a:t>žadatel/příjemce dotace je povinen respektovat opatření stanovená k nápravě, která vzejdou z kontrolní činnosti pověřených pracovníků uvedených v písmenu a) a dodržet stanovené termíny pro odstranění nedostatků. </a:t>
            </a:r>
          </a:p>
          <a:p>
            <a:r>
              <a:rPr lang="cs-CZ" sz="2400" b="1" dirty="0"/>
              <a:t>Preferenční kritéria (pokud jsou za ně přiděleny body) jsou závazná po dobu udržitelnosti projektu.</a:t>
            </a:r>
          </a:p>
        </p:txBody>
      </p:sp>
    </p:spTree>
    <p:extLst>
      <p:ext uri="{BB962C8B-B14F-4D97-AF65-F5344CB8AC3E}">
        <p14:creationId xmlns:p14="http://schemas.microsoft.com/office/powerpoint/2010/main" val="3675021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83227"/>
            <a:ext cx="10515600" cy="737755"/>
          </a:xfrm>
        </p:spPr>
        <p:txBody>
          <a:bodyPr>
            <a:normAutofit fontScale="90000"/>
          </a:bodyPr>
          <a:lstStyle/>
          <a:p>
            <a:br>
              <a:rPr lang="cs-CZ" sz="4000" b="1" dirty="0"/>
            </a:br>
            <a:r>
              <a:rPr lang="cs-CZ" sz="4000" b="1" dirty="0"/>
              <a:t>B. Společné podmínky pro všechny aktivity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59973"/>
            <a:ext cx="10515600" cy="431699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sz="2400" dirty="0"/>
              <a:t>Kritéria přijatelnosti projektu – </a:t>
            </a:r>
            <a:r>
              <a:rPr lang="cs-CZ" sz="2000" dirty="0"/>
              <a:t>realizace na území MAS + soulad s SCLLD MAS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s-CZ" sz="2400" dirty="0"/>
              <a:t>Další podmínky: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000" dirty="0"/>
              <a:t>    - Vázanost projektu na účel je </a:t>
            </a:r>
            <a:r>
              <a:rPr lang="cs-CZ" sz="2000" b="1" dirty="0"/>
              <a:t>5 let od převedení dotace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b="1" dirty="0"/>
              <a:t>    </a:t>
            </a:r>
            <a:r>
              <a:rPr lang="cs-CZ" sz="2000" dirty="0"/>
              <a:t>- místo realizace projektu – </a:t>
            </a:r>
            <a:r>
              <a:rPr lang="cs-CZ" sz="1800" dirty="0"/>
              <a:t>místo/pozemky, kde jsou umístěny všechny technologie/majetek v době, kdy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dirty="0"/>
              <a:t>                                                           nevykonává svou funkci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    - přípustné způsoby uspořádání vztahů k nemovitostem, na kterých jsou realizovány stavební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      výdaje nebo do kterých budou umístěny podpořené stroje, technologie nebo vybavení 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      dokládání </a:t>
            </a:r>
            <a:r>
              <a:rPr lang="cs-CZ" sz="1800" dirty="0"/>
              <a:t>(vlastnictví, spoluvlastnictví s min 50%, nájem, pacht, výpůjčka, věcné břemeno, právo stavby –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dirty="0"/>
              <a:t>       různé dle jednotlivých </a:t>
            </a:r>
            <a:r>
              <a:rPr lang="cs-CZ" sz="1800" dirty="0" err="1"/>
              <a:t>Fichí</a:t>
            </a:r>
            <a:r>
              <a:rPr lang="cs-CZ" sz="1800" dirty="0"/>
              <a:t>, dokládání při kontrole na místě)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/>
              <a:t>    - </a:t>
            </a:r>
            <a:r>
              <a:rPr lang="cs-CZ" sz="2000" dirty="0"/>
              <a:t>Pracovní místo je třeba vytvořit </a:t>
            </a:r>
            <a:r>
              <a:rPr lang="cs-CZ" sz="2000" b="1" dirty="0"/>
              <a:t>do 6 měsíců </a:t>
            </a:r>
            <a:r>
              <a:rPr lang="cs-CZ" sz="2000" dirty="0"/>
              <a:t>od data převedení dotace a udržet </a:t>
            </a:r>
            <a:r>
              <a:rPr lang="cs-CZ" sz="2000" b="1" dirty="0"/>
              <a:t>3 roky </a:t>
            </a:r>
            <a:r>
              <a:rPr lang="cs-CZ" sz="2000" dirty="0"/>
              <a:t>od data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      převedení dotace u MSP a </a:t>
            </a:r>
            <a:r>
              <a:rPr lang="cs-CZ" sz="2000" b="1" dirty="0"/>
              <a:t>5 let </a:t>
            </a:r>
            <a:r>
              <a:rPr lang="cs-CZ" sz="2000" dirty="0"/>
              <a:t>u velkých podniků</a:t>
            </a:r>
            <a:r>
              <a:rPr lang="cs-CZ" sz="1800" dirty="0"/>
              <a:t> (srovnání: současný stav zaměstnanců u žadatele za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/>
              <a:t>       aktuálně uzavřený rok proti průměrnému stavu zaměstnanců za posledních 12 uzavřených měsíců před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dirty="0"/>
              <a:t>       předložením </a:t>
            </a:r>
            <a:r>
              <a:rPr lang="cs-CZ" sz="1800" dirty="0" err="1"/>
              <a:t>ŽoD</a:t>
            </a:r>
            <a:r>
              <a:rPr lang="cs-CZ" sz="1800" dirty="0"/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/>
              <a:t>    - </a:t>
            </a:r>
            <a:r>
              <a:rPr lang="cs-CZ" sz="2000" dirty="0"/>
              <a:t>U projektů </a:t>
            </a:r>
            <a:r>
              <a:rPr lang="cs-CZ" sz="2000" b="1" dirty="0"/>
              <a:t>nad 1 mil. Kč způsobilých výdajů, </a:t>
            </a:r>
            <a:r>
              <a:rPr lang="cs-CZ" sz="2000" dirty="0"/>
              <a:t>se dokládá </a:t>
            </a:r>
            <a:r>
              <a:rPr lang="cs-CZ" sz="2000" b="1" dirty="0"/>
              <a:t>finanční zdraví </a:t>
            </a:r>
            <a:r>
              <a:rPr lang="cs-CZ" sz="2000" dirty="0"/>
              <a:t>žadatele </a:t>
            </a:r>
            <a:r>
              <a:rPr lang="cs-CZ" sz="1800" dirty="0"/>
              <a:t>(vyjma obce,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/>
              <a:t>       svazky obcí, spolky, příspěvkové organizace, nadace, církevní organizace, veřejné VŠ, atd.)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3481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838200" y="1797627"/>
            <a:ext cx="10515600" cy="486733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1900" dirty="0"/>
              <a:t>Stavební povolení </a:t>
            </a:r>
            <a:r>
              <a:rPr lang="cs-CZ" sz="1800" dirty="0"/>
              <a:t>(</a:t>
            </a:r>
            <a:r>
              <a:rPr lang="cs-CZ" sz="1800" b="1" dirty="0"/>
              <a:t>platné </a:t>
            </a:r>
            <a:r>
              <a:rPr lang="cs-CZ" sz="1800" dirty="0"/>
              <a:t>ke dni podání ŽOD a </a:t>
            </a:r>
            <a:r>
              <a:rPr lang="cs-CZ" sz="1800" b="1" dirty="0"/>
              <a:t>pravomocné</a:t>
            </a:r>
            <a:r>
              <a:rPr lang="cs-CZ" sz="1800" dirty="0"/>
              <a:t> ke dni registrace na SZIF)  </a:t>
            </a:r>
            <a:r>
              <a:rPr lang="cs-CZ" sz="1900" dirty="0"/>
              <a:t>– v případě že projekt podléhá řízení stavebního úřadu,   +  stavebním úřadem ověřená projektová dokumentace – prostá kopie</a:t>
            </a:r>
          </a:p>
          <a:p>
            <a:r>
              <a:rPr lang="cs-CZ" sz="1900" dirty="0"/>
              <a:t>Půdorys stavby/půdorys dispozice technologie s vyznačením rozměrů stavby/technologie – prostá kopie (</a:t>
            </a:r>
            <a:r>
              <a:rPr lang="cs-CZ" sz="1600" dirty="0"/>
              <a:t>pokud není přílohou projektu</a:t>
            </a:r>
            <a:r>
              <a:rPr lang="cs-CZ" sz="1900" dirty="0"/>
              <a:t>)</a:t>
            </a:r>
          </a:p>
          <a:p>
            <a:r>
              <a:rPr lang="cs-CZ" sz="1900" dirty="0"/>
              <a:t>Katastrální mapa s vyznačením lokalizace projektu (čísla pozemků, hranice pozemků, název </a:t>
            </a:r>
            <a:r>
              <a:rPr lang="cs-CZ" sz="1900" dirty="0" err="1"/>
              <a:t>k.ú</a:t>
            </a:r>
            <a:r>
              <a:rPr lang="cs-CZ" sz="1900" dirty="0"/>
              <a:t>., měřítko mapy) – netýká se mobilních strojů</a:t>
            </a:r>
          </a:p>
          <a:p>
            <a:r>
              <a:rPr lang="cs-CZ" sz="1900" dirty="0"/>
              <a:t>Formuláře finančního zdraví </a:t>
            </a:r>
            <a:r>
              <a:rPr lang="cs-CZ" sz="1800" dirty="0"/>
              <a:t>(pokud jsou vyžadovány) </a:t>
            </a:r>
            <a:r>
              <a:rPr lang="cs-CZ" sz="1900" dirty="0"/>
              <a:t>– zadávají se přes Portál farmáře</a:t>
            </a:r>
          </a:p>
          <a:p>
            <a:r>
              <a:rPr lang="cs-CZ" sz="1900" dirty="0"/>
              <a:t>Prohlášení o zařazení podniku do kategorie mikropodniků, malých a středních podniků – Příloha 5 Pravidel – nově přes Portál farmáře</a:t>
            </a:r>
          </a:p>
          <a:p>
            <a:r>
              <a:rPr lang="cs-CZ" sz="1900" dirty="0"/>
              <a:t>Fotodokumentace – aktuálního stavu místa realizace projektu před podáním ŽOD </a:t>
            </a:r>
            <a:r>
              <a:rPr lang="cs-CZ" sz="1400" dirty="0"/>
              <a:t>(netýká se mobilních strojů)</a:t>
            </a:r>
          </a:p>
          <a:p>
            <a:r>
              <a:rPr lang="cs-CZ" sz="1900" dirty="0"/>
              <a:t>Znalecký posudek – v případě nákupu nemovitosti (ne starší než 6 měsíců) – prostá kopie</a:t>
            </a:r>
          </a:p>
          <a:p>
            <a:r>
              <a:rPr lang="cs-CZ" sz="1900" dirty="0"/>
              <a:t>+ specifické přílohy MAS definované pro jednotlivé </a:t>
            </a:r>
            <a:r>
              <a:rPr lang="cs-CZ" sz="1900" dirty="0" err="1"/>
              <a:t>Fiche</a:t>
            </a:r>
            <a:r>
              <a:rPr lang="cs-CZ" sz="1900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59636" y="779318"/>
            <a:ext cx="10515600" cy="820882"/>
          </a:xfrm>
        </p:spPr>
        <p:txBody>
          <a:bodyPr>
            <a:normAutofit fontScale="90000"/>
          </a:bodyPr>
          <a:lstStyle/>
          <a:p>
            <a:br>
              <a:rPr lang="cs-CZ" sz="3600" b="1" dirty="0"/>
            </a:br>
            <a:r>
              <a:rPr lang="cs-CZ" sz="3600" b="1" dirty="0"/>
              <a:t>B. Povinné přílohy – podání </a:t>
            </a:r>
            <a:r>
              <a:rPr lang="cs-CZ" sz="3600" b="1" dirty="0" err="1"/>
              <a:t>ŽoD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526598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0630"/>
          </a:xfrm>
        </p:spPr>
        <p:txBody>
          <a:bodyPr>
            <a:normAutofit fontScale="90000"/>
          </a:bodyPr>
          <a:lstStyle/>
          <a:p>
            <a:br>
              <a:rPr lang="cs-CZ" sz="3600" b="1" dirty="0"/>
            </a:br>
            <a:r>
              <a:rPr lang="cs-CZ" sz="3600" b="1" dirty="0"/>
              <a:t>B. Povinné přílohy – po zaregistrování </a:t>
            </a:r>
            <a:r>
              <a:rPr lang="cs-CZ" sz="3600" b="1" dirty="0" err="1"/>
              <a:t>ŽoD</a:t>
            </a:r>
            <a:r>
              <a:rPr lang="cs-CZ" sz="3600" b="1" dirty="0"/>
              <a:t> na RO SZIF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5118"/>
            <a:ext cx="10515600" cy="4711845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400" u="sng" dirty="0"/>
              <a:t>Jen žadatelé </a:t>
            </a:r>
            <a:r>
              <a:rPr lang="cs-CZ" sz="2400" dirty="0"/>
              <a:t>s cen. marketingem/výběr. řízením ≥ 500 tis. Kč</a:t>
            </a:r>
          </a:p>
          <a:p>
            <a:pPr>
              <a:spcAft>
                <a:spcPts val="600"/>
              </a:spcAft>
            </a:pPr>
            <a:r>
              <a:rPr lang="cs-CZ" sz="2400" dirty="0"/>
              <a:t>Formulář </a:t>
            </a:r>
            <a:r>
              <a:rPr lang="cs-CZ" sz="2400" dirty="0" err="1"/>
              <a:t>ŽoD</a:t>
            </a:r>
            <a:r>
              <a:rPr lang="cs-CZ" sz="2400" dirty="0"/>
              <a:t> aktualizovaný o zrealizované výběrové/zadávací řízení/cenový marketing </a:t>
            </a:r>
            <a:r>
              <a:rPr lang="cs-CZ" sz="1800" dirty="0"/>
              <a:t>(</a:t>
            </a:r>
            <a:r>
              <a:rPr lang="cs-CZ" sz="2400" dirty="0"/>
              <a:t>Aktualizovaná žádost k doložení příloh - </a:t>
            </a:r>
            <a:r>
              <a:rPr lang="cs-CZ" sz="1800" dirty="0"/>
              <a:t>žadatel stáhne z Portálu farmáře) – předložení na MAS - do 63. kalendářního dne od data zaregistrování ŽOD na RO SZIF a následně na RO SZIF do 70. kalendářního dne od finálního zaregistrování)</a:t>
            </a:r>
          </a:p>
          <a:p>
            <a:pPr>
              <a:spcAft>
                <a:spcPts val="600"/>
              </a:spcAft>
            </a:pPr>
            <a:r>
              <a:rPr lang="cs-CZ" sz="2400" dirty="0"/>
              <a:t>V případě realizace cenového marketingu, výběrového/zadávacího řízení – </a:t>
            </a:r>
            <a:r>
              <a:rPr lang="cs-CZ" sz="2400" b="1" dirty="0"/>
              <a:t>kompletní </a:t>
            </a:r>
            <a:r>
              <a:rPr lang="cs-CZ" sz="2400" dirty="0"/>
              <a:t>dokumentace </a:t>
            </a:r>
            <a:r>
              <a:rPr lang="cs-CZ" sz="1800" dirty="0"/>
              <a:t>vč. podepsané smlouvy s vítězným dodavatelem </a:t>
            </a:r>
            <a:r>
              <a:rPr lang="cs-CZ" sz="1400" dirty="0"/>
              <a:t>(u </a:t>
            </a:r>
            <a:r>
              <a:rPr lang="cs-CZ" sz="1400" dirty="0" err="1"/>
              <a:t>zak</a:t>
            </a:r>
            <a:r>
              <a:rPr lang="cs-CZ" sz="1400" dirty="0"/>
              <a:t>. ≥ 500 </a:t>
            </a:r>
            <a:r>
              <a:rPr lang="cs-CZ" sz="1400" dirty="0" err="1"/>
              <a:t>tis.Kč</a:t>
            </a:r>
            <a:r>
              <a:rPr lang="cs-CZ" sz="1400" dirty="0"/>
              <a:t> bez DPH)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/>
              <a:t>      Výzva, Zadávací dokumentace, Krycí list, Čestné prohlášení, Vzor obálky, Technická specifikace, Návrh KS, Protokol o otevírání obálek,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/>
              <a:t>      Hodnocení nabídek, Oznámení vítězné nabídky, Prohlášení o neexistenci střetu zájmů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/>
              <a:t>(Pravidla 19.2.1 – Kapitola 8, str. 23 – Příručka pro zadávání VZ na SZIF 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/>
              <a:t>Předpokládaná hodnota zakázky &lt;500 tis. Kč bez DPH – cenový marketing – průzkum trhu nebo oslovení 3 dodavatelů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/>
              <a:t>Předpokládaná hodnota zakázky ≥500 tis. Kč do 2 mil. Kč u dodávek (6 mil. u staveb. prací) bez DPH – cenový marketing nebo realizace Výběrové řízení – Výzva přes Portál Farmáře nebo oslovit min 3 dodavatele = obdržet 3 nabídky 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/>
          </a:p>
          <a:p>
            <a:pPr marL="0" indent="0">
              <a:spcBef>
                <a:spcPts val="0"/>
              </a:spcBef>
              <a:buNone/>
            </a:pPr>
            <a:r>
              <a:rPr lang="cs-CZ" sz="3600" dirty="0"/>
              <a:t>B. Povinné přílohy předkládané při podpisu Dohody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800" dirty="0"/>
              <a:t>Potvrzení FÚ o bezdlužnosti (nesmí být starší než datum podání </a:t>
            </a:r>
            <a:r>
              <a:rPr lang="cs-CZ" sz="1800" dirty="0" err="1"/>
              <a:t>ŽoD</a:t>
            </a:r>
            <a:r>
              <a:rPr lang="cs-CZ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92074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err="1"/>
              <a:t>Fiche</a:t>
            </a:r>
            <a:r>
              <a:rPr lang="cs-CZ" b="1" dirty="0"/>
              <a:t> 1 – Rozvoj a modernizace zemědělství</a:t>
            </a:r>
            <a:br>
              <a:rPr lang="cs-CZ" sz="8000" b="1" dirty="0"/>
            </a:br>
            <a:r>
              <a:rPr lang="cs-CZ" sz="1600" b="1" dirty="0"/>
              <a:t>Článek 17, odstavec 1., písmeno a) – Investice do zemědělských podniků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Alokace: </a:t>
            </a:r>
            <a:r>
              <a:rPr lang="cs-CZ" dirty="0"/>
              <a:t>7.375.665,- Kč</a:t>
            </a:r>
            <a:endParaRPr lang="cs-CZ" b="1" dirty="0"/>
          </a:p>
          <a:p>
            <a:r>
              <a:rPr lang="cs-CZ" b="1" dirty="0"/>
              <a:t>Příjemce: </a:t>
            </a:r>
            <a:r>
              <a:rPr lang="cs-CZ" dirty="0"/>
              <a:t>zemědělský podnikatel</a:t>
            </a:r>
          </a:p>
          <a:p>
            <a:r>
              <a:rPr lang="cs-CZ" b="1" dirty="0"/>
              <a:t>Výše podpory: </a:t>
            </a:r>
            <a:r>
              <a:rPr lang="cs-CZ" dirty="0"/>
              <a:t>50 % (+10 % LFA, + 10 % mladý začínající zemědělec)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Způsobilé výdaje: </a:t>
            </a:r>
          </a:p>
          <a:p>
            <a:pPr marL="514350" indent="-514350">
              <a:buAutoNum type="arabicParenR"/>
            </a:pPr>
            <a:r>
              <a:rPr lang="cs-CZ" dirty="0"/>
              <a:t>Stavby, stroje a technologie v zemědělské prvovýrobě</a:t>
            </a:r>
          </a:p>
          <a:p>
            <a:pPr marL="514350" indent="-514350">
              <a:buAutoNum type="arabicParenR"/>
            </a:pPr>
            <a:r>
              <a:rPr lang="cs-CZ" dirty="0"/>
              <a:t>Nákup nemovitosti</a:t>
            </a:r>
          </a:p>
          <a:p>
            <a:pPr marL="0" indent="0">
              <a:buNone/>
            </a:pPr>
            <a:r>
              <a:rPr lang="cs-CZ" dirty="0"/>
              <a:t>       - Předmět dotace, který je financován z této </a:t>
            </a:r>
            <a:r>
              <a:rPr lang="cs-CZ" dirty="0" err="1"/>
              <a:t>Fiche</a:t>
            </a:r>
            <a:r>
              <a:rPr lang="cs-CZ" dirty="0"/>
              <a:t> musí odpovídat        	výrobnímu zaměření žadatele</a:t>
            </a:r>
          </a:p>
          <a:p>
            <a:pPr marL="0" indent="0">
              <a:buNone/>
            </a:pPr>
            <a:r>
              <a:rPr lang="cs-CZ" dirty="0"/>
              <a:t>       - Přehled maximálních hodnot výdajů – Příloha č. 3 Pravidel (str. 113)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6000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Fiche</a:t>
            </a:r>
            <a:r>
              <a:rPr lang="cs-CZ" b="1" dirty="0"/>
              <a:t> 1 – Seznam předkládaných příloh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Stanovisko MŽP – </a:t>
            </a:r>
            <a:r>
              <a:rPr lang="cs-CZ" sz="2600" dirty="0"/>
              <a:t>pouze u výstavby/rekonstrukce oplocení pastevního areálu</a:t>
            </a:r>
          </a:p>
          <a:p>
            <a:r>
              <a:rPr lang="cs-CZ" sz="2600" dirty="0"/>
              <a:t>Pokud je nutné</a:t>
            </a:r>
            <a:r>
              <a:rPr lang="cs-CZ" dirty="0"/>
              <a:t>, posouzení vlivu záměru na ŽP, jinak čestné prohlášení </a:t>
            </a:r>
            <a:r>
              <a:rPr lang="cs-CZ" sz="2200" dirty="0"/>
              <a:t>(Příloha č.7)</a:t>
            </a:r>
          </a:p>
          <a:p>
            <a:r>
              <a:rPr lang="cs-CZ" dirty="0"/>
              <a:t>Přílohy MAS: </a:t>
            </a:r>
          </a:p>
          <a:p>
            <a:pPr lvl="1"/>
            <a:r>
              <a:rPr lang="cs-CZ" dirty="0"/>
              <a:t>Osvědčení o  zápisu do Evidence zemědělského podnikatele ke dni podání ŽOD</a:t>
            </a:r>
          </a:p>
          <a:p>
            <a:pPr lvl="1"/>
            <a:r>
              <a:rPr lang="cs-CZ" dirty="0"/>
              <a:t>Rozhodnutí </a:t>
            </a:r>
            <a:r>
              <a:rPr lang="cs-CZ" dirty="0" err="1"/>
              <a:t>MZe</a:t>
            </a:r>
            <a:r>
              <a:rPr lang="cs-CZ" dirty="0"/>
              <a:t> o registraci osoby podnikající v EZ + platná Smlouva uzavřená s kontrolní organizací EZ</a:t>
            </a:r>
          </a:p>
          <a:p>
            <a:pPr lvl="1"/>
            <a:r>
              <a:rPr lang="cs-CZ" dirty="0"/>
              <a:t>Výpis z katastru nemovitostí k datu podání ŽOD a druhý 3 roky zpětně na pozemky dotčenými stavbou</a:t>
            </a:r>
          </a:p>
          <a:p>
            <a:pPr lvl="1"/>
            <a:r>
              <a:rPr lang="cs-CZ" dirty="0"/>
              <a:t>Výpočet podílu příjmů ze zemědělské prvovýroby na celkový příjmech žadatele</a:t>
            </a:r>
          </a:p>
          <a:p>
            <a:pPr lvl="1"/>
            <a:r>
              <a:rPr lang="cs-CZ" dirty="0"/>
              <a:t>Výpis z LPIS – přehled účinných DPB k datu podání ŽOD s údaji ANC</a:t>
            </a:r>
          </a:p>
          <a:p>
            <a:pPr lvl="1"/>
            <a:r>
              <a:rPr lang="cs-CZ" dirty="0"/>
              <a:t>Půdorys stavby se zákresem umístění technologie snižující emise amoniaku do ovzduší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8877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Preferenční kritéria </a:t>
            </a:r>
            <a:r>
              <a:rPr lang="cs-CZ" sz="3600" b="1" dirty="0" err="1"/>
              <a:t>Fiche</a:t>
            </a:r>
            <a:r>
              <a:rPr lang="cs-CZ" sz="3600" b="1" dirty="0"/>
              <a:t> 1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b="1" dirty="0"/>
              <a:t>Výše způsobilých výdajů 50 000 – 5 000 000 Kč, min počet bodů - 10</a:t>
            </a:r>
          </a:p>
          <a:p>
            <a:pPr marL="0" indent="0">
              <a:buNone/>
            </a:pPr>
            <a:r>
              <a:rPr lang="cs-CZ" dirty="0"/>
              <a:t>Č. 1 – Žadatel je mladý zemědělec do 41 let</a:t>
            </a:r>
          </a:p>
          <a:p>
            <a:pPr marL="0" indent="0">
              <a:buNone/>
            </a:pPr>
            <a:r>
              <a:rPr lang="cs-CZ" dirty="0"/>
              <a:t>Č. 2 – Žadatel je registrován jako EZ </a:t>
            </a:r>
          </a:p>
          <a:p>
            <a:pPr marL="0" indent="0">
              <a:buNone/>
            </a:pPr>
            <a:r>
              <a:rPr lang="cs-CZ" dirty="0"/>
              <a:t>Č. 3 – Počet vytvořených pracovních míst v rámci projektu</a:t>
            </a:r>
          </a:p>
          <a:p>
            <a:pPr marL="0" indent="0">
              <a:buNone/>
            </a:pPr>
            <a:r>
              <a:rPr lang="cs-CZ" dirty="0"/>
              <a:t>Č. 4 – Předmětem projektu je výstavba a/nebo rekonstrukce stavby/staveb a zároveň nedojde v souvislosti s realizací projektu k vyjmutí pozemků dotčených stavbou ze </a:t>
            </a:r>
            <a:r>
              <a:rPr lang="cs-CZ" dirty="0" err="1"/>
              <a:t>zpf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Č. 5 – Podíl příjmů ze zemědělské prvovýroby na celkových příjmech žadatele </a:t>
            </a:r>
            <a:endParaRPr lang="cs-CZ" sz="2000" dirty="0"/>
          </a:p>
          <a:p>
            <a:pPr marL="0" indent="0">
              <a:buNone/>
            </a:pPr>
            <a:r>
              <a:rPr lang="cs-CZ" dirty="0"/>
              <a:t>Č. 6 – Žadatel hospodaří na pozemcích evidovaných v LPIS jejichž výměra je alespoň ze 75 % situována v ANC oblastech</a:t>
            </a:r>
          </a:p>
          <a:p>
            <a:pPr marL="0" indent="0">
              <a:buNone/>
            </a:pPr>
            <a:r>
              <a:rPr lang="cs-CZ" dirty="0"/>
              <a:t>Č. 7 – Výše způsobilých výdajů </a:t>
            </a:r>
          </a:p>
          <a:p>
            <a:pPr marL="0" indent="0">
              <a:buNone/>
            </a:pPr>
            <a:r>
              <a:rPr lang="cs-CZ" dirty="0"/>
              <a:t>Č. 8 – Součástí výdajů je technologie snižující emise amoniaku do ovzduší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853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5644" y="716264"/>
            <a:ext cx="10515600" cy="844776"/>
          </a:xfrm>
        </p:spPr>
        <p:txBody>
          <a:bodyPr>
            <a:noAutofit/>
          </a:bodyPr>
          <a:lstStyle/>
          <a:p>
            <a:pPr fontAlgn="ctr"/>
            <a:r>
              <a:rPr lang="cs-CZ" sz="3600" b="1" dirty="0" err="1"/>
              <a:t>Fiche</a:t>
            </a:r>
            <a:r>
              <a:rPr lang="cs-CZ" sz="3600" b="1" dirty="0"/>
              <a:t> 2 - Rozšíření a podpora nabídky místních produktů</a:t>
            </a:r>
            <a:br>
              <a:rPr lang="cs-CZ" sz="2000" dirty="0"/>
            </a:br>
            <a:r>
              <a:rPr lang="cs-CZ" sz="1600" b="1" dirty="0"/>
              <a:t>Článek 17, odstavec 1., písmeno b) - Zpracování a uvádění na trh zemědělských produktů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60849"/>
            <a:ext cx="10515600" cy="4839382"/>
          </a:xfrm>
        </p:spPr>
        <p:txBody>
          <a:bodyPr>
            <a:normAutofit lnSpcReduction="10000"/>
          </a:bodyPr>
          <a:lstStyle/>
          <a:p>
            <a:r>
              <a:rPr lang="cs-CZ" sz="2400" b="1" dirty="0"/>
              <a:t>Alokace: </a:t>
            </a:r>
            <a:r>
              <a:rPr lang="cs-CZ" sz="2400" dirty="0"/>
              <a:t>2.191.563,- Kč</a:t>
            </a:r>
          </a:p>
          <a:p>
            <a:pPr>
              <a:lnSpc>
                <a:spcPct val="80000"/>
              </a:lnSpc>
            </a:pPr>
            <a:r>
              <a:rPr lang="cs-CZ" sz="2400" b="1" dirty="0"/>
              <a:t>Příjemce: </a:t>
            </a:r>
            <a:r>
              <a:rPr lang="cs-CZ" sz="2400" dirty="0"/>
              <a:t>Zemědělský podnikatel, výrobce potravin nebo surovin určených pro lidskou potřebu, výrobce krmiv nebo jiný subjekt aktivní ve zpracování, uvádění na trh a vývoji zemědělských produktů, který je současně mikro, malým nebo středním podnikem</a:t>
            </a:r>
          </a:p>
          <a:p>
            <a:pPr>
              <a:lnSpc>
                <a:spcPct val="80000"/>
              </a:lnSpc>
            </a:pPr>
            <a:r>
              <a:rPr lang="cs-CZ" sz="2400" b="1" dirty="0"/>
              <a:t>Cíl:</a:t>
            </a:r>
            <a:r>
              <a:rPr lang="cs-CZ" sz="2400" dirty="0"/>
              <a:t> podpora investic týkajících se zpracování zemědělských produktů a jejich uvádění na trh (vč. marketingu) a investic do zařízení na čištění odpadních vod ve zpracovatelském provozu </a:t>
            </a:r>
          </a:p>
          <a:p>
            <a:pPr>
              <a:lnSpc>
                <a:spcPct val="80000"/>
              </a:lnSpc>
            </a:pPr>
            <a:r>
              <a:rPr lang="cs-CZ" sz="2400" b="1" dirty="0"/>
              <a:t>Výše podpory</a:t>
            </a:r>
            <a:r>
              <a:rPr lang="cs-CZ" sz="2400" dirty="0"/>
              <a:t>: </a:t>
            </a:r>
          </a:p>
          <a:p>
            <a:pPr lvl="1">
              <a:lnSpc>
                <a:spcPct val="80000"/>
              </a:lnSpc>
            </a:pPr>
            <a:r>
              <a:rPr lang="cs-CZ" sz="2200" dirty="0"/>
              <a:t>Když po zpracování zemědělského produktu výstupný produkt </a:t>
            </a:r>
            <a:r>
              <a:rPr lang="cs-CZ" sz="2200" b="1" dirty="0"/>
              <a:t>nespadá</a:t>
            </a:r>
            <a:r>
              <a:rPr lang="cs-CZ" sz="2200" dirty="0"/>
              <a:t> pod přílohu I Smlouvy EU – 45 % malé a mikro podniky, 35  % střední podniky, </a:t>
            </a:r>
          </a:p>
          <a:p>
            <a:pPr lvl="1">
              <a:lnSpc>
                <a:spcPct val="80000"/>
              </a:lnSpc>
            </a:pPr>
            <a:r>
              <a:rPr lang="cs-CZ" sz="2200" dirty="0"/>
              <a:t>Když po zpracování zemědělského produktu výstupný produkt </a:t>
            </a:r>
            <a:r>
              <a:rPr lang="cs-CZ" sz="2200" b="1" dirty="0"/>
              <a:t>spadá </a:t>
            </a:r>
            <a:r>
              <a:rPr lang="cs-CZ" sz="2200" dirty="0"/>
              <a:t>do přílohy I Smlouvy EU – 50 % </a:t>
            </a:r>
          </a:p>
          <a:p>
            <a:pPr marL="457200" lvl="1" indent="0">
              <a:buNone/>
            </a:pPr>
            <a:r>
              <a:rPr lang="cs-CZ" sz="1800" dirty="0"/>
              <a:t>Suroviny/výrobky uvedené v Příloze I Smlouvy EU - Živá zvířata a rostliny, ryby, maso, mléko, zelenina a ovoce, káva, čaj, obiloviny, mlýnské výrobky, olejnatá semena a plody, sláma a pícniny, vepř. Sádlo, lůj, tuky a oleje z ryb, margarin, cukr, melasa, kakaové boby, ocet, hroznový mošt, víno z čerstvých hroznů, nezpracovaný tabák, surový přírodní kaučuk, len, konopí..  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19510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636" y="776134"/>
            <a:ext cx="10515600" cy="831559"/>
          </a:xfrm>
        </p:spPr>
        <p:txBody>
          <a:bodyPr>
            <a:noAutofit/>
          </a:bodyPr>
          <a:lstStyle/>
          <a:p>
            <a:pPr fontAlgn="ctr"/>
            <a:r>
              <a:rPr lang="cs-CZ" sz="3600" b="1" dirty="0" err="1"/>
              <a:t>Fiche</a:t>
            </a:r>
            <a:r>
              <a:rPr lang="cs-CZ" sz="3600" b="1" dirty="0"/>
              <a:t> 2 - Rozšíření a podpora nabídky místních produktů</a:t>
            </a:r>
            <a:br>
              <a:rPr lang="cs-CZ" sz="2000" dirty="0"/>
            </a:br>
            <a:r>
              <a:rPr lang="cs-CZ" sz="1600" b="1" dirty="0"/>
              <a:t>Článek 17, odstavec 1., písmeno b) - Zpracování a uvádění na trh zemědělských produktů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70180"/>
            <a:ext cx="10515600" cy="4728447"/>
          </a:xfrm>
        </p:spPr>
        <p:txBody>
          <a:bodyPr>
            <a:normAutofit/>
          </a:bodyPr>
          <a:lstStyle/>
          <a:p>
            <a:r>
              <a:rPr lang="cs-CZ" sz="2600" b="1" dirty="0"/>
              <a:t>Způsobilé výdaje:</a:t>
            </a:r>
            <a:r>
              <a:rPr lang="cs-CZ" sz="2600" dirty="0"/>
              <a:t> </a:t>
            </a:r>
            <a:r>
              <a:rPr lang="cs-CZ" sz="2400" dirty="0"/>
              <a:t>Investice do výstavby, modernizace a rekonstrukce budov, pořízení strojů, nástrojů a zařízení pro zpracování zemědělských produktů, finální úpravu, balení, značení výrobků, investice se skladováním zpracované suroviny, výrobků, investice ke zvyšování a monitorování kvality produktů, investice s uváděním vlastního produktu na trh vč. investice do marketingu</a:t>
            </a:r>
            <a:r>
              <a:rPr lang="cs-CZ" sz="2600" dirty="0"/>
              <a:t> </a:t>
            </a:r>
            <a:r>
              <a:rPr lang="cs-CZ" sz="2000" dirty="0"/>
              <a:t>(výstavba a rekonstrukce prodejen, pojízdné prodejny, stánky, prodej ze dvora, vybavení prodejen, e-</a:t>
            </a:r>
            <a:r>
              <a:rPr lang="cs-CZ" sz="2000" dirty="0" err="1"/>
              <a:t>shop</a:t>
            </a:r>
            <a:r>
              <a:rPr lang="cs-CZ" sz="2000" dirty="0"/>
              <a:t>)</a:t>
            </a:r>
            <a:r>
              <a:rPr lang="cs-CZ" sz="2600" dirty="0"/>
              <a:t>, </a:t>
            </a:r>
            <a:r>
              <a:rPr lang="cs-CZ" sz="2400" dirty="0"/>
              <a:t>pořízení užitkových vozů kategorie N1 a N2, nákup nemovitosti, investice do zařízení na čištění odpadních vod ve zpracovatelském provozu </a:t>
            </a:r>
          </a:p>
          <a:p>
            <a:r>
              <a:rPr lang="cs-CZ" sz="2600" b="1" dirty="0"/>
              <a:t>Podmínka - Projekt se musí týkat výroby potravin </a:t>
            </a:r>
            <a:r>
              <a:rPr lang="cs-CZ" sz="2400" b="1" dirty="0"/>
              <a:t>(surovin určených pro lidskou potřebu)</a:t>
            </a:r>
            <a:r>
              <a:rPr lang="cs-CZ" sz="2600" b="1" dirty="0"/>
              <a:t> nebo krmiv </a:t>
            </a:r>
            <a:r>
              <a:rPr lang="cs-CZ" sz="2000" dirty="0"/>
              <a:t>(</a:t>
            </a:r>
            <a:r>
              <a:rPr lang="cs-CZ" sz="2000" dirty="0">
                <a:solidFill>
                  <a:srgbClr val="FF0000"/>
                </a:solidFill>
              </a:rPr>
              <a:t>výrobní proces se musí týkat zpracování a nebo uvádění na trh surovin/výrobků </a:t>
            </a:r>
            <a:r>
              <a:rPr lang="cs-CZ" sz="2000" dirty="0"/>
              <a:t>uvedených v příloze I Smlouvy EU s výjimkou rybolovu, akvakultury a medu)</a:t>
            </a:r>
          </a:p>
          <a:p>
            <a:r>
              <a:rPr lang="cs-CZ" sz="2400" dirty="0"/>
              <a:t>V případě, že v rámci projektu žadatel uvádí výrobky na trh, musí se jednat pouze o vlastní výrobky</a:t>
            </a:r>
          </a:p>
        </p:txBody>
      </p:sp>
    </p:spTree>
    <p:extLst>
      <p:ext uri="{BB962C8B-B14F-4D97-AF65-F5344CB8AC3E}">
        <p14:creationId xmlns:p14="http://schemas.microsoft.com/office/powerpoint/2010/main" val="284549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725" y="365007"/>
            <a:ext cx="8171814" cy="1325563"/>
          </a:xfrm>
        </p:spPr>
        <p:txBody>
          <a:bodyPr/>
          <a:lstStyle/>
          <a:p>
            <a:r>
              <a:rPr lang="cs-CZ" b="1" dirty="0"/>
              <a:t>Program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7550" y="1998243"/>
            <a:ext cx="9504680" cy="3146413"/>
          </a:xfrm>
        </p:spPr>
        <p:txBody>
          <a:bodyPr>
            <a:normAutofit/>
          </a:bodyPr>
          <a:lstStyle/>
          <a:p>
            <a:pPr lvl="0"/>
            <a:r>
              <a:rPr lang="cs-CZ" sz="3200" dirty="0"/>
              <a:t>Představení výzvy – parametry výzvy, způsobilé výdaje atd. </a:t>
            </a:r>
          </a:p>
          <a:p>
            <a:pPr lvl="0"/>
            <a:r>
              <a:rPr lang="cs-CZ" sz="3200" dirty="0"/>
              <a:t>Představení vyhlášených </a:t>
            </a:r>
            <a:r>
              <a:rPr lang="cs-CZ" sz="3200" dirty="0" err="1"/>
              <a:t>Fichí</a:t>
            </a:r>
            <a:endParaRPr lang="cs-CZ" sz="3200" dirty="0"/>
          </a:p>
          <a:p>
            <a:pPr lvl="0"/>
            <a:r>
              <a:rPr lang="cs-CZ" sz="3200" dirty="0"/>
              <a:t>Základní informace o podávání Žádostí o dotaci na MAS přes Portál farmáře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594335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464" y="694171"/>
            <a:ext cx="10515600" cy="667038"/>
          </a:xfrm>
        </p:spPr>
        <p:txBody>
          <a:bodyPr>
            <a:normAutofit/>
          </a:bodyPr>
          <a:lstStyle/>
          <a:p>
            <a:r>
              <a:rPr lang="cs-CZ" sz="3600" b="1" dirty="0" err="1"/>
              <a:t>Fiche</a:t>
            </a:r>
            <a:r>
              <a:rPr lang="cs-CZ" sz="3600" b="1" dirty="0"/>
              <a:t> 2 – Seznam předkládaných příloh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6020" y="1506683"/>
            <a:ext cx="10515600" cy="4557786"/>
          </a:xfrm>
        </p:spPr>
        <p:txBody>
          <a:bodyPr>
            <a:normAutofit fontScale="40000" lnSpcReduction="20000"/>
          </a:bodyPr>
          <a:lstStyle/>
          <a:p>
            <a:r>
              <a:rPr lang="cs-CZ" sz="4800" dirty="0"/>
              <a:t>Posouzení vlivu záměru na ŽP (v případě zpracování zemědělských produktů, kdy výstupním produktem je produkt nespadající pod přílohu I Smlouvy o fungování EU)</a:t>
            </a:r>
          </a:p>
          <a:p>
            <a:r>
              <a:rPr lang="cs-CZ" sz="4800" dirty="0"/>
              <a:t>- v případě, že na realizaci projektu není vyžadováno posouzení vlivu na ŽP, pak je povinnou přílohou čestné prohlášení žadatele (je součástí formuláře </a:t>
            </a:r>
            <a:r>
              <a:rPr lang="cs-CZ" sz="4800" dirty="0" err="1"/>
              <a:t>ŽoD</a:t>
            </a:r>
            <a:r>
              <a:rPr lang="cs-CZ" sz="4800" dirty="0"/>
              <a:t>) – doporučuje se konzultovat s Krajským úřadem MŽP a vyžádat si →</a:t>
            </a:r>
          </a:p>
          <a:p>
            <a:r>
              <a:rPr lang="cs-CZ" sz="4800" dirty="0"/>
              <a:t>Stanovisko Krajského úřadu MŽP, že na daný projekt dle zákona č. 100/2001 Sb. není zapotřebí posouzení vlivu na životní prostředí, a to ani podlimitně </a:t>
            </a:r>
          </a:p>
          <a:p>
            <a:r>
              <a:rPr lang="cs-CZ" sz="3400" b="1" dirty="0"/>
              <a:t>Přílohy MAS:</a:t>
            </a:r>
          </a:p>
          <a:p>
            <a:r>
              <a:rPr lang="cs-CZ" sz="4800" dirty="0"/>
              <a:t>Potvrzení Státní veterinární správy/doklad o zařazení do evidence Státní zemědělské a potravinářské inspekce – dokládá se v případě nově pořízené investice (zřízení nové prodejny, pojízdné prodejny, stánkového prodeje, prodejny ze dvora)</a:t>
            </a:r>
          </a:p>
          <a:p>
            <a:r>
              <a:rPr lang="cs-CZ" sz="4800" dirty="0"/>
              <a:t>Příloha č. 5 – Prohlášení o zařazení podniku do kategorie mikro podniků, malých či středních podniků</a:t>
            </a:r>
          </a:p>
          <a:p>
            <a:r>
              <a:rPr lang="cs-CZ" sz="4800" dirty="0"/>
              <a:t>Certifikát platný ke dni podání ŽOD (souvisí s předmětem dotace) vydaný certifikačním orgánem</a:t>
            </a:r>
          </a:p>
          <a:p>
            <a:r>
              <a:rPr lang="cs-CZ" sz="4800" dirty="0"/>
              <a:t>Doložení zvýšení efektivity technologie/zařízení - Dokument, z něhož bude patrný výkon nebo kapacita srovnatelného zařízení/technologie dosud užívané žadatelem a porovnání těchto údajů s údaji pořizované technologie/zařízení, které je součástí projektu</a:t>
            </a:r>
          </a:p>
          <a:p>
            <a:endParaRPr lang="cs-CZ" sz="4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3205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782" y="696190"/>
            <a:ext cx="10515600" cy="748145"/>
          </a:xfrm>
        </p:spPr>
        <p:txBody>
          <a:bodyPr>
            <a:normAutofit fontScale="90000"/>
          </a:bodyPr>
          <a:lstStyle/>
          <a:p>
            <a:br>
              <a:rPr lang="cs-CZ" sz="3600" b="1" dirty="0"/>
            </a:br>
            <a:r>
              <a:rPr lang="cs-CZ" sz="3600" b="1" dirty="0"/>
              <a:t>Preferenční kritéria </a:t>
            </a:r>
            <a:r>
              <a:rPr lang="cs-CZ" sz="3600" b="1" dirty="0" err="1"/>
              <a:t>Fiche</a:t>
            </a:r>
            <a:r>
              <a:rPr lang="cs-CZ" sz="3600" b="1" dirty="0"/>
              <a:t>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4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200" b="1" dirty="0"/>
              <a:t>Výše způsobilých výdajů 50 000 – 5 000 000 Kč, min počet bodů - 10</a:t>
            </a:r>
          </a:p>
          <a:p>
            <a:pPr marL="0" indent="0">
              <a:buNone/>
            </a:pPr>
            <a:r>
              <a:rPr lang="cs-CZ" sz="2200" dirty="0"/>
              <a:t>Č. 1 – Realizací projektu se zkrátí dodavatelský řetězec </a:t>
            </a:r>
          </a:p>
          <a:p>
            <a:pPr marL="0" indent="0">
              <a:buNone/>
            </a:pPr>
            <a:r>
              <a:rPr lang="cs-CZ" sz="2200" dirty="0"/>
              <a:t>Č. 2 – Zvýšení efektivity technologie </a:t>
            </a:r>
          </a:p>
          <a:p>
            <a:pPr marL="0" indent="0">
              <a:buNone/>
            </a:pPr>
            <a:r>
              <a:rPr lang="cs-CZ" sz="2200" dirty="0"/>
              <a:t>Č. 3 – Počet vytvořených pracovních míst v rámci projektu </a:t>
            </a:r>
          </a:p>
          <a:p>
            <a:pPr marL="0" indent="0">
              <a:buNone/>
            </a:pPr>
            <a:r>
              <a:rPr lang="cs-CZ" sz="2200" dirty="0"/>
              <a:t>Č. 4 – Podnik uplatňuje certifikovaný systém bezpečnosti a jakosti potravin/krmiv, nebo je nositelem certifikátu Management životního prostředí </a:t>
            </a:r>
          </a:p>
          <a:p>
            <a:pPr marL="0" indent="0">
              <a:buNone/>
            </a:pPr>
            <a:r>
              <a:rPr lang="cs-CZ" sz="2200" dirty="0"/>
              <a:t>Č. 5 – Žadatel je zemědělským podnikatelem, výrobcem potravin nebo surovin určených pro lidskou spotřebu, výrobce krmiv nebo jiný subjekt aktivní ve zpracování, uvádění na trh a vývoji zemědělských produktů do 41 let</a:t>
            </a:r>
          </a:p>
          <a:p>
            <a:pPr marL="0" indent="0">
              <a:buNone/>
            </a:pPr>
            <a:r>
              <a:rPr lang="cs-CZ" sz="2200" dirty="0"/>
              <a:t>Č. 6 – Výše způsobilých výdajů </a:t>
            </a:r>
          </a:p>
          <a:p>
            <a:pPr marL="0" indent="0">
              <a:buNone/>
            </a:pPr>
            <a:r>
              <a:rPr lang="cs-CZ" sz="2200" dirty="0"/>
              <a:t>Č. 7 – Projekt je zaměřen na zpracování produktů uváděných na trh podnikem do velikosti…</a:t>
            </a:r>
          </a:p>
        </p:txBody>
      </p:sp>
    </p:spTree>
    <p:extLst>
      <p:ext uri="{BB962C8B-B14F-4D97-AF65-F5344CB8AC3E}">
        <p14:creationId xmlns:p14="http://schemas.microsoft.com/office/powerpoint/2010/main" val="4275282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17630"/>
            <a:ext cx="10515600" cy="1898248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err="1"/>
              <a:t>Fiche</a:t>
            </a:r>
            <a:r>
              <a:rPr lang="cs-CZ" sz="3200" b="1" dirty="0"/>
              <a:t> 5 – Podpora zakládání a rozvoje mikro podniků, malých a středních podniků a diverzifikace činností zemědělských subjektů</a:t>
            </a:r>
            <a:br>
              <a:rPr lang="cs-CZ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600" b="1" dirty="0"/>
              <a:t>Článek 19, odstavec 1., písmeno b) –  Podpora investic na založení nebo rozvoj nezemědělských činností</a:t>
            </a: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615877"/>
            <a:ext cx="10515600" cy="3561085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Alokace: </a:t>
            </a:r>
            <a:r>
              <a:rPr lang="cs-CZ" dirty="0"/>
              <a:t>5.000.000,- Kč</a:t>
            </a:r>
            <a:endParaRPr lang="cs-CZ" b="1" dirty="0"/>
          </a:p>
          <a:p>
            <a:r>
              <a:rPr lang="cs-CZ" b="1" dirty="0"/>
              <a:t>Příjemce: </a:t>
            </a:r>
            <a:r>
              <a:rPr lang="cs-CZ" dirty="0"/>
              <a:t>Podnikatelské FO a PO, </a:t>
            </a:r>
            <a:r>
              <a:rPr lang="cs-CZ" dirty="0" err="1"/>
              <a:t>mikropodniky</a:t>
            </a:r>
            <a:r>
              <a:rPr lang="cs-CZ" dirty="0"/>
              <a:t> a malé podniky ve venkovských oblastech</a:t>
            </a:r>
          </a:p>
          <a:p>
            <a:r>
              <a:rPr lang="cs-CZ" b="1" dirty="0"/>
              <a:t>Výše podpory: </a:t>
            </a:r>
            <a:r>
              <a:rPr lang="cs-CZ" dirty="0"/>
              <a:t>45 % - malé a mikro, 35 % - střední, 25 % velké podniky</a:t>
            </a:r>
          </a:p>
          <a:p>
            <a:r>
              <a:rPr lang="cs-CZ" b="1" dirty="0"/>
              <a:t>Způsobilé výdaje: </a:t>
            </a:r>
            <a:endParaRPr lang="cs-CZ" dirty="0"/>
          </a:p>
          <a:p>
            <a:pPr lvl="1"/>
            <a:r>
              <a:rPr lang="cs-CZ" dirty="0"/>
              <a:t>Stavební obnova či nová výstavba provozovny, kanceláře či malokapacitního ubytovacího zařízení,</a:t>
            </a:r>
          </a:p>
          <a:p>
            <a:pPr lvl="1"/>
            <a:r>
              <a:rPr lang="cs-CZ" dirty="0"/>
              <a:t>pořízení strojů, technologií a dalšího vybavení nezemědělské činnosti (i užitkové vozy kategorie N1),</a:t>
            </a:r>
          </a:p>
          <a:p>
            <a:pPr lvl="1"/>
            <a:r>
              <a:rPr lang="cs-CZ" dirty="0"/>
              <a:t>doplňující výdaje jako součást projektu(úpravy povrchů, parkovací stání atp.)</a:t>
            </a:r>
          </a:p>
          <a:p>
            <a:pPr lvl="1"/>
            <a:r>
              <a:rPr lang="cs-CZ" dirty="0"/>
              <a:t>nákup nemovitosti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803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21803"/>
            <a:ext cx="10515600" cy="145841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err="1"/>
              <a:t>Fiche</a:t>
            </a:r>
            <a:r>
              <a:rPr lang="cs-CZ" sz="3600" b="1" dirty="0"/>
              <a:t> 5 – Podpora zakládání a rozvoje mikro podniků, malých a středních podniků a diverzifikace činností zemědělských subjektů</a:t>
            </a:r>
            <a:br>
              <a:rPr lang="cs-CZ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600" b="1" dirty="0"/>
              <a:t>Článek 19, odstavec 1., písmeno b) –  Podpora investic na založení nebo rozvoj nezemědělských činností</a:t>
            </a: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46430"/>
            <a:ext cx="10515600" cy="3630533"/>
          </a:xfrm>
        </p:spPr>
        <p:txBody>
          <a:bodyPr/>
          <a:lstStyle/>
          <a:p>
            <a:r>
              <a:rPr lang="cs-CZ" dirty="0"/>
              <a:t>Projekt je zaměřen pouze na vybrané činnosti v Klasifikaci ekonomických činnosti (CZ NACE) – zpracovatelský průmysl, oprava motor. vozidel atp.</a:t>
            </a:r>
          </a:p>
          <a:p>
            <a:r>
              <a:rPr lang="cs-CZ" dirty="0"/>
              <a:t>Sportovní, zábavní a rekreační činnosti, stravování, pohostinství musí být ve vazbě na venkovskou turistiku nebo na ubytovací kapacitu v okruhu 10 km od místa realizace s návštěvností min 2000 os/rok</a:t>
            </a:r>
          </a:p>
          <a:p>
            <a:r>
              <a:rPr lang="cs-CZ" dirty="0"/>
              <a:t>Ubytovací zařízení – nejméně 6 lůžek, max. 40 lůžek splňující samostatný funkční celek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7411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Fiche</a:t>
            </a:r>
            <a:r>
              <a:rPr lang="cs-CZ" b="1" dirty="0"/>
              <a:t> 5 – Seznam předkládaných příloh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Činnost - sportovní, zábavní a rekreační činnosti, stravování, pohostinství je ve vazbě na venkovskou turistiku nebo na ubytovací kapacitu, musí být doložen </a:t>
            </a:r>
            <a:r>
              <a:rPr lang="cs-CZ" b="1" dirty="0"/>
              <a:t>dokument na zařízení v okruhu 10 km od místa realizace s návštěvností min 2000 os/rok</a:t>
            </a:r>
          </a:p>
          <a:p>
            <a:r>
              <a:rPr lang="cs-CZ" dirty="0"/>
              <a:t>Výpis z Živnostenského/obchodního rejstříku ne starší 3 </a:t>
            </a:r>
            <a:r>
              <a:rPr lang="cs-CZ" dirty="0" err="1"/>
              <a:t>měs</a:t>
            </a:r>
            <a:endParaRPr lang="cs-CZ" dirty="0"/>
          </a:p>
          <a:p>
            <a:r>
              <a:rPr lang="cs-CZ" dirty="0"/>
              <a:t>Příloha č. 5 Pravidel 19.2.1. – Prohlášení o zařazení podniku do kategorie mikro podniků, malých či středních podniků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Nezpůsobilé výdaje: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Nákup zemědělských a lesnických strojů (kategorie T, C, R, S), </a:t>
            </a:r>
          </a:p>
          <a:p>
            <a:pPr lvl="1"/>
            <a:r>
              <a:rPr lang="cs-CZ" dirty="0"/>
              <a:t>Podnikání v oblasti dotačního poradenství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568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Preferenční kritéria </a:t>
            </a:r>
            <a:r>
              <a:rPr lang="cs-CZ" sz="3600" b="1" dirty="0" err="1"/>
              <a:t>Fiche</a:t>
            </a:r>
            <a:r>
              <a:rPr lang="cs-CZ" sz="3600" b="1" dirty="0"/>
              <a:t> 5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400" b="1" dirty="0"/>
              <a:t>Výše způsobilých výdajů 50 000 – 5 000 000 Kč, min počet bodů - 8</a:t>
            </a:r>
          </a:p>
          <a:p>
            <a:pPr marL="0" indent="0">
              <a:buNone/>
            </a:pPr>
            <a:r>
              <a:rPr lang="cs-CZ" sz="2400" dirty="0"/>
              <a:t>Č. 1 – Výše způsobilých výdajů </a:t>
            </a:r>
          </a:p>
          <a:p>
            <a:pPr marL="0" indent="0">
              <a:buNone/>
            </a:pPr>
            <a:r>
              <a:rPr lang="cs-CZ" sz="2400" dirty="0"/>
              <a:t>Č. 2 – Počet vytvořených pracovních míst v rámci projektu</a:t>
            </a:r>
          </a:p>
          <a:p>
            <a:pPr marL="0" indent="0">
              <a:buNone/>
            </a:pPr>
            <a:r>
              <a:rPr lang="cs-CZ" sz="2400" dirty="0"/>
              <a:t>Č. 3 – Projekt využívá tepelné energie z OZE</a:t>
            </a:r>
          </a:p>
          <a:p>
            <a:pPr marL="0" indent="0">
              <a:buNone/>
            </a:pPr>
            <a:r>
              <a:rPr lang="cs-CZ" sz="2400" dirty="0"/>
              <a:t>Č. 4 – Žadatel má zkušenosti s podnikáním (historie podnikatelské činnosti) </a:t>
            </a:r>
          </a:p>
          <a:p>
            <a:pPr marL="0" indent="0">
              <a:buNone/>
            </a:pPr>
            <a:r>
              <a:rPr lang="cs-CZ" sz="2400" dirty="0"/>
              <a:t>Č. 5 – projekt je realizován podnikem o velikosti </a:t>
            </a:r>
          </a:p>
          <a:p>
            <a:pPr marL="0" indent="0">
              <a:buNone/>
            </a:pPr>
            <a:r>
              <a:rPr lang="cs-CZ" sz="2400" dirty="0"/>
              <a:t>Č. 6 – Žadatel realizací projektu diverzifikuje/rozšíří svůj předmět podnikání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2719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32857"/>
            <a:ext cx="10515600" cy="4398487"/>
          </a:xfrm>
        </p:spPr>
        <p:txBody>
          <a:bodyPr>
            <a:normAutofit/>
          </a:bodyPr>
          <a:lstStyle/>
          <a:p>
            <a:r>
              <a:rPr lang="cs-CZ" b="1" dirty="0"/>
              <a:t>Alokace: </a:t>
            </a:r>
            <a:r>
              <a:rPr lang="cs-CZ" dirty="0"/>
              <a:t>2.000.000,- Kč</a:t>
            </a:r>
            <a:endParaRPr lang="cs-CZ" b="1" dirty="0"/>
          </a:p>
          <a:p>
            <a:r>
              <a:rPr lang="cs-CZ" b="1" dirty="0"/>
              <a:t>Příjemce: </a:t>
            </a:r>
            <a:endParaRPr lang="cs-CZ" dirty="0"/>
          </a:p>
          <a:p>
            <a:pPr lvl="1"/>
            <a:r>
              <a:rPr lang="cs-CZ" dirty="0"/>
              <a:t>Investice do techniky a technologií pro lesní hospodářství: Držitelé lesů – soukromé osoby (vlastníci, nájemci, pachtýři nebo vypůjčitelé), sdružení držitelů lesů s právní subjektivitou nebo spolky, obce, PO zřízenými nebo založenými obcemi nebo kraji, dobrovolné svazky obcí</a:t>
            </a:r>
          </a:p>
          <a:p>
            <a:pPr lvl="1"/>
            <a:r>
              <a:rPr lang="cs-CZ" dirty="0"/>
              <a:t>Dřevozpracující provozovny: FO a PO </a:t>
            </a:r>
            <a:r>
              <a:rPr lang="cs-CZ" sz="2000" dirty="0"/>
              <a:t>(splňují podmínku mikro, malý nebo střední podnik)</a:t>
            </a:r>
            <a:r>
              <a:rPr lang="cs-CZ" dirty="0"/>
              <a:t>, obce, PO zřízené obcemi, DSO podnikající v lesnictví a souvisejícím odvětví</a:t>
            </a:r>
          </a:p>
          <a:p>
            <a:r>
              <a:rPr lang="cs-CZ" b="1" dirty="0"/>
              <a:t>Výše podpory: </a:t>
            </a:r>
            <a:r>
              <a:rPr lang="cs-CZ" dirty="0"/>
              <a:t>50 %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345166"/>
            <a:ext cx="10515600" cy="1147695"/>
          </a:xfrm>
        </p:spPr>
        <p:txBody>
          <a:bodyPr>
            <a:normAutofit fontScale="90000"/>
          </a:bodyPr>
          <a:lstStyle/>
          <a:p>
            <a:pPr fontAlgn="ctr"/>
            <a:br>
              <a:rPr lang="cs-CZ" sz="3600" b="1" dirty="0"/>
            </a:br>
            <a:r>
              <a:rPr lang="cs-CZ" sz="3600" b="1" dirty="0" err="1"/>
              <a:t>Fiche</a:t>
            </a:r>
            <a:r>
              <a:rPr lang="cs-CZ" sz="3600" b="1" dirty="0"/>
              <a:t> 8 – Podpora lesnictví</a:t>
            </a:r>
            <a:br>
              <a:rPr lang="cs-CZ" sz="1400" dirty="0"/>
            </a:br>
            <a:r>
              <a:rPr lang="cs-CZ" sz="1600" b="1" dirty="0"/>
              <a:t>Článek 26 Investice do lesnických technologií a zpracování lesnických produktů, jejich mobilizace a uvádění na trh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3099855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2782" y="1612729"/>
            <a:ext cx="10515600" cy="5040918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Způsobilé výdaje: </a:t>
            </a:r>
            <a:r>
              <a:rPr lang="cs-CZ" sz="2600" u="sng" dirty="0"/>
              <a:t>Stroje a technologie </a:t>
            </a:r>
            <a:r>
              <a:rPr lang="cs-CZ" sz="2600" dirty="0"/>
              <a:t>(vč. koně) na obnovu, výchovu a těžbu lesních porostů včetně přibližování, zpracování potěžebních zbytků, příprava půdy před zalesněním; stroje, zařízení a stavby pro školkařskou činnost, údržbu a opravy lesních cest, mobilní stroje pro sortimentaci a pořez dříví, výstavba či modernizace provozu (i vybavení), nákup nemovitosti v případě dřevozpracujícího provozu, kůň(chladnokrevník, absolvoval výkonnostní zkoušky) a vyvážecí vlek za koně pouze FO  a PO, pokud jsou malým a středním podnikem poskytujícím služby v lesnictví.                                                                                                                 Minimální výměra PUPFL – </a:t>
            </a:r>
            <a:r>
              <a:rPr lang="cs-CZ" sz="2600" b="1" dirty="0"/>
              <a:t>3 ha </a:t>
            </a:r>
            <a:r>
              <a:rPr lang="cs-CZ" sz="2600" dirty="0"/>
              <a:t>– nevztahuje se kůň pro práci v lese a dřevozpracující p.</a:t>
            </a:r>
          </a:p>
          <a:p>
            <a:pPr marL="0" indent="0">
              <a:buNone/>
            </a:pPr>
            <a:r>
              <a:rPr lang="cs-CZ" sz="2600" dirty="0"/>
              <a:t>    </a:t>
            </a:r>
            <a:r>
              <a:rPr lang="cs-CZ" sz="2600" u="sng" dirty="0"/>
              <a:t>Dřevozpracující provozovny </a:t>
            </a:r>
            <a:r>
              <a:rPr lang="cs-CZ" sz="2600" dirty="0"/>
              <a:t>– stroje na mechanické zpracování dřeva(výroba řeziva a jeho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600" dirty="0"/>
              <a:t>    základní opracování, sušení a impregnace masivního dřeva)</a:t>
            </a:r>
          </a:p>
          <a:p>
            <a:r>
              <a:rPr lang="cs-CZ" sz="2600" b="1" dirty="0"/>
              <a:t>Školkařská činnost: </a:t>
            </a:r>
            <a:r>
              <a:rPr lang="cs-CZ" sz="2600" dirty="0"/>
              <a:t>podpora pouze lesních školek, které jsou součástí lesnického podniku a provozují školkařskou činnost na PUPFL. Žadatel musí být evidován v systému evidence reprodukčního materiálu (ERMA) jako provozovatel školkařské činnosti</a:t>
            </a:r>
          </a:p>
          <a:p>
            <a:r>
              <a:rPr lang="cs-CZ" sz="2600" b="1" dirty="0"/>
              <a:t>Nezpůsobilé výdaje: </a:t>
            </a:r>
            <a:r>
              <a:rPr lang="cs-CZ" sz="2600" dirty="0"/>
              <a:t>Nepodporuje se ostatní navazující zpracování dřeva vč. technologie  pro výrobu nábytku, dveří, oken, zárubní. Nepodporuje se zaškolení obsluhy nakoupeného zařízení, CND stroje, velkoplošné dělicí a velkoplošné formátovací pily, technologie na zpracování energetických plodin a rychle rostoucích dřevin, </a:t>
            </a:r>
            <a:r>
              <a:rPr lang="cs-CZ" sz="2600" dirty="0" err="1"/>
              <a:t>fotovoltaické</a:t>
            </a:r>
            <a:r>
              <a:rPr lang="cs-CZ" sz="2600" dirty="0"/>
              <a:t> panely sloužící pro výrobu elektrické energie k dodávkám do veřejné sítě.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462862"/>
            <a:ext cx="10515600" cy="891641"/>
          </a:xfrm>
        </p:spPr>
        <p:txBody>
          <a:bodyPr>
            <a:normAutofit fontScale="90000"/>
          </a:bodyPr>
          <a:lstStyle/>
          <a:p>
            <a:pPr algn="ctr" fontAlgn="ctr"/>
            <a:br>
              <a:rPr lang="cs-CZ" sz="3600" b="1" u="sng" dirty="0"/>
            </a:br>
            <a:r>
              <a:rPr lang="cs-CZ" sz="3600" b="1" u="sng" dirty="0" err="1"/>
              <a:t>Fiche</a:t>
            </a:r>
            <a:r>
              <a:rPr lang="cs-CZ" sz="3600" b="1" u="sng" dirty="0"/>
              <a:t> 8 – Podpora lesnictví</a:t>
            </a:r>
            <a:br>
              <a:rPr lang="cs-CZ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600" b="1" dirty="0"/>
              <a:t>Článek 26 Investice do lesnických technologií a zpracování lesnických produktů, jejich mobilizace a uvádění na trh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1725458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1860" y="1080655"/>
            <a:ext cx="10515600" cy="1059872"/>
          </a:xfrm>
        </p:spPr>
        <p:txBody>
          <a:bodyPr>
            <a:normAutofit fontScale="90000"/>
          </a:bodyPr>
          <a:lstStyle/>
          <a:p>
            <a:br>
              <a:rPr lang="cs-CZ" sz="3600" b="1" dirty="0"/>
            </a:br>
            <a:r>
              <a:rPr lang="cs-CZ" sz="3600" b="1" dirty="0" err="1"/>
              <a:t>Fiche</a:t>
            </a:r>
            <a:r>
              <a:rPr lang="cs-CZ" sz="3600" b="1" dirty="0"/>
              <a:t> 8 – Seznam předkládaných příloh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431472"/>
            <a:ext cx="10515600" cy="3862235"/>
          </a:xfrm>
        </p:spPr>
        <p:txBody>
          <a:bodyPr>
            <a:normAutofit/>
          </a:bodyPr>
          <a:lstStyle/>
          <a:p>
            <a:r>
              <a:rPr lang="cs-CZ" sz="2400" dirty="0">
                <a:ea typeface="Times New Roman" panose="02020603050405020304" pitchFamily="18" charset="0"/>
              </a:rPr>
              <a:t>Přehled PUPFL, na kterých bude stroj využíván – příl.č.10</a:t>
            </a:r>
          </a:p>
          <a:p>
            <a:r>
              <a:rPr lang="cs-CZ" sz="2400" dirty="0">
                <a:ea typeface="Times New Roman" panose="02020603050405020304" pitchFamily="18" charset="0"/>
              </a:rPr>
              <a:t>Dokument o schválení platného Lesního hospodářského plánu nebo potvrzení o převzetí platné lesní hospodářské osnovy (protokolárně převzatý vlastnický separát LHO; a to na min. výměře 3 ha) pro pozemky uvedené v </a:t>
            </a:r>
            <a:r>
              <a:rPr lang="cs-CZ" sz="2400" dirty="0" err="1">
                <a:ea typeface="Times New Roman" panose="02020603050405020304" pitchFamily="18" charset="0"/>
              </a:rPr>
              <a:t>příl</a:t>
            </a:r>
            <a:r>
              <a:rPr lang="cs-CZ" sz="2400" dirty="0">
                <a:ea typeface="Times New Roman" panose="02020603050405020304" pitchFamily="18" charset="0"/>
              </a:rPr>
              <a:t>. č.10</a:t>
            </a:r>
          </a:p>
          <a:p>
            <a:pPr marL="0" indent="0">
              <a:buNone/>
            </a:pPr>
            <a:r>
              <a:rPr lang="cs-CZ" sz="2400" b="1" dirty="0">
                <a:ea typeface="Times New Roman" panose="02020603050405020304" pitchFamily="18" charset="0"/>
              </a:rPr>
              <a:t>   </a:t>
            </a:r>
            <a:r>
              <a:rPr lang="cs-CZ" sz="2000" b="1" dirty="0">
                <a:ea typeface="Times New Roman" panose="02020603050405020304" pitchFamily="18" charset="0"/>
              </a:rPr>
              <a:t>Přílohy MAS:</a:t>
            </a:r>
          </a:p>
          <a:p>
            <a:pPr>
              <a:buFontTx/>
              <a:buChar char="-"/>
            </a:pPr>
            <a:r>
              <a:rPr lang="cs-CZ" sz="2400" dirty="0">
                <a:ea typeface="Times New Roman" panose="02020603050405020304" pitchFamily="18" charset="0"/>
              </a:rPr>
              <a:t>Platná Partnerská smlouva uzavřená minimálně na dobu vázanosti projektu</a:t>
            </a:r>
          </a:p>
          <a:p>
            <a:pPr>
              <a:buFontTx/>
              <a:buChar char="-"/>
            </a:pPr>
            <a:r>
              <a:rPr lang="cs-CZ" sz="2400" dirty="0"/>
              <a:t>Příloha č. 5 – Prohlášení o zařazení podniku do kategorie mikro podniků, malých či středních podniků</a:t>
            </a: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9441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7527"/>
            <a:ext cx="10515600" cy="742054"/>
          </a:xfrm>
        </p:spPr>
        <p:txBody>
          <a:bodyPr>
            <a:normAutofit fontScale="90000"/>
          </a:bodyPr>
          <a:lstStyle/>
          <a:p>
            <a:br>
              <a:rPr lang="cs-CZ" sz="3600" dirty="0"/>
            </a:br>
            <a:r>
              <a:rPr lang="cs-CZ" sz="3600" dirty="0"/>
              <a:t>Preferenční kritéria </a:t>
            </a:r>
            <a:r>
              <a:rPr lang="cs-CZ" sz="3600" dirty="0" err="1"/>
              <a:t>Fiche</a:t>
            </a:r>
            <a:r>
              <a:rPr lang="cs-CZ" sz="3600" dirty="0"/>
              <a:t> 8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17173"/>
            <a:ext cx="10515600" cy="3859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Výše způsobilých výdajů 50 000 – 5 000 000 Kč, min počet bodů - 6</a:t>
            </a:r>
          </a:p>
          <a:p>
            <a:pPr marL="0" indent="0">
              <a:buNone/>
            </a:pPr>
            <a:endParaRPr lang="cs-CZ" sz="1100" dirty="0"/>
          </a:p>
          <a:p>
            <a:r>
              <a:rPr lang="cs-CZ" sz="2400" dirty="0"/>
              <a:t>Č. 1 – Způsobilé výdaje, ze kterých je stanovena dotace</a:t>
            </a:r>
            <a:endParaRPr lang="cs-CZ" sz="2200" dirty="0"/>
          </a:p>
          <a:p>
            <a:r>
              <a:rPr lang="cs-CZ" sz="2200" dirty="0"/>
              <a:t>Č. 2 – Projekt má partnera</a:t>
            </a:r>
          </a:p>
          <a:p>
            <a:r>
              <a:rPr lang="cs-CZ" sz="2200" dirty="0"/>
              <a:t>Č. 3 – Počet vytvořených pracovních míst</a:t>
            </a:r>
          </a:p>
          <a:p>
            <a:r>
              <a:rPr lang="cs-CZ" sz="2200" dirty="0"/>
              <a:t>Č. 4 – V rámci realizace projektu dojde ke zvýšení efektivity provozu </a:t>
            </a:r>
            <a:r>
              <a:rPr lang="cs-CZ" sz="2000" dirty="0"/>
              <a:t>(rozumí se tím zajištění návaznosti procesů v rámci kódu 030 a 031)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76043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5520" y="579121"/>
            <a:ext cx="10398760" cy="792479"/>
          </a:xfrm>
        </p:spPr>
        <p:txBody>
          <a:bodyPr anchor="t">
            <a:noAutofit/>
          </a:bodyPr>
          <a:lstStyle/>
          <a:p>
            <a:br>
              <a:rPr lang="cs-CZ" b="1" dirty="0"/>
            </a:br>
            <a:r>
              <a:rPr lang="cs-CZ" b="1" dirty="0"/>
              <a:t>Základní data k výzvě č. 10 PRV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85520" y="1716833"/>
            <a:ext cx="10427138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Vyhlášení výzvy: 15. 02. 2021 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800" dirty="0"/>
              <a:t>Příjem žádostí: 05. 03. – 22. 03. 2021 </a:t>
            </a:r>
          </a:p>
          <a:p>
            <a:r>
              <a:rPr lang="cs-CZ" sz="2800" dirty="0"/>
              <a:t>      - elektronicky přes Portál farmáře na MAS</a:t>
            </a:r>
          </a:p>
          <a:p>
            <a:r>
              <a:rPr lang="cs-CZ" sz="2800" dirty="0"/>
              <a:t>      - osobně – jen některé přílohy žádosti: kancelář MAS, Chodské</a:t>
            </a:r>
          </a:p>
          <a:p>
            <a:r>
              <a:rPr lang="cs-CZ" sz="2800" dirty="0"/>
              <a:t>                          nám. 75, Domažlice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Vybrané a schválené žádosti– konečná registrace na SZIF: </a:t>
            </a:r>
          </a:p>
          <a:p>
            <a:r>
              <a:rPr lang="cs-CZ" sz="2800" dirty="0"/>
              <a:t>      18. 06. 2021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Min. výše způsobilých výdajů: 50 000 Kč (F10 – 150 000 Kč)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Max. výše způsobilých výdajů: 5 000 000 Kč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Územní vymezení: celé území MAS </a:t>
            </a:r>
          </a:p>
        </p:txBody>
      </p:sp>
      <p:pic>
        <p:nvPicPr>
          <p:cNvPr id="5" name="Picture 2" descr="logo_MAS Č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016" y="193184"/>
            <a:ext cx="829696" cy="50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38" y="0"/>
            <a:ext cx="4625266" cy="76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08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32709"/>
            <a:ext cx="10515600" cy="4488873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Alokace: </a:t>
            </a:r>
            <a:r>
              <a:rPr lang="cs-CZ" dirty="0"/>
              <a:t>6.000.000,- Kč</a:t>
            </a:r>
            <a:endParaRPr lang="cs-CZ" b="1" dirty="0"/>
          </a:p>
          <a:p>
            <a:r>
              <a:rPr lang="cs-CZ" b="1" dirty="0"/>
              <a:t>Příjemce: </a:t>
            </a:r>
            <a:endParaRPr lang="cs-CZ" dirty="0"/>
          </a:p>
          <a:p>
            <a:pPr lvl="1"/>
            <a:r>
              <a:rPr lang="cs-CZ" dirty="0"/>
              <a:t>Dle jednotlivých písmen – obecně: obec nebo svazek obcí, příspěvková organizace zřízená obcí nebo svazkem obcí, nestátní neziskové organizace (spolek, ústav, o.p.s.), registrované církve a náboženské společnosti a evidované (církevní) právnické osoby</a:t>
            </a:r>
          </a:p>
          <a:p>
            <a:r>
              <a:rPr lang="cs-CZ" b="1" dirty="0"/>
              <a:t>Výše podpory: </a:t>
            </a:r>
            <a:r>
              <a:rPr lang="cs-CZ" dirty="0"/>
              <a:t>80 %</a:t>
            </a:r>
          </a:p>
          <a:p>
            <a:r>
              <a:rPr lang="cs-CZ" b="1" dirty="0"/>
              <a:t>Režim podpory</a:t>
            </a:r>
            <a:r>
              <a:rPr lang="cs-CZ" dirty="0"/>
              <a:t>: </a:t>
            </a:r>
            <a:r>
              <a:rPr lang="cs-CZ" sz="2400" dirty="0">
                <a:solidFill>
                  <a:srgbClr val="7030A0"/>
                </a:solidFill>
              </a:rPr>
              <a:t>1. režim nezakládající veřejnou podporu </a:t>
            </a:r>
            <a:r>
              <a:rPr lang="cs-CZ" sz="2400" dirty="0"/>
              <a:t>- </a:t>
            </a:r>
            <a:r>
              <a:rPr lang="cs-CZ" sz="1800" dirty="0"/>
              <a:t>písm.: a (veřejná 				   prostranství v obcích), g (stezky), </a:t>
            </a:r>
            <a:endParaRPr lang="cs-CZ" dirty="0"/>
          </a:p>
          <a:p>
            <a:pPr marL="0" indent="0">
              <a:spcBef>
                <a:spcPts val="600"/>
              </a:spcBef>
              <a:buNone/>
            </a:pPr>
            <a:r>
              <a:rPr lang="cs-CZ" sz="2400" dirty="0">
                <a:solidFill>
                  <a:srgbClr val="7030A0"/>
                </a:solidFill>
              </a:rPr>
              <a:t>                                       2. režim de minimis </a:t>
            </a:r>
            <a:r>
              <a:rPr lang="cs-CZ" sz="2400" dirty="0"/>
              <a:t>– </a:t>
            </a:r>
            <a:r>
              <a:rPr lang="cs-CZ" sz="1800" dirty="0"/>
              <a:t>písm.: d (obchody pro obce), f (kult. a </a:t>
            </a:r>
            <a:r>
              <a:rPr lang="cs-CZ" sz="1800" dirty="0" err="1"/>
              <a:t>spolk</a:t>
            </a:r>
            <a:r>
              <a:rPr lang="cs-CZ" sz="1800" dirty="0"/>
              <a:t>. zař), h  			   (muzea)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</a:t>
            </a:r>
            <a:r>
              <a:rPr lang="cs-CZ" sz="2000" dirty="0">
                <a:solidFill>
                  <a:srgbClr val="7030A0"/>
                </a:solidFill>
              </a:rPr>
              <a:t>3.  možnost volby mezi oběma režimy</a:t>
            </a:r>
            <a:r>
              <a:rPr lang="cs-CZ" sz="1800" dirty="0"/>
              <a:t>: písm.: b (mateř. a zákl. školy) c (has.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/>
              <a:t>                                                        zbrojnice), e (kultur. památky)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924790"/>
            <a:ext cx="10515600" cy="831273"/>
          </a:xfrm>
        </p:spPr>
        <p:txBody>
          <a:bodyPr>
            <a:normAutofit/>
          </a:bodyPr>
          <a:lstStyle/>
          <a:p>
            <a:pPr fontAlgn="ctr"/>
            <a:r>
              <a:rPr lang="cs-CZ" sz="3600" b="1" dirty="0" err="1"/>
              <a:t>Fiche</a:t>
            </a:r>
            <a:r>
              <a:rPr lang="cs-CZ" sz="3600" b="1" dirty="0"/>
              <a:t> 10 – Rozvoj venkovského prostoru</a:t>
            </a:r>
            <a:br>
              <a:rPr lang="cs-CZ" sz="3600" b="1" dirty="0"/>
            </a:br>
            <a:r>
              <a:rPr lang="cs-CZ" sz="1600" b="1" dirty="0"/>
              <a:t>Článek 20  Základní služby a obnova vesnic ve venkovských oblastech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2279975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397769"/>
              </p:ext>
            </p:extLst>
          </p:nvPr>
        </p:nvGraphicFramePr>
        <p:xfrm>
          <a:off x="851689" y="879675"/>
          <a:ext cx="10498780" cy="3803692"/>
        </p:xfrm>
        <a:graphic>
          <a:graphicData uri="http://schemas.openxmlformats.org/drawingml/2006/table">
            <a:tbl>
              <a:tblPr firstRow="1" firstCol="1" lastRow="1" bandRow="1" bandCol="1">
                <a:tableStyleId>{16D9F66E-5EB9-4882-86FB-DCBF35E3C3E4}</a:tableStyleId>
              </a:tblPr>
              <a:tblGrid>
                <a:gridCol w="1338952">
                  <a:extLst>
                    <a:ext uri="{9D8B030D-6E8A-4147-A177-3AD203B41FA5}">
                      <a16:colId xmlns:a16="http://schemas.microsoft.com/office/drawing/2014/main" val="1401306273"/>
                    </a:ext>
                  </a:extLst>
                </a:gridCol>
                <a:gridCol w="3272108">
                  <a:extLst>
                    <a:ext uri="{9D8B030D-6E8A-4147-A177-3AD203B41FA5}">
                      <a16:colId xmlns:a16="http://schemas.microsoft.com/office/drawing/2014/main" val="3265077161"/>
                    </a:ext>
                  </a:extLst>
                </a:gridCol>
                <a:gridCol w="4326069">
                  <a:extLst>
                    <a:ext uri="{9D8B030D-6E8A-4147-A177-3AD203B41FA5}">
                      <a16:colId xmlns:a16="http://schemas.microsoft.com/office/drawing/2014/main" val="72245464"/>
                    </a:ext>
                  </a:extLst>
                </a:gridCol>
                <a:gridCol w="1561651">
                  <a:extLst>
                    <a:ext uri="{9D8B030D-6E8A-4147-A177-3AD203B41FA5}">
                      <a16:colId xmlns:a16="http://schemas.microsoft.com/office/drawing/2014/main" val="2265897702"/>
                    </a:ext>
                  </a:extLst>
                </a:gridCol>
              </a:tblGrid>
              <a:tr h="6898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Číslo </a:t>
                      </a:r>
                      <a:r>
                        <a:rPr lang="cs-CZ" sz="2000" dirty="0" err="1">
                          <a:effectLst/>
                        </a:rPr>
                        <a:t>Fiche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Název </a:t>
                      </a:r>
                      <a:r>
                        <a:rPr lang="cs-CZ" sz="2000" kern="1200" dirty="0" err="1">
                          <a:effectLst/>
                        </a:rPr>
                        <a:t>Fiche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Vazba </a:t>
                      </a:r>
                      <a:r>
                        <a:rPr lang="cs-CZ" sz="2000" dirty="0" err="1">
                          <a:effectLst/>
                        </a:rPr>
                        <a:t>Fiche</a:t>
                      </a:r>
                      <a:endParaRPr lang="cs-CZ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na článek Nařízení EP a Rady (EU) č. 1305/2013</a:t>
                      </a:r>
                      <a:endParaRPr lang="cs-CZ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Alokace</a:t>
                      </a:r>
                      <a:endParaRPr lang="cs-CZ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pro 10. výzvu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33534"/>
                  </a:ext>
                </a:extLst>
              </a:tr>
              <a:tr h="5192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F10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Rozvoj venkovského prostoru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effectLst/>
                        </a:rPr>
                        <a:t>    Článek 20 – Základní služby a obnova vesnic ve </a:t>
                      </a:r>
                    </a:p>
                    <a:p>
                      <a:pPr algn="l"/>
                      <a:r>
                        <a:rPr lang="cs-CZ" sz="1600" dirty="0">
                          <a:effectLst/>
                        </a:rPr>
                        <a:t>                      venkovských oblastech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6.000.000,- Kč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578613"/>
                  </a:ext>
                </a:extLst>
              </a:tr>
              <a:tr h="3353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Písmeno a) Veřejná prostranství v obcích</a:t>
                      </a: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Písmeno b) Mateřské a základní školy</a:t>
                      </a: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     Písmeno c) Hasičské zbrojnice</a:t>
                      </a:r>
                      <a:endParaRPr lang="cs-CZ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783501"/>
                  </a:ext>
                </a:extLst>
              </a:tr>
              <a:tr h="3177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 Písmeno d) Obchody pro obce</a:t>
                      </a: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7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     Písmeno e) Vybrané kulturní památky</a:t>
                      </a:r>
                      <a:endParaRPr lang="cs-CZ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489370"/>
                  </a:ext>
                </a:extLst>
              </a:tr>
              <a:tr h="3177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     Písmeno f) Kulturní a spolková zařízení včetně knihoven</a:t>
                      </a:r>
                      <a:endParaRPr lang="cs-CZ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407870"/>
                  </a:ext>
                </a:extLst>
              </a:tr>
              <a:tr h="3177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     Písmeno g) Stezky</a:t>
                      </a:r>
                      <a:endParaRPr lang="cs-CZ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7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     </a:t>
                      </a:r>
                      <a:r>
                        <a:rPr lang="cs-CZ" sz="1400" b="0" dirty="0">
                          <a:effectLst/>
                          <a:latin typeface="+mn-lt"/>
                        </a:rPr>
                        <a:t>Písmeno h) Muzea a expozice pro obce</a:t>
                      </a: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355600" y="4376057"/>
            <a:ext cx="1149095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/>
          </a:p>
          <a:p>
            <a:r>
              <a:rPr lang="cs-CZ" sz="2000" b="1" u="sng" dirty="0"/>
              <a:t>Pravidla PRV  </a:t>
            </a:r>
          </a:p>
          <a:p>
            <a:endParaRPr lang="cs-CZ" sz="800" dirty="0"/>
          </a:p>
          <a:p>
            <a:pPr>
              <a:spcAft>
                <a:spcPts val="600"/>
              </a:spcAft>
            </a:pPr>
            <a:r>
              <a:rPr lang="cs-CZ" b="1" dirty="0">
                <a:solidFill>
                  <a:srgbClr val="FF0000"/>
                </a:solidFill>
              </a:rPr>
              <a:t>PRAVIDLA, kterými se stanovují podmínky pro poskytování dotace na Projekty rozvoje venkova na období 2014 – 2020 </a:t>
            </a:r>
            <a:r>
              <a:rPr lang="cs-CZ" dirty="0"/>
              <a:t>(dále jen „Pravidla“)  - </a:t>
            </a:r>
            <a:r>
              <a:rPr lang="cs-CZ" dirty="0">
                <a:solidFill>
                  <a:srgbClr val="FF0000"/>
                </a:solidFill>
              </a:rPr>
              <a:t>účinná od 15.12.2020  č.j.: 63059/2020-MZE-14113</a:t>
            </a:r>
          </a:p>
          <a:p>
            <a:r>
              <a:rPr lang="cs-CZ" b="1" dirty="0">
                <a:hlinkClick r:id="rId2"/>
              </a:rPr>
              <a:t>www.szif.cz</a:t>
            </a:r>
            <a:r>
              <a:rPr lang="cs-CZ" b="1" dirty="0"/>
              <a:t> → SZIF POSKYTUJE → Program rozvoje venkova 2014 – 2020 → Opatření → M19 Podpora místního rozvoje na základě iniciativy LEADER →19.2.1.Podpora provádění operací v rámci komunitně vedeného místního rozvoje → ke stažení</a:t>
            </a:r>
            <a:endParaRPr lang="cs-CZ" dirty="0"/>
          </a:p>
        </p:txBody>
      </p:sp>
      <p:pic>
        <p:nvPicPr>
          <p:cNvPr id="5" name="Picture 2" descr="logo_MAS Č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016" y="193184"/>
            <a:ext cx="829696" cy="50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38" y="0"/>
            <a:ext cx="4625266" cy="76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23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1860" y="252988"/>
            <a:ext cx="10515600" cy="885348"/>
          </a:xfrm>
        </p:spPr>
        <p:txBody>
          <a:bodyPr>
            <a:normAutofit fontScale="90000"/>
          </a:bodyPr>
          <a:lstStyle/>
          <a:p>
            <a:br>
              <a:rPr lang="cs-CZ" sz="3600" b="1" dirty="0"/>
            </a:br>
            <a:br>
              <a:rPr lang="cs-CZ" sz="3600" b="1" dirty="0"/>
            </a:br>
            <a:r>
              <a:rPr lang="cs-CZ" sz="3600" b="1" dirty="0" err="1"/>
              <a:t>Fiche</a:t>
            </a:r>
            <a:r>
              <a:rPr lang="cs-CZ" sz="3600" b="1" dirty="0"/>
              <a:t> 10 – Rozvoj venkovského prostoru</a:t>
            </a:r>
            <a:br>
              <a:rPr lang="cs-CZ" sz="3600" b="1" dirty="0"/>
            </a:br>
            <a:r>
              <a:rPr lang="cs-CZ" sz="1600" b="1" dirty="0"/>
              <a:t>Článek 20  Základní služby a obnova vesnic ve venkovských oblastech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6636" y="1717681"/>
            <a:ext cx="10664536" cy="4950099"/>
          </a:xfrm>
        </p:spPr>
        <p:txBody>
          <a:bodyPr>
            <a:normAutofit/>
          </a:bodyPr>
          <a:lstStyle/>
          <a:p>
            <a:r>
              <a:rPr lang="cs-CZ" sz="2400" b="1" dirty="0"/>
              <a:t>Kritéria</a:t>
            </a:r>
            <a:r>
              <a:rPr lang="cs-CZ" sz="2400" dirty="0"/>
              <a:t>:</a:t>
            </a:r>
            <a:r>
              <a:rPr lang="cs-CZ" sz="1800" dirty="0"/>
              <a:t> výdaje jsou způsobilé pro podporu, je-li příslušný projekt prováděn podle:</a:t>
            </a:r>
          </a:p>
          <a:p>
            <a:r>
              <a:rPr lang="cs-CZ" sz="1800" dirty="0"/>
              <a:t>1. </a:t>
            </a:r>
            <a:r>
              <a:rPr lang="cs-CZ" sz="1800" b="1" dirty="0"/>
              <a:t>plánu rozvoje obce </a:t>
            </a:r>
            <a:r>
              <a:rPr lang="cs-CZ" sz="1800" dirty="0"/>
              <a:t>a vesnice ve venkovských oblastech a jejich základních služeb a </a:t>
            </a:r>
          </a:p>
          <a:p>
            <a:r>
              <a:rPr lang="cs-CZ" sz="1800" dirty="0"/>
              <a:t>2. je-li v souladu s příslušnou </a:t>
            </a:r>
            <a:r>
              <a:rPr lang="cs-CZ" sz="1800" b="1" dirty="0"/>
              <a:t>strategií místního rozvoje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r>
              <a:rPr lang="cs-CZ" sz="1800" dirty="0"/>
              <a:t>– dokládá se Příloha č. 21 - Prohlášení o realizaci projektu v souladu s plánem/programem rozvoje obce (uvádí se datum schválení a číslo usnesení) + část plánu/programu rozvoje obce jež danou skutečnost prokazuje</a:t>
            </a:r>
          </a:p>
          <a:p>
            <a:pPr marL="0" indent="0">
              <a:buNone/>
            </a:pPr>
            <a:endParaRPr lang="cs-CZ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b="1" dirty="0">
                <a:ea typeface="Times New Roman" panose="02020603050405020304" pitchFamily="18" charset="0"/>
              </a:rPr>
              <a:t>Seznam předkládaných příloh:</a:t>
            </a:r>
          </a:p>
          <a:p>
            <a:pPr>
              <a:buFontTx/>
              <a:buChar char="-"/>
            </a:pPr>
            <a:r>
              <a:rPr lang="cs-CZ" sz="1800" dirty="0">
                <a:ea typeface="Times New Roman" panose="02020603050405020304" pitchFamily="18" charset="0"/>
              </a:rPr>
              <a:t>Platná partnerská smlouva uzavřená min na dobu vázanosti projektu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1800" dirty="0">
                <a:ea typeface="Times New Roman" panose="02020603050405020304" pitchFamily="18" charset="0"/>
              </a:rPr>
              <a:t>Příloha č. 21 – Prohlášení o realizaci projektu v souladu s plánem/programem rozvoje obce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800" dirty="0">
                <a:ea typeface="Times New Roman" panose="02020603050405020304" pitchFamily="18" charset="0"/>
              </a:rPr>
              <a:t>Doložení historie subjektu alespoň dva roky před podáním ŽOD na MAS v oblasti, která je předmětem dotace – platní pro žadatele, který je nestátní neziskovou organizací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800" dirty="0">
                <a:ea typeface="Times New Roman" panose="02020603050405020304" pitchFamily="18" charset="0"/>
              </a:rPr>
              <a:t>Průzkum trhu/cenový marketing/výběrové řízení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1693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1860" y="252988"/>
            <a:ext cx="10515600" cy="885348"/>
          </a:xfrm>
        </p:spPr>
        <p:txBody>
          <a:bodyPr>
            <a:normAutofit fontScale="90000"/>
          </a:bodyPr>
          <a:lstStyle/>
          <a:p>
            <a:br>
              <a:rPr lang="cs-CZ" sz="3600" b="1" dirty="0"/>
            </a:br>
            <a:br>
              <a:rPr lang="cs-CZ" sz="3600" b="1" dirty="0"/>
            </a:br>
            <a:r>
              <a:rPr lang="cs-CZ" sz="3600" b="1" dirty="0" err="1"/>
              <a:t>Fiche</a:t>
            </a:r>
            <a:r>
              <a:rPr lang="cs-CZ" sz="3600" b="1" dirty="0"/>
              <a:t> 10 – Rozvoj venkovského prostoru</a:t>
            </a:r>
            <a:br>
              <a:rPr lang="cs-CZ" sz="3600" b="1" dirty="0"/>
            </a:br>
            <a:r>
              <a:rPr lang="cs-CZ" sz="1600" b="1" dirty="0"/>
              <a:t>Článek 20  Základní služby a obnova vesnic ve venkovských oblastech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43608"/>
            <a:ext cx="10515600" cy="49500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b="1" dirty="0">
                <a:ea typeface="Times New Roman" panose="02020603050405020304" pitchFamily="18" charset="0"/>
              </a:rPr>
              <a:t>Preferenční kritéria:</a:t>
            </a:r>
          </a:p>
          <a:p>
            <a:pPr marL="0" indent="0">
              <a:buNone/>
            </a:pPr>
            <a:r>
              <a:rPr lang="cs-CZ" sz="2000" b="1" dirty="0"/>
              <a:t>Výše způsobilých výdajů 150 000 – 5 000 000 Kč, min počet bodů - 10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s-CZ" sz="1800" dirty="0">
                <a:ea typeface="Times New Roman" panose="02020603050405020304" pitchFamily="18" charset="0"/>
              </a:rPr>
              <a:t>Výše způsobilých výdajů, ze kterých je stanovena dotace.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pl-PL" sz="1800" dirty="0">
                <a:ea typeface="Times New Roman" panose="02020603050405020304" pitchFamily="18" charset="0"/>
              </a:rPr>
              <a:t>Velikost obce v místě realizace projektu.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s-CZ" sz="1800" dirty="0">
                <a:ea typeface="Times New Roman" panose="02020603050405020304" pitchFamily="18" charset="0"/>
              </a:rPr>
              <a:t>Počet vytvořených pracovních míst v rámci projektu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s-CZ" sz="1800" dirty="0">
                <a:ea typeface="Times New Roman" panose="02020603050405020304" pitchFamily="18" charset="0"/>
              </a:rPr>
              <a:t>Uzavření místního partnerství v souvislosti s realizací projektu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cs-CZ" sz="1800" dirty="0">
                <a:ea typeface="Times New Roman" panose="02020603050405020304" pitchFamily="18" charset="0"/>
              </a:rPr>
              <a:t>Rekonstrukce/obnova/přístavba budov/zařízení/příslušného zázemí, pořízení nových technologií a dalšího vybavení v rámci oblastí podpory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800" dirty="0">
                <a:ea typeface="Times New Roman" panose="02020603050405020304" pitchFamily="18" charset="0"/>
              </a:rPr>
              <a:t>Stav připravenosti projektu při podání na MAS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0619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3879"/>
          </a:xfrm>
        </p:spPr>
        <p:txBody>
          <a:bodyPr>
            <a:normAutofit fontScale="90000"/>
          </a:bodyPr>
          <a:lstStyle/>
          <a:p>
            <a:br>
              <a:rPr lang="cs-CZ" sz="2800" b="1" dirty="0"/>
            </a:br>
            <a:br>
              <a:rPr lang="cs-CZ" sz="2800" b="1" dirty="0"/>
            </a:br>
            <a:r>
              <a:rPr lang="cs-CZ" sz="2800" b="1" dirty="0" err="1"/>
              <a:t>Fiche</a:t>
            </a:r>
            <a:r>
              <a:rPr lang="cs-CZ" sz="2800" b="1" dirty="0"/>
              <a:t> 10 – Rozvoj venkovského prostoru</a:t>
            </a:r>
            <a:br>
              <a:rPr lang="cs-CZ" sz="2800" b="1" dirty="0"/>
            </a:br>
            <a:r>
              <a:rPr lang="cs-CZ" sz="2400" b="1" dirty="0"/>
              <a:t>písmeno b) Mateřské a základní školy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0227"/>
            <a:ext cx="10515600" cy="48135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cs-CZ" sz="1100" dirty="0"/>
          </a:p>
          <a:p>
            <a:r>
              <a:rPr lang="cs-CZ" sz="2000" b="1" dirty="0"/>
              <a:t>Oblast podpory: </a:t>
            </a:r>
            <a:r>
              <a:rPr lang="cs-CZ" sz="1900" dirty="0"/>
              <a:t>Podpora zahrnuje investice do mateřských a základních škol </a:t>
            </a:r>
            <a:r>
              <a:rPr lang="cs-CZ" sz="1900" b="1" dirty="0"/>
              <a:t>nenavyšující</a:t>
            </a:r>
            <a:r>
              <a:rPr lang="cs-CZ" sz="1900" dirty="0"/>
              <a:t> kapacitu zařízení</a:t>
            </a:r>
          </a:p>
          <a:p>
            <a:r>
              <a:rPr lang="cs-CZ" sz="2000" b="1" dirty="0"/>
              <a:t>Žadatel</a:t>
            </a:r>
            <a:r>
              <a:rPr lang="cs-CZ" sz="2000" dirty="0"/>
              <a:t>: </a:t>
            </a:r>
            <a:r>
              <a:rPr lang="cs-CZ" sz="1900" dirty="0"/>
              <a:t>obec nebo svazek obcí, příspěvková organizace zřízená obcí nebo svazkem obcí, nestátní neziskové organizace spolek, ústav, o.p.s.), registrované církve a náboženské společnosti a evidované (církevní) právnické osoby</a:t>
            </a:r>
          </a:p>
          <a:p>
            <a:r>
              <a:rPr lang="cs-CZ" sz="2000" b="1" dirty="0"/>
              <a:t>Režim podpory </a:t>
            </a:r>
            <a:r>
              <a:rPr lang="cs-CZ" sz="2000" dirty="0"/>
              <a:t>– </a:t>
            </a:r>
            <a:r>
              <a:rPr lang="cs-CZ" sz="1900" dirty="0"/>
              <a:t>možnost vybrat z de minimis nebo nezakládající veřejnou podporu</a:t>
            </a:r>
          </a:p>
          <a:p>
            <a:r>
              <a:rPr lang="cs-CZ" sz="2000" b="1" dirty="0"/>
              <a:t>Způsobilé výdaje</a:t>
            </a:r>
            <a:r>
              <a:rPr lang="cs-CZ" sz="2000" dirty="0"/>
              <a:t>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900" dirty="0"/>
              <a:t>    </a:t>
            </a:r>
            <a:r>
              <a:rPr lang="cs-CZ" sz="2000" dirty="0"/>
              <a:t>rekonstrukce/rozšíření mateřské/základní školy i jejího zázemí a doprovodného stravovacího a hygienického zařízení,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000" dirty="0"/>
              <a:t>    venkovní mobiliář a herní prvky v případě MŠ</a:t>
            </a:r>
            <a:r>
              <a:rPr lang="cs-CZ" sz="1900" dirty="0"/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900" dirty="0"/>
              <a:t>    </a:t>
            </a:r>
            <a:r>
              <a:rPr lang="cs-CZ" sz="2000" dirty="0"/>
              <a:t>pořízení technologií a dalšího vybavení mateřské/základní školy či doprovodného stravovacího zařízení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000" b="1" dirty="0"/>
              <a:t>Nezpůsobilé výdaje</a:t>
            </a:r>
            <a:r>
              <a:rPr lang="cs-CZ" sz="2000" dirty="0"/>
              <a:t>: </a:t>
            </a:r>
            <a:r>
              <a:rPr lang="cs-CZ" sz="1900" dirty="0"/>
              <a:t>- úpravy prostor sloužících pro sportovní aktivity (sportoviště a zařízení pro sport),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900" dirty="0"/>
              <a:t>                                             - nákup kotlů na uhlí vč. kombinovaných (uhlí/biomasa), zemní plyn, tepelná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900" dirty="0"/>
              <a:t>                                                čerpadla, instalace solárně-termických kolektorů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900" dirty="0"/>
              <a:t>                                             - stavební výdaje a technologické úpravy opláštění budovy nad 200 000 Kč</a:t>
            </a:r>
          </a:p>
          <a:p>
            <a:pPr>
              <a:spcBef>
                <a:spcPts val="0"/>
              </a:spcBef>
            </a:pPr>
            <a:r>
              <a:rPr lang="cs-CZ" sz="2000" b="1" dirty="0"/>
              <a:t>Povinná příloha</a:t>
            </a:r>
            <a:r>
              <a:rPr lang="cs-CZ" sz="2000" dirty="0"/>
              <a:t>: </a:t>
            </a:r>
            <a:r>
              <a:rPr lang="cs-CZ" sz="1900" dirty="0"/>
              <a:t>- prohlášení o realizaci projektu v souladu s plánem/programem rozvoje obce – Příloha č. 21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900" dirty="0"/>
              <a:t>                                      - informativní výpis ze školského rejstříku (stáří do 30 dnů před podáním ŽOD na MAS)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900" dirty="0"/>
              <a:t>                                      - dokument prokazující soulad s Místním akčním plánem vzdělávání – Příloha č.22 Pravidel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900" dirty="0"/>
              <a:t>                                      - v případě de minimis – čestné prohlášení k de minimis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900" dirty="0"/>
              <a:t>                                     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900" dirty="0"/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034214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7647"/>
          </a:xfrm>
        </p:spPr>
        <p:txBody>
          <a:bodyPr>
            <a:normAutofit fontScale="90000"/>
          </a:bodyPr>
          <a:lstStyle/>
          <a:p>
            <a:br>
              <a:rPr lang="cs-CZ" sz="2800" b="1" dirty="0"/>
            </a:br>
            <a:br>
              <a:rPr lang="cs-CZ" sz="2800" b="1" dirty="0"/>
            </a:br>
            <a:r>
              <a:rPr lang="cs-CZ" sz="2800" b="1" dirty="0" err="1"/>
              <a:t>Fiche</a:t>
            </a:r>
            <a:r>
              <a:rPr lang="cs-CZ" sz="2800" b="1" dirty="0"/>
              <a:t> 10 – Rozvoj venkovského prostoru</a:t>
            </a:r>
            <a:br>
              <a:rPr lang="cs-CZ" sz="2800" b="1" dirty="0"/>
            </a:br>
            <a:r>
              <a:rPr lang="cs-CZ" sz="2400" b="1" dirty="0"/>
              <a:t>písmeno c) Hasičské zbrojnice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76855"/>
            <a:ext cx="10515600" cy="47161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1100" dirty="0"/>
          </a:p>
          <a:p>
            <a:r>
              <a:rPr lang="cs-CZ" sz="2000" b="1" dirty="0"/>
              <a:t>Oblast podpory: </a:t>
            </a:r>
            <a:r>
              <a:rPr lang="cs-CZ" sz="1600" dirty="0"/>
              <a:t>Podpora zahrnuje investice do staveb a vybavení hasič. zbrojnic přímo souvisejících s výkonem služby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                                           jednotek sboru dobrovolných hasičů obce</a:t>
            </a:r>
          </a:p>
          <a:p>
            <a:r>
              <a:rPr lang="cs-CZ" sz="2000" b="1" dirty="0"/>
              <a:t>Žadatel</a:t>
            </a:r>
            <a:r>
              <a:rPr lang="cs-CZ" sz="2000" dirty="0"/>
              <a:t>: obec nebo svazek obcí</a:t>
            </a:r>
          </a:p>
          <a:p>
            <a:r>
              <a:rPr lang="cs-CZ" sz="2000" b="1" dirty="0"/>
              <a:t>Režim podpory </a:t>
            </a:r>
            <a:r>
              <a:rPr lang="cs-CZ" sz="2000" dirty="0"/>
              <a:t>– možnost vybrat z de minimis nebo nezakládající veřejnou podporu</a:t>
            </a:r>
          </a:p>
          <a:p>
            <a:r>
              <a:rPr lang="cs-CZ" sz="2000" b="1" dirty="0"/>
              <a:t>Způsobilé výdaje</a:t>
            </a:r>
            <a:r>
              <a:rPr lang="cs-CZ" sz="2000" dirty="0"/>
              <a:t>: Výdaje se týkají jednotek sboru </a:t>
            </a:r>
            <a:r>
              <a:rPr lang="cs-CZ" sz="2000" dirty="0" err="1"/>
              <a:t>dobrovol</a:t>
            </a:r>
            <a:r>
              <a:rPr lang="cs-CZ" sz="2000" dirty="0"/>
              <a:t>. hasičů obce kategorie JPO V.</a:t>
            </a:r>
          </a:p>
          <a:p>
            <a:pPr marL="0" indent="0">
              <a:buNone/>
            </a:pPr>
            <a:r>
              <a:rPr lang="cs-CZ" sz="2000" dirty="0"/>
              <a:t>    rekonstrukce/obnova/rozšíření hasičské zbrojnice i příslušného zázemí </a:t>
            </a:r>
            <a:r>
              <a:rPr lang="cs-CZ" sz="1600" dirty="0"/>
              <a:t>(šatny, umývárny, toalety);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/>
              <a:t>    </a:t>
            </a:r>
            <a:r>
              <a:rPr lang="cs-CZ" sz="2000" dirty="0"/>
              <a:t>pořízení strojů, technologií a dalšího vybavení hasič. zbrojnice 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b="1" dirty="0"/>
          </a:p>
          <a:p>
            <a:pPr>
              <a:spcBef>
                <a:spcPts val="0"/>
              </a:spcBef>
            </a:pPr>
            <a:r>
              <a:rPr lang="cs-CZ" sz="2000" b="1" dirty="0"/>
              <a:t>Nezpůsobilé výdaje</a:t>
            </a:r>
            <a:r>
              <a:rPr lang="cs-CZ" sz="2000" dirty="0"/>
              <a:t>: </a:t>
            </a:r>
            <a:r>
              <a:rPr lang="cs-CZ" sz="1800" dirty="0"/>
              <a:t>nákup kotlů na uhlí vč. kombinovaných (uhlí/biomasa), zemní plyn, tepelná čerpadla,  instalace solárně-termických kolektorů, stavební výdaje a technologické úpravy opláštění budovy nad 200 000 Kč</a:t>
            </a:r>
          </a:p>
          <a:p>
            <a:pPr>
              <a:spcBef>
                <a:spcPts val="0"/>
              </a:spcBef>
            </a:pPr>
            <a:r>
              <a:rPr lang="cs-CZ" sz="2000" b="1" dirty="0"/>
              <a:t>Povinná příloha</a:t>
            </a:r>
            <a:r>
              <a:rPr lang="cs-CZ" sz="2000" dirty="0"/>
              <a:t>: - </a:t>
            </a:r>
            <a:r>
              <a:rPr lang="cs-CZ" sz="1800" dirty="0"/>
              <a:t>čestné prohlášení obce, že prostory přímo souvisejí s výkonem služby sboru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/>
              <a:t>                                         dobrovolných hasičů obce s místní působností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/>
              <a:t>                                      -  prohlášení o realizaci projektu v souladu s plánem/programem rozvoje obce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/>
              <a:t>                                      -  v případě de minimis – čestné prohlášení k de minimis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488366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561"/>
          </a:xfrm>
        </p:spPr>
        <p:txBody>
          <a:bodyPr>
            <a:normAutofit fontScale="90000"/>
          </a:bodyPr>
          <a:lstStyle/>
          <a:p>
            <a:br>
              <a:rPr lang="cs-CZ" sz="2800" b="1" dirty="0"/>
            </a:br>
            <a:br>
              <a:rPr lang="cs-CZ" sz="2800" b="1" dirty="0"/>
            </a:br>
            <a:r>
              <a:rPr lang="cs-CZ" sz="2800" b="1" dirty="0" err="1"/>
              <a:t>Fiche</a:t>
            </a:r>
            <a:r>
              <a:rPr lang="cs-CZ" sz="2800" b="1" dirty="0"/>
              <a:t> 10 – Rozvoj venkovského prostoru</a:t>
            </a:r>
            <a:br>
              <a:rPr lang="cs-CZ" sz="2800" b="1" dirty="0"/>
            </a:br>
            <a:r>
              <a:rPr lang="cs-CZ" sz="2400" b="1" dirty="0"/>
              <a:t>písmeno e) Vybrané kulturní památky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0490" y="1406107"/>
            <a:ext cx="10643755" cy="5047948"/>
          </a:xfrm>
        </p:spPr>
        <p:txBody>
          <a:bodyPr>
            <a:noAutofit/>
          </a:bodyPr>
          <a:lstStyle/>
          <a:p>
            <a:r>
              <a:rPr lang="cs-CZ" sz="1500" b="1" dirty="0"/>
              <a:t>Oblast podpory: </a:t>
            </a:r>
            <a:r>
              <a:rPr lang="cs-CZ" sz="1500" dirty="0"/>
              <a:t>Podpora zahrnuje obnovení a zhodnocení nemovitého kulturního dědictví venkova.</a:t>
            </a:r>
          </a:p>
          <a:p>
            <a:r>
              <a:rPr lang="cs-CZ" sz="1500" b="1" dirty="0"/>
              <a:t>Žadatel</a:t>
            </a:r>
            <a:r>
              <a:rPr lang="cs-CZ" sz="1500" dirty="0"/>
              <a:t>: obec nebo svazek obcí, příspěvková organizace zřízená obcí nebo svazkem obcí, nestátní neziskové organizace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500" dirty="0"/>
              <a:t>                         (spolek, ústav, o.p.s.), registrované církve a náboženské společnosti a evidované (církevní) právnické osoby</a:t>
            </a:r>
          </a:p>
          <a:p>
            <a:r>
              <a:rPr lang="cs-CZ" sz="1500" b="1" dirty="0"/>
              <a:t>Režim podpory </a:t>
            </a:r>
            <a:r>
              <a:rPr lang="cs-CZ" sz="1500" dirty="0"/>
              <a:t>– možnost vybrat z de minimis nebo nezakládající veřejnou podporu</a:t>
            </a:r>
          </a:p>
          <a:p>
            <a:r>
              <a:rPr lang="cs-CZ" sz="1500" b="1" dirty="0"/>
              <a:t>Podmínka: - </a:t>
            </a:r>
            <a:r>
              <a:rPr lang="cs-CZ" sz="1500" dirty="0"/>
              <a:t>památka musí být uvedena ve veřejně dostupném Ústředním seznamu kulturních památek ČR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500" dirty="0"/>
              <a:t>                          - památka nesmí být zapsaná na Seznam světového dědictví UNESCO, vč. indikativního seznamu světového dědictví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500" dirty="0"/>
              <a:t>                            UNESCO v kategorii kulturní dědictví – (nesmí to být památky podporovaní z IROP)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500" dirty="0"/>
              <a:t>                          - projekt musí být v souladu s odborným stanoviskem Národního památkového ústavu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500" dirty="0"/>
              <a:t>                          - pokud je žadatelem nestátní nezisková organizace, musí mít subjekt alespoň 2-letou historii před podáním ŽOD na MAS                      </a:t>
            </a:r>
          </a:p>
          <a:p>
            <a:r>
              <a:rPr lang="cs-CZ" sz="1500" b="1" dirty="0"/>
              <a:t>Způsobilé výdaje</a:t>
            </a:r>
            <a:r>
              <a:rPr lang="cs-CZ" sz="1500" dirty="0"/>
              <a:t>: - obnovení/rekonstrukce a zhodnocení kulturních objektů a prvků – budova už tam kdysi byla a může se dostavět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500" dirty="0"/>
              <a:t>                                         do původního vzhledu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500" dirty="0"/>
              <a:t>	                 -  jedná se o zachování kulturní památky jako takovou - nemusí být vázáno na pořádání akcí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500" dirty="0"/>
              <a:t>                                      -  v případě režimu nezakládající veřejnou podporu předmět dotace neslouží a v rámci vázanosti projektu na účel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500" dirty="0"/>
              <a:t>                                          nebude sloužit k provozování ekonomické činnosti příjemce podpory</a:t>
            </a:r>
          </a:p>
          <a:p>
            <a:r>
              <a:rPr lang="cs-CZ" sz="1500" b="1" dirty="0"/>
              <a:t>Povinná příloha</a:t>
            </a:r>
            <a:r>
              <a:rPr lang="cs-CZ" sz="1500" dirty="0"/>
              <a:t>: - souhlasné závazné stanovisko příslušného orgánu památkové péče, že není vyžadováno stavební řízení, které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500" dirty="0"/>
              <a:t>                                       vychází ze stanoviska NPÚ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500" dirty="0"/>
              <a:t>                                     - prohlášení o realizaci projektu v souladu s plánem/programem rozvoje obce a jsou v souladu s příslušnou strategií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500" dirty="0"/>
              <a:t>                                       místního rozvoje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500" dirty="0"/>
              <a:t>                                     - v případě de minimis – čestné prohlášení k de minimis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500" dirty="0"/>
              <a:t>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86931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430"/>
          </a:xfrm>
        </p:spPr>
        <p:txBody>
          <a:bodyPr>
            <a:normAutofit fontScale="90000"/>
          </a:bodyPr>
          <a:lstStyle/>
          <a:p>
            <a:br>
              <a:rPr lang="cs-CZ" sz="2800" b="1" dirty="0"/>
            </a:br>
            <a:br>
              <a:rPr lang="cs-CZ" sz="2800" b="1" dirty="0"/>
            </a:br>
            <a:r>
              <a:rPr lang="cs-CZ" sz="2800" b="1" dirty="0" err="1"/>
              <a:t>Fiche</a:t>
            </a:r>
            <a:r>
              <a:rPr lang="cs-CZ" sz="2800" b="1" dirty="0"/>
              <a:t> 10 – Rozvoj venkovského prostoru</a:t>
            </a:r>
            <a:br>
              <a:rPr lang="cs-CZ" b="1" dirty="0"/>
            </a:br>
            <a:r>
              <a:rPr lang="cs-CZ" sz="2400" b="1" dirty="0"/>
              <a:t>písmeno f) Kulturní a spolková zařízení včetně knihoven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06107"/>
            <a:ext cx="10515600" cy="5129776"/>
          </a:xfrm>
        </p:spPr>
        <p:txBody>
          <a:bodyPr>
            <a:noAutofit/>
          </a:bodyPr>
          <a:lstStyle/>
          <a:p>
            <a:r>
              <a:rPr lang="cs-CZ" sz="1400" b="1" dirty="0"/>
              <a:t>Oblast podpory: </a:t>
            </a:r>
            <a:r>
              <a:rPr lang="cs-CZ" sz="1400" dirty="0"/>
              <a:t>Podpora zahrnuje investice do staveb a vybavení pro kulturní a spolkovou činnost (obecní, kulturní, spolkové a víceúčelové domy, společenské, kulturní a divadelní sály, kina, klubovny, sokolovny, orlovny) včetně obecních knihoven.</a:t>
            </a:r>
          </a:p>
          <a:p>
            <a:r>
              <a:rPr lang="cs-CZ" sz="1400" b="1" dirty="0"/>
              <a:t>Žadatel</a:t>
            </a:r>
            <a:r>
              <a:rPr lang="cs-CZ" sz="1400" dirty="0"/>
              <a:t>: obec nebo svazek obcí, příspěvková organizace zřízená obcí nebo svazkem obcí, nestátní neziskové organizace (spolek, ústav, o.p.s.), registrované církve a náboženské společnosti a evidované (církevní) právnické osoby</a:t>
            </a:r>
          </a:p>
          <a:p>
            <a:r>
              <a:rPr lang="cs-CZ" sz="1400" b="1" dirty="0"/>
              <a:t>Režim podpory </a:t>
            </a:r>
            <a:r>
              <a:rPr lang="cs-CZ" sz="1400" dirty="0"/>
              <a:t>– JEN režim de minimis </a:t>
            </a:r>
          </a:p>
          <a:p>
            <a:r>
              <a:rPr lang="cs-CZ" sz="1400" b="1" dirty="0"/>
              <a:t>Podmínka:</a:t>
            </a:r>
            <a:r>
              <a:rPr lang="cs-CZ" sz="1400" dirty="0"/>
              <a:t>- pokud je žadatelem nestátní nezisková organizace, musí mít subjekt alespoň 2-letou historii před podáním žádosti na MAS</a:t>
            </a:r>
          </a:p>
          <a:p>
            <a:r>
              <a:rPr lang="cs-CZ" sz="1400" b="1" dirty="0"/>
              <a:t>Způsobilé výdaje</a:t>
            </a:r>
            <a:r>
              <a:rPr lang="cs-CZ" sz="1400" dirty="0"/>
              <a:t>: rekonstrukce/obnova/rozšíření kulturního a spolkového a zřízení i příslušného zázemí (šatny, umývárny, toalety)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400" dirty="0"/>
              <a:t>      mobilní stavby – stavební buňky či jiné mobilní stavby pro klubovny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400" dirty="0"/>
              <a:t>      pořízení technologií a dalšího vybavení pro kulturní a spolkovou činnost vč. obecních knihoven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400" dirty="0"/>
              <a:t>      mobilní zařízení pro kulturní a spolkové akce pro veřejnost – mobilní přístřešky (velkokapacitní stany party stany, nůžkové stany apod.),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400" dirty="0"/>
              <a:t>      podia včetně zastřešení, pivní sety, mobilní toalety, ozvučovací, osvětlovací a projekční technika a vybavení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400" dirty="0"/>
              <a:t>      doplňující výdaje jako součást projektu (úprava povrchů, výstavba parkovacích stání, oplocení, venkovní mobiliář, informační tabule,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400" dirty="0"/>
              <a:t>      zabezpečovací prvky, kuchyňky či kuchyňské kouty vč. základního vybavení - vybavení není podmíněno stavební činností (vše co pro svoji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400" dirty="0"/>
              <a:t>      činnost potřebují – pozor na </a:t>
            </a:r>
            <a:r>
              <a:rPr lang="cs-CZ" sz="1400" dirty="0" err="1"/>
              <a:t>účto</a:t>
            </a:r>
            <a:r>
              <a:rPr lang="cs-CZ" sz="1400" dirty="0"/>
              <a:t> - investice a dobu udržitelnosti 5 let)</a:t>
            </a:r>
          </a:p>
          <a:p>
            <a:pPr>
              <a:spcBef>
                <a:spcPts val="0"/>
              </a:spcBef>
            </a:pPr>
            <a:r>
              <a:rPr lang="cs-CZ" sz="1400" b="1" dirty="0"/>
              <a:t>Nezpůsobilé výdaje: - </a:t>
            </a:r>
            <a:r>
              <a:rPr lang="cs-CZ" sz="1400" dirty="0"/>
              <a:t>hřiště a prostory sloužící pro sportovní aktivity – sportoviště a zařízení pro sport vč. jejich zázemí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/>
              <a:t>                                            - nákup kotlů na uhlí vč. kombinovaných (uhlí/biomasa), zemní plyn, tepelná čerpadla, instalace </a:t>
            </a:r>
            <a:r>
              <a:rPr lang="cs-CZ" sz="1400" dirty="0" err="1"/>
              <a:t>solár-termic</a:t>
            </a:r>
            <a:r>
              <a:rPr lang="cs-CZ" sz="1400" dirty="0"/>
              <a:t>. kolektorů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/>
              <a:t>                                            - stavební výdaje a technologické úpravy opláštění budovy nad 200 000 Kč                                     </a:t>
            </a:r>
          </a:p>
          <a:p>
            <a:r>
              <a:rPr lang="cs-CZ" sz="1400" b="1" dirty="0"/>
              <a:t>Povinná příloha</a:t>
            </a:r>
            <a:r>
              <a:rPr lang="cs-CZ" sz="1400" dirty="0"/>
              <a:t>: - prohlášení o realizaci projektu v souladu s plánem/programem rozvoje obce – Příloha č. 21 Pravidel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/>
              <a:t>                                     - v případě de minimis – čestné prohlášení k de minimis – na webu SZIF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13490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3120"/>
          </a:xfrm>
        </p:spPr>
        <p:txBody>
          <a:bodyPr>
            <a:normAutofit fontScale="90000"/>
          </a:bodyPr>
          <a:lstStyle/>
          <a:p>
            <a:br>
              <a:rPr lang="cs-CZ" sz="2800" b="1" dirty="0"/>
            </a:br>
            <a:br>
              <a:rPr lang="cs-CZ" sz="2800" b="1" dirty="0"/>
            </a:br>
            <a:r>
              <a:rPr lang="cs-CZ" sz="2800" b="1" dirty="0" err="1"/>
              <a:t>Fiche</a:t>
            </a:r>
            <a:r>
              <a:rPr lang="cs-CZ" sz="2800" b="1" dirty="0"/>
              <a:t> 10 – Rozvoj venkovského prostoru</a:t>
            </a:r>
            <a:br>
              <a:rPr lang="cs-CZ" b="1" dirty="0"/>
            </a:br>
            <a:r>
              <a:rPr lang="cs-CZ" sz="2400" b="1" dirty="0"/>
              <a:t>písmeno g) Stezky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18409"/>
            <a:ext cx="10515600" cy="4655126"/>
          </a:xfrm>
        </p:spPr>
        <p:txBody>
          <a:bodyPr>
            <a:normAutofit fontScale="55000" lnSpcReduction="20000"/>
          </a:bodyPr>
          <a:lstStyle/>
          <a:p>
            <a:r>
              <a:rPr lang="cs-CZ" sz="3600" b="1" dirty="0"/>
              <a:t>Oblast podpory: </a:t>
            </a:r>
            <a:r>
              <a:rPr lang="cs-CZ" sz="2900" dirty="0"/>
              <a:t>Podporovány jsou projekty v oblasti veřejně přístupných pěšin a lyžařských stezek, hippostezek a dalších tematických stezek </a:t>
            </a:r>
            <a:r>
              <a:rPr lang="cs-CZ" sz="2900" b="1" dirty="0"/>
              <a:t>MIMO</a:t>
            </a:r>
            <a:r>
              <a:rPr lang="cs-CZ" sz="2900" dirty="0"/>
              <a:t> území lesa.</a:t>
            </a:r>
          </a:p>
          <a:p>
            <a:r>
              <a:rPr lang="cs-CZ" sz="3600" b="1" dirty="0"/>
              <a:t>Žadatel</a:t>
            </a:r>
            <a:r>
              <a:rPr lang="cs-CZ" sz="3600" dirty="0"/>
              <a:t>: </a:t>
            </a:r>
            <a:r>
              <a:rPr lang="cs-CZ" sz="2900" dirty="0"/>
              <a:t>obec nebo svazek obcí, příspěvková organizace zřízená obcí nebo svazkem obcí</a:t>
            </a:r>
          </a:p>
          <a:p>
            <a:r>
              <a:rPr lang="cs-CZ" sz="3600" b="1" dirty="0"/>
              <a:t>Režim podpory </a:t>
            </a:r>
            <a:r>
              <a:rPr lang="cs-CZ" sz="3600" dirty="0"/>
              <a:t>– </a:t>
            </a:r>
            <a:r>
              <a:rPr lang="cs-CZ" sz="2900" dirty="0"/>
              <a:t>JEN v režimu nezakládajícím veřejnou podporu </a:t>
            </a:r>
          </a:p>
          <a:p>
            <a:r>
              <a:rPr lang="cs-CZ" sz="3200" b="1" dirty="0"/>
              <a:t>Podmínka: </a:t>
            </a:r>
            <a:r>
              <a:rPr lang="cs-CZ" sz="2900" b="1" dirty="0"/>
              <a:t>- </a:t>
            </a:r>
            <a:r>
              <a:rPr lang="cs-CZ" sz="2900" dirty="0"/>
              <a:t>Předmět dotace musí být budován ve veřejném zájmu, musí být veřejně přístupný a v rámci lhůty vázanosti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900" dirty="0"/>
              <a:t>                              projektu nesmí být jeho užívání zpoplatněno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900" dirty="0"/>
              <a:t>                            - Projekt lze realizovat mimo PUPFL a intravilán obce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900" dirty="0"/>
              <a:t>                            - V případě realizace projektu na ZCHÚ nebo v lokalitě soustavy Natura 2000, se nejedná o stezku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900" dirty="0"/>
              <a:t>                               interpretující chránění území nebo předmět ochrany ZCHÚ    </a:t>
            </a:r>
          </a:p>
          <a:p>
            <a:r>
              <a:rPr lang="cs-CZ" sz="3600" b="1" dirty="0"/>
              <a:t>Způsobilé výdaje</a:t>
            </a:r>
            <a:r>
              <a:rPr lang="cs-CZ" sz="3600" dirty="0"/>
              <a:t>: </a:t>
            </a:r>
            <a:r>
              <a:rPr lang="cs-CZ" sz="2900" dirty="0"/>
              <a:t>Výstavba/rekonstrukce rozšíření pěších a lyžařských stezek, hippostezek a tematických stezek, jejich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900" dirty="0"/>
              <a:t>     značení, směrové a informační tabule či interaktivní prvky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900" dirty="0"/>
              <a:t>     stavební výdaje související s danou stezkou – zřizování odpočinkových stanovišť, přístřešků, výstavba herních a naučných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900" dirty="0"/>
              <a:t>     prvků, fitness prvků, budování a zpevnění mostků, lávek, vyhlídky, zábradlí, úvaziště pro koně případně další stavební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900" dirty="0"/>
              <a:t>     výdaje související s danou stezkou (zařízení na odkládání odpadků, veřejné toalety)</a:t>
            </a:r>
          </a:p>
          <a:p>
            <a:pPr marL="0" indent="0">
              <a:spcBef>
                <a:spcPts val="0"/>
              </a:spcBef>
              <a:buNone/>
            </a:pPr>
            <a:endParaRPr lang="cs-CZ" sz="29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3300" b="1" dirty="0"/>
              <a:t>Nezpůsobilé výdaje: </a:t>
            </a:r>
            <a:r>
              <a:rPr lang="cs-CZ" sz="2900" dirty="0"/>
              <a:t>cyklostezky, </a:t>
            </a:r>
            <a:r>
              <a:rPr lang="cs-CZ" sz="2900" dirty="0" err="1"/>
              <a:t>singletreky</a:t>
            </a:r>
            <a:r>
              <a:rPr lang="cs-CZ" sz="2900" dirty="0"/>
              <a:t>, in-line dráhy, </a:t>
            </a:r>
            <a:r>
              <a:rPr lang="cs-CZ" sz="2900" dirty="0" err="1"/>
              <a:t>ferrata</a:t>
            </a:r>
            <a:endParaRPr lang="cs-CZ" sz="2900" dirty="0"/>
          </a:p>
          <a:p>
            <a:pPr>
              <a:spcBef>
                <a:spcPts val="0"/>
              </a:spcBef>
            </a:pPr>
            <a:r>
              <a:rPr lang="cs-CZ" sz="3600" b="1" dirty="0"/>
              <a:t>Povinná příloha</a:t>
            </a:r>
            <a:r>
              <a:rPr lang="cs-CZ" sz="3600" dirty="0"/>
              <a:t>: </a:t>
            </a:r>
            <a:r>
              <a:rPr lang="cs-CZ" sz="2900" dirty="0"/>
              <a:t>- prohlášení o realizaci projektu v souladu s plánem/programem rozvoje obce – Příloha č. 21 Pravidel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900" dirty="0"/>
              <a:t>                                            - v případě realizace na ZCHÚ nebo v lokalitě Natura 2000 – vyjádření příslušného orgánu ochrany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900" dirty="0"/>
              <a:t>     přírody, že projekt není v rozporu s plánem/zásadami péče, souhrnem doporučených opatření a plněním cílů ochrany k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900" dirty="0"/>
              <a:t>     zachování předmětu ochrany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22663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1241"/>
          </a:xfrm>
        </p:spPr>
        <p:txBody>
          <a:bodyPr>
            <a:normAutofit fontScale="90000"/>
          </a:bodyPr>
          <a:lstStyle/>
          <a:p>
            <a:br>
              <a:rPr lang="cs-CZ" sz="2800" b="1" dirty="0"/>
            </a:br>
            <a:br>
              <a:rPr lang="cs-CZ" sz="2800" b="1" dirty="0"/>
            </a:br>
            <a:br>
              <a:rPr lang="cs-CZ" sz="2800" b="1" dirty="0"/>
            </a:br>
            <a:r>
              <a:rPr lang="cs-CZ" sz="2800" b="1" dirty="0" err="1"/>
              <a:t>Fiche</a:t>
            </a:r>
            <a:r>
              <a:rPr lang="cs-CZ" sz="2800" b="1" dirty="0"/>
              <a:t> 10 – Rozvoj venkovského prostoru</a:t>
            </a:r>
            <a:br>
              <a:rPr lang="cs-CZ" b="1" dirty="0"/>
            </a:br>
            <a:r>
              <a:rPr lang="cs-CZ" sz="2400" b="1" dirty="0"/>
              <a:t>písmeno h) Muzea a expozice pro obce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6636" y="1772815"/>
            <a:ext cx="10515600" cy="4861347"/>
          </a:xfrm>
        </p:spPr>
        <p:txBody>
          <a:bodyPr>
            <a:normAutofit fontScale="55000" lnSpcReduction="20000"/>
          </a:bodyPr>
          <a:lstStyle/>
          <a:p>
            <a:r>
              <a:rPr lang="cs-CZ" sz="3600" b="1" dirty="0"/>
              <a:t>Oblast podpory: </a:t>
            </a:r>
            <a:r>
              <a:rPr lang="cs-CZ" sz="2900" dirty="0"/>
              <a:t>Podpora zaměřena na rekonstrukci a obnovu výstavních expozic a muzeí s nabídkou místních kulturních a historických zajímavostí s vazbou na místní historii, kulturní a umělecké aktivity a tradiční lidovou kulturu</a:t>
            </a:r>
          </a:p>
          <a:p>
            <a:r>
              <a:rPr lang="cs-CZ" sz="3600" b="1" dirty="0"/>
              <a:t>Žadatel</a:t>
            </a:r>
            <a:r>
              <a:rPr lang="cs-CZ" sz="3600" dirty="0"/>
              <a:t>: </a:t>
            </a:r>
            <a:r>
              <a:rPr lang="cs-CZ" sz="2900" dirty="0"/>
              <a:t>obec nebo svazek obcí, příspěvková organizace zřízená obcí nebo svazkem obcí</a:t>
            </a:r>
          </a:p>
          <a:p>
            <a:r>
              <a:rPr lang="cs-CZ" sz="3600" b="1" dirty="0"/>
              <a:t>Režim podpory </a:t>
            </a:r>
            <a:r>
              <a:rPr lang="cs-CZ" sz="3600" dirty="0"/>
              <a:t>– </a:t>
            </a:r>
            <a:r>
              <a:rPr lang="cs-CZ" sz="2900" dirty="0"/>
              <a:t>možnost vybrat z de minimis nebo nezakládající veřejnou podporu</a:t>
            </a:r>
          </a:p>
          <a:p>
            <a:r>
              <a:rPr lang="cs-CZ" sz="3200" b="1" dirty="0"/>
              <a:t>Podmínka: </a:t>
            </a:r>
            <a:r>
              <a:rPr lang="cs-CZ" sz="2900" b="1" dirty="0"/>
              <a:t>- </a:t>
            </a:r>
            <a:r>
              <a:rPr lang="cs-CZ" sz="2900" dirty="0"/>
              <a:t>projekt musí být prováděn podle plánů rozvoje obcí a vesnic ve venkovských oblastech a jejich základních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900" dirty="0"/>
              <a:t>                              služeb a musí být v souladu s příslušnou strategií místního rozvoje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900" dirty="0"/>
              <a:t>                           - zřizovatelem muzea není stát ani kraj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900" dirty="0"/>
              <a:t>                              </a:t>
            </a:r>
          </a:p>
          <a:p>
            <a:r>
              <a:rPr lang="cs-CZ" sz="3600" b="1" dirty="0"/>
              <a:t>Způsobilé výdaje</a:t>
            </a:r>
            <a:r>
              <a:rPr lang="cs-CZ" sz="3600" dirty="0"/>
              <a:t>: - </a:t>
            </a:r>
            <a:r>
              <a:rPr lang="cs-CZ" sz="2900" dirty="0"/>
              <a:t>rekonstrukce/obnova/rozšíření budov a ploch pro realizaci výstavních expozic a muzeí i příslušného zázemí (šatny umývárny, toalety)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900" dirty="0"/>
              <a:t>                                              - pořízení technologií a dalšího vybavení pro realizaci výstavních expozic a techniky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900" dirty="0"/>
              <a:t>    (výstavní vitríny, panely, informační tabule, osvětlení, audiovizuální technika, něco promítat na zeď, vytváření hologramů,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900" dirty="0"/>
              <a:t>    počítačová technika – hardware, software, zabezpečovací zařízení), NE exponáty</a:t>
            </a:r>
          </a:p>
          <a:p>
            <a:pPr>
              <a:spcBef>
                <a:spcPts val="0"/>
              </a:spcBef>
            </a:pPr>
            <a:r>
              <a:rPr lang="cs-CZ" sz="3700" b="1" dirty="0"/>
              <a:t>Nezpůsobilé výdaje : </a:t>
            </a:r>
            <a:r>
              <a:rPr lang="cs-CZ" sz="2900" dirty="0"/>
              <a:t>- kotle na uhlí </a:t>
            </a:r>
            <a:r>
              <a:rPr lang="cs-CZ" sz="2900" dirty="0" err="1"/>
              <a:t>vč</a:t>
            </a:r>
            <a:r>
              <a:rPr lang="cs-CZ" sz="2900" dirty="0"/>
              <a:t> kombinovaných (uhlí/biomasa), na zemní plyn, tepelná čerpadla, systémy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900" dirty="0"/>
              <a:t>                                                        nuceného větrání s rekuperací odpadního tepla a instalace solárně-termických kolektorů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900" dirty="0"/>
              <a:t>                                                     - způsobilé výdaje na stavební technologické úpravy opláštění budovy přesahující 200 000 Kč</a:t>
            </a:r>
          </a:p>
          <a:p>
            <a:r>
              <a:rPr lang="cs-CZ" sz="3600" b="1" dirty="0"/>
              <a:t>Povinná příloha</a:t>
            </a:r>
            <a:r>
              <a:rPr lang="cs-CZ" sz="3600" dirty="0"/>
              <a:t>: </a:t>
            </a:r>
            <a:r>
              <a:rPr lang="cs-CZ" sz="2900" dirty="0"/>
              <a:t>- prohlášení o realizaci projektu v souladu s plánem/programem rozvoje obce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900" dirty="0"/>
              <a:t>                                            - v případě de minimis – čestné prohlášení k de minimis</a:t>
            </a:r>
          </a:p>
          <a:p>
            <a:endParaRPr lang="cs-CZ" sz="2900" dirty="0"/>
          </a:p>
        </p:txBody>
      </p:sp>
    </p:spTree>
    <p:extLst>
      <p:ext uri="{BB962C8B-B14F-4D97-AF65-F5344CB8AC3E}">
        <p14:creationId xmlns:p14="http://schemas.microsoft.com/office/powerpoint/2010/main" val="337751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t="9149" b="-1"/>
          <a:stretch/>
        </p:blipFill>
        <p:spPr>
          <a:xfrm>
            <a:off x="4156862" y="775855"/>
            <a:ext cx="4082898" cy="5994563"/>
          </a:xfrm>
          <a:prstGeom prst="rect">
            <a:avLst/>
          </a:prstGeom>
        </p:spPr>
      </p:pic>
      <p:pic>
        <p:nvPicPr>
          <p:cNvPr id="5" name="Picture 2" descr="logo_MAS Č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016" y="193184"/>
            <a:ext cx="829696" cy="50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38" y="0"/>
            <a:ext cx="4625266" cy="76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289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b="1" dirty="0"/>
            </a:br>
            <a:r>
              <a:rPr lang="cs-CZ" b="1" dirty="0"/>
              <a:t>Jak podat žádost o dotaci přes MAS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Žadatel si zřídí přístup/zaregistruje na Portál Farmáře</a:t>
            </a:r>
          </a:p>
          <a:p>
            <a:r>
              <a:rPr lang="cs-CZ" dirty="0"/>
              <a:t>Žadatel na svém Portálu Farmáře (www.SZIF.cz) vygeneruje Žádost = formulář a vyplní jej (postup-MENU-Instruktážní list)</a:t>
            </a:r>
          </a:p>
          <a:p>
            <a:r>
              <a:rPr lang="cs-CZ" dirty="0"/>
              <a:t>Tento kompletně vyplněný formulář vč. příloh odešle prostřednictvím Portálu farmáře na MAS – termín: </a:t>
            </a:r>
            <a:r>
              <a:rPr lang="cs-CZ" b="1" dirty="0"/>
              <a:t>od 05. 03. 2021 do 22. 03.2021 </a:t>
            </a:r>
          </a:p>
          <a:p>
            <a:r>
              <a:rPr lang="cs-CZ" dirty="0"/>
              <a:t>MAS provede administrativní kontrolu žádosti (obsahová správnost, přijatelnost) – v případě potřeby je žadatel vyzván k opravě žádosti max. 2x s termínem 5 pracovních dní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83214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b="1" dirty="0"/>
            </a:br>
            <a:r>
              <a:rPr lang="cs-CZ" b="1" dirty="0"/>
              <a:t>Administrativní kontrola a 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Výběrová komise MAS zhodnotí projekty dle preferenčních kritérií </a:t>
            </a:r>
          </a:p>
          <a:p>
            <a:pPr marL="0" indent="0">
              <a:buNone/>
            </a:pPr>
            <a:r>
              <a:rPr lang="cs-CZ" sz="2400" dirty="0"/>
              <a:t>(Hodnocení projektů provádí nezávisle dva hodnotitelé VK – vyplňují kontrolní listy,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/>
              <a:t>Sestaví pořadí projektů za každou </a:t>
            </a:r>
            <a:r>
              <a:rPr lang="cs-CZ" sz="2400" dirty="0" err="1"/>
              <a:t>Fichi</a:t>
            </a:r>
            <a:r>
              <a:rPr lang="cs-CZ" sz="2400" dirty="0"/>
              <a:t> zvlášť podle počtu dosažených bodů)</a:t>
            </a:r>
          </a:p>
          <a:p>
            <a:r>
              <a:rPr lang="cs-CZ" dirty="0"/>
              <a:t>Výkonná rada MAS provede na základě tohoto zhodnocení výběr projektů k obdržení dotace </a:t>
            </a:r>
            <a:r>
              <a:rPr lang="cs-CZ" sz="2400" dirty="0"/>
              <a:t> </a:t>
            </a:r>
            <a:r>
              <a:rPr lang="cs-CZ" sz="2000" dirty="0"/>
              <a:t>(do 20 prac. dnů od zasedání VK)</a:t>
            </a:r>
            <a:r>
              <a:rPr lang="cs-CZ" sz="2400" dirty="0"/>
              <a:t>       </a:t>
            </a:r>
          </a:p>
          <a:p>
            <a:pPr lvl="1"/>
            <a:r>
              <a:rPr lang="cs-CZ" dirty="0"/>
              <a:t>Do výběru projektů jsou zařazeny jen ty projekty, které dosáhly alespoň minimální počet stanovených bodů pro danou </a:t>
            </a:r>
            <a:r>
              <a:rPr lang="cs-CZ" dirty="0" err="1"/>
              <a:t>Fichi</a:t>
            </a:r>
            <a:endParaRPr lang="cs-CZ" dirty="0"/>
          </a:p>
          <a:p>
            <a:pPr lvl="1"/>
            <a:r>
              <a:rPr lang="cs-CZ" dirty="0"/>
              <a:t>V případě bodové shody má přednost projekt s vyšším počtem vytvořených pracovních míst a v případě i této shody bodů, bude zvýhodněno místo realizace v obci, která má méně obyvatel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9925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b="1" dirty="0"/>
            </a:br>
            <a:r>
              <a:rPr lang="cs-CZ" b="1" dirty="0"/>
              <a:t>Administrativní kontrola a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87525"/>
            <a:ext cx="10515600" cy="4351338"/>
          </a:xfrm>
        </p:spPr>
        <p:txBody>
          <a:bodyPr/>
          <a:lstStyle/>
          <a:p>
            <a:r>
              <a:rPr lang="cs-CZ" dirty="0"/>
              <a:t>Hraniční projekt – </a:t>
            </a:r>
            <a:r>
              <a:rPr lang="cs-CZ" sz="2400" dirty="0"/>
              <a:t>alokace dané </a:t>
            </a:r>
            <a:r>
              <a:rPr lang="cs-CZ" sz="2400" dirty="0" err="1"/>
              <a:t>Fiche</a:t>
            </a:r>
            <a:r>
              <a:rPr lang="cs-CZ" sz="2400" dirty="0"/>
              <a:t> bude navýšena o potřebné finanční prostředky z jiné </a:t>
            </a:r>
            <a:r>
              <a:rPr lang="cs-CZ" sz="2400" dirty="0" err="1"/>
              <a:t>Fiche</a:t>
            </a:r>
            <a:r>
              <a:rPr lang="cs-CZ" sz="2400" dirty="0"/>
              <a:t>, která nebyla dočerpána</a:t>
            </a:r>
            <a:r>
              <a:rPr lang="cs-CZ" dirty="0"/>
              <a:t> </a:t>
            </a:r>
            <a:r>
              <a:rPr lang="cs-CZ" sz="2000" dirty="0"/>
              <a:t>– viz Interní postupy PRV</a:t>
            </a:r>
          </a:p>
          <a:p>
            <a:r>
              <a:rPr lang="cs-CZ" dirty="0"/>
              <a:t>žadatel je o výsledku informován do 5 dnů od schválení výběru a současně je ve shodném termínu na internetových stránkách MAS zveřejněn seznam vybraných a nevybraných žádostí</a:t>
            </a:r>
          </a:p>
          <a:p>
            <a:endParaRPr lang="cs-CZ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270452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b="1" dirty="0"/>
            </a:br>
            <a:r>
              <a:rPr lang="cs-CZ" b="1" dirty="0"/>
              <a:t>Jak dál se žádostí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MAS vybranou žádost elektronicky podepíše a uzamkne a vrátí v elektronické podobě žadateli zpět vč. příloh </a:t>
            </a:r>
            <a:r>
              <a:rPr lang="cs-CZ" sz="2400" dirty="0"/>
              <a:t>(minimálně 3 </a:t>
            </a:r>
            <a:r>
              <a:rPr lang="cs-CZ" sz="2400" dirty="0" err="1"/>
              <a:t>prac</a:t>
            </a:r>
            <a:r>
              <a:rPr lang="cs-CZ" sz="2400" dirty="0"/>
              <a:t>. dny před finálním termínem)</a:t>
            </a:r>
          </a:p>
          <a:p>
            <a:r>
              <a:rPr lang="cs-CZ" dirty="0"/>
              <a:t>Žadatel odešle tuto žádost přes svůj Portál Farmáře na SZIF České Budějovice – </a:t>
            </a:r>
            <a:r>
              <a:rPr lang="cs-CZ" b="1" dirty="0"/>
              <a:t>do 18. 06. 2021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11054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cs-CZ" sz="4000" b="1" dirty="0"/>
            </a:br>
            <a:r>
              <a:rPr lang="cs-CZ" sz="4000" b="1" dirty="0"/>
              <a:t>Žádosti s výběrovým/zadávacím řízením/cenovým marketingem - </a:t>
            </a:r>
            <a:r>
              <a:rPr lang="cs-CZ" sz="3200" b="1" dirty="0"/>
              <a:t>≥ 500 tis. Kč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i="1" dirty="0"/>
              <a:t>Platí pro cenový marketing/výběrové/zadávací řízení s předpokládanou hodnotou zakázky ≥ 500 000 Kč</a:t>
            </a:r>
          </a:p>
          <a:p>
            <a:r>
              <a:rPr lang="cs-CZ" dirty="0"/>
              <a:t>Žadatel předloží na MAS kompletní dokumentaci ke zrealizovanému cenovému marketingu/výběrovému/zadávacímu řízení – do 63. kalendářního dne od finálního data zaregistrování ŽOD na RO SZIF </a:t>
            </a:r>
            <a:r>
              <a:rPr lang="cs-CZ" sz="2400" dirty="0"/>
              <a:t>(18.06.2021) - </a:t>
            </a:r>
            <a:r>
              <a:rPr lang="cs-CZ" sz="2400" b="1" dirty="0">
                <a:solidFill>
                  <a:srgbClr val="FF0000"/>
                </a:solidFill>
              </a:rPr>
              <a:t>elektronicky </a:t>
            </a:r>
            <a:r>
              <a:rPr lang="cs-CZ" sz="2400" dirty="0"/>
              <a:t>(případně vybrané přílohy v listinné podobě)</a:t>
            </a:r>
          </a:p>
          <a:p>
            <a:r>
              <a:rPr lang="cs-CZ" dirty="0"/>
              <a:t>MAS provede kontrolu převzaté dokumentace, ověří ji elektronickým podpisem a vrátí žadateli </a:t>
            </a:r>
            <a:r>
              <a:rPr lang="cs-CZ" sz="2400" dirty="0"/>
              <a:t>(</a:t>
            </a:r>
            <a:r>
              <a:rPr lang="cs-CZ" sz="2400" u="sng" dirty="0"/>
              <a:t>vše se děje mailem</a:t>
            </a:r>
            <a:r>
              <a:rPr lang="cs-CZ" sz="2400" dirty="0"/>
              <a:t>)</a:t>
            </a:r>
          </a:p>
          <a:p>
            <a:r>
              <a:rPr lang="cs-CZ" dirty="0"/>
              <a:t>Žadatel předloží tuto kompletní dokumentaci s elektronickým podpisem MAS na RO SZIF do 70 kalendářních dnů od finálního data registrace jeho ŽOD na RO SZIF – </a:t>
            </a:r>
            <a:r>
              <a:rPr lang="cs-CZ" sz="2400" dirty="0"/>
              <a:t>přes svůj Portál farmáře</a:t>
            </a:r>
          </a:p>
          <a:p>
            <a:r>
              <a:rPr lang="cs-CZ" sz="2400" dirty="0"/>
              <a:t>Údaje z provedeného cenového marketingu/výběrového/zadávacího řízení se vkládají do Aktualizovaného formuláře ŽOD vč. všech příloh provedeného cenového marketingu/výběrového/ zadávacího řízení </a:t>
            </a:r>
          </a:p>
          <a:p>
            <a:r>
              <a:rPr lang="cs-CZ" sz="2300" b="1" dirty="0"/>
              <a:t>Pokud je v ŽOD uveden cenový marketing – předpokládaná hodnota zakázky &lt; 500 tis. Kč</a:t>
            </a:r>
            <a:r>
              <a:rPr lang="cs-CZ" sz="2300" dirty="0"/>
              <a:t>, cenový marketing se přikládá až k ŽOP</a:t>
            </a:r>
          </a:p>
        </p:txBody>
      </p:sp>
    </p:spTree>
    <p:extLst>
      <p:ext uri="{BB962C8B-B14F-4D97-AF65-F5344CB8AC3E}">
        <p14:creationId xmlns:p14="http://schemas.microsoft.com/office/powerpoint/2010/main" val="26719190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b="1" dirty="0"/>
            </a:br>
            <a:r>
              <a:rPr lang="cs-CZ" b="1" dirty="0"/>
              <a:t>Postup žádosti na SZIF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SZIF – provede administrativní kontrolu – lhůta 70, resp. 140 kalendářních dnů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případné opravy se provádí nejprve prostřednictvím MAS</a:t>
            </a:r>
          </a:p>
          <a:p>
            <a:r>
              <a:rPr lang="cs-CZ" dirty="0"/>
              <a:t>SZIF schvaluje žádosti – průběžně, nejprve žádosti bez výběrového / zadávacího řízení </a:t>
            </a:r>
            <a:r>
              <a:rPr lang="cs-CZ" sz="2000" dirty="0"/>
              <a:t>(cenový marketing do 500 tis. Kč)</a:t>
            </a:r>
          </a:p>
          <a:p>
            <a:r>
              <a:rPr lang="cs-CZ" dirty="0"/>
              <a:t>SZIF u schválených projektů vyzve žadatele prostřednictvím Portálu Farmář k podpisu Dohody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09989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1784" y="2602373"/>
            <a:ext cx="4048432" cy="661936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621459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67510"/>
              </p:ext>
            </p:extLst>
          </p:nvPr>
        </p:nvGraphicFramePr>
        <p:xfrm>
          <a:off x="249382" y="1527465"/>
          <a:ext cx="11490959" cy="5197629"/>
        </p:xfrm>
        <a:graphic>
          <a:graphicData uri="http://schemas.openxmlformats.org/drawingml/2006/table">
            <a:tbl>
              <a:tblPr firstRow="1" firstCol="1" lastRow="1" bandRow="1" bandCol="1">
                <a:tableStyleId>{93296810-A885-4BE3-A3E7-6D5BEEA58F35}</a:tableStyleId>
              </a:tblPr>
              <a:tblGrid>
                <a:gridCol w="1465488">
                  <a:extLst>
                    <a:ext uri="{9D8B030D-6E8A-4147-A177-3AD203B41FA5}">
                      <a16:colId xmlns:a16="http://schemas.microsoft.com/office/drawing/2014/main" val="1401306273"/>
                    </a:ext>
                  </a:extLst>
                </a:gridCol>
                <a:gridCol w="5153153">
                  <a:extLst>
                    <a:ext uri="{9D8B030D-6E8A-4147-A177-3AD203B41FA5}">
                      <a16:colId xmlns:a16="http://schemas.microsoft.com/office/drawing/2014/main" val="3265077161"/>
                    </a:ext>
                  </a:extLst>
                </a:gridCol>
                <a:gridCol w="3163084">
                  <a:extLst>
                    <a:ext uri="{9D8B030D-6E8A-4147-A177-3AD203B41FA5}">
                      <a16:colId xmlns:a16="http://schemas.microsoft.com/office/drawing/2014/main" val="72245464"/>
                    </a:ext>
                  </a:extLst>
                </a:gridCol>
                <a:gridCol w="1709234">
                  <a:extLst>
                    <a:ext uri="{9D8B030D-6E8A-4147-A177-3AD203B41FA5}">
                      <a16:colId xmlns:a16="http://schemas.microsoft.com/office/drawing/2014/main" val="2265897702"/>
                    </a:ext>
                  </a:extLst>
                </a:gridCol>
              </a:tblGrid>
              <a:tr h="910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Číslo </a:t>
                      </a:r>
                      <a:r>
                        <a:rPr lang="cs-CZ" sz="2000" dirty="0" err="1">
                          <a:effectLst/>
                        </a:rPr>
                        <a:t>Fiche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Název </a:t>
                      </a:r>
                      <a:r>
                        <a:rPr lang="cs-CZ" sz="2000" kern="1200" dirty="0" err="1">
                          <a:effectLst/>
                        </a:rPr>
                        <a:t>Fiche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Vazba </a:t>
                      </a:r>
                      <a:r>
                        <a:rPr lang="cs-CZ" sz="2000" dirty="0" err="1">
                          <a:effectLst/>
                        </a:rPr>
                        <a:t>Fiche</a:t>
                      </a:r>
                      <a:endParaRPr lang="cs-CZ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na článek Nařízení EP a Rady (EU) č. 1305/2013</a:t>
                      </a:r>
                      <a:endParaRPr lang="cs-CZ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Alokace</a:t>
                      </a:r>
                      <a:endParaRPr lang="cs-CZ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pro 10. výzvu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extLst>
                  <a:ext uri="{0D108BD9-81ED-4DB2-BD59-A6C34878D82A}">
                    <a16:rowId xmlns:a16="http://schemas.microsoft.com/office/drawing/2014/main" val="4228933534"/>
                  </a:ext>
                </a:extLst>
              </a:tr>
              <a:tr h="4423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F1</a:t>
                      </a: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Rozvoj a modernizace zemědělství</a:t>
                      </a: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effectLst/>
                          <a:latin typeface="+mn-lt"/>
                        </a:rPr>
                        <a:t>Článek</a:t>
                      </a:r>
                      <a:r>
                        <a:rPr lang="cs-CZ" sz="1200" baseline="0" dirty="0">
                          <a:effectLst/>
                          <a:latin typeface="+mn-lt"/>
                        </a:rPr>
                        <a:t> 17, odstavec 1., písmeno a) – Investice do zemědělských podniků</a:t>
                      </a:r>
                      <a:endParaRPr lang="cs-CZ" sz="1200" dirty="0">
                        <a:effectLst/>
                        <a:latin typeface="+mn-lt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7.375.665,- Kč</a:t>
                      </a:r>
                    </a:p>
                  </a:txBody>
                  <a:tcPr marL="37948" marR="3794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  <a:latin typeface="+mn-lt"/>
                        </a:rPr>
                        <a:t>F2</a:t>
                      </a:r>
                      <a:endParaRPr lang="cs-CZ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  <a:latin typeface="+mn-lt"/>
                        </a:rPr>
                        <a:t>Rozšíření a podpora nabídky místních produktů</a:t>
                      </a:r>
                      <a:endParaRPr lang="cs-CZ" sz="18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effectLst/>
                          <a:latin typeface="+mn-lt"/>
                        </a:rPr>
                        <a:t>Článek 17, odstavec 1., písmeno b) - Zpracování a uvádění na trh zemědělských produktů</a:t>
                      </a: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  <a:latin typeface="+mn-lt"/>
                        </a:rPr>
                        <a:t>2.191.563,- Kč</a:t>
                      </a:r>
                      <a:endParaRPr lang="cs-CZ" sz="18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extLst>
                  <a:ext uri="{0D108BD9-81ED-4DB2-BD59-A6C34878D82A}">
                    <a16:rowId xmlns:a16="http://schemas.microsoft.com/office/drawing/2014/main" val="1325783501"/>
                  </a:ext>
                </a:extLst>
              </a:tr>
              <a:tr h="879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F5</a:t>
                      </a: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Podpora zakládání a rozvoje </a:t>
                      </a:r>
                      <a:r>
                        <a:rPr lang="cs-CZ" sz="1800" b="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mikropodniků</a:t>
                      </a:r>
                      <a:r>
                        <a:rPr lang="cs-CZ" sz="18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cs-CZ" sz="1800" b="0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malých a středních podniků a diverzifikace činností zemědělských subjektů</a:t>
                      </a:r>
                      <a:endParaRPr lang="cs-CZ" sz="18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Článek</a:t>
                      </a:r>
                      <a:r>
                        <a:rPr lang="cs-CZ" sz="1200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19, odstavec 1., písmeno b) – Podpora investic na založení nebo rozvoj nezemědělských činností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5.000.000,- Kč</a:t>
                      </a:r>
                    </a:p>
                  </a:txBody>
                  <a:tcPr marL="37948" marR="3794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9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F8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Podpora lesnictví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Článek 26 Investice do lesnických technologií a zpracování lesnických produktů, jejich mobilizace a uvádění na trh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2.000.000,- Kč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extLst>
                  <a:ext uri="{0D108BD9-81ED-4DB2-BD59-A6C34878D82A}">
                    <a16:rowId xmlns:a16="http://schemas.microsoft.com/office/drawing/2014/main" val="1629407870"/>
                  </a:ext>
                </a:extLst>
              </a:tr>
              <a:tr h="821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F10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Rozvoj venkovského prostoru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dirty="0">
                          <a:effectLst/>
                          <a:latin typeface="+mn-lt"/>
                        </a:rPr>
                        <a:t>Článek 20 – Základní služby a obnova vesnic ve </a:t>
                      </a:r>
                    </a:p>
                    <a:p>
                      <a:pPr algn="l"/>
                      <a:r>
                        <a:rPr lang="cs-CZ" sz="1200" dirty="0">
                          <a:effectLst/>
                          <a:latin typeface="+mn-lt"/>
                        </a:rPr>
                        <a:t>                      venkovských oblastech</a:t>
                      </a: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6.000.000,- Kč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extLst>
                  <a:ext uri="{0D108BD9-81ED-4DB2-BD59-A6C34878D82A}">
                    <a16:rowId xmlns:a16="http://schemas.microsoft.com/office/drawing/2014/main" val="628722752"/>
                  </a:ext>
                </a:extLst>
              </a:tr>
              <a:tr h="821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 výzva</a:t>
                      </a:r>
                      <a:r>
                        <a:rPr lang="cs-CZ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PRV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CELKEM   ALOKOVÁNO</a:t>
                      </a: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22.567.228,- Kč</a:t>
                      </a:r>
                    </a:p>
                  </a:txBody>
                  <a:tcPr marL="37948" marR="3794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2" descr="logo_MAS Č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016" y="193184"/>
            <a:ext cx="829696" cy="50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38" y="0"/>
            <a:ext cx="4625266" cy="76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52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7773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Pravidla PRV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6873"/>
            <a:ext cx="10515600" cy="46000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/>
              <a:t>Ministerstvo zemědělství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Č.J.: 63059/2020-MZE-14113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/>
              <a:t>PRAVIDLA, kterými se stanovují podmínky pro poskytování dotace na Projekty rozvoje venkova na období 2014 – 2020 (dále jen „Pravidla“)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400" dirty="0"/>
              <a:t>účinná od 15.12.2020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Obsah:</a:t>
            </a:r>
          </a:p>
          <a:p>
            <a:pPr marL="457200" indent="-457200">
              <a:spcBef>
                <a:spcPts val="0"/>
              </a:spcBef>
              <a:buAutoNum type="alphaUcPeriod"/>
            </a:pPr>
            <a:r>
              <a:rPr lang="cs-CZ" sz="2000" dirty="0"/>
              <a:t>Obecné podmínky</a:t>
            </a:r>
          </a:p>
          <a:p>
            <a:pPr marL="457200" indent="-457200">
              <a:spcBef>
                <a:spcPts val="0"/>
              </a:spcBef>
              <a:buAutoNum type="alphaUcPeriod"/>
            </a:pPr>
            <a:r>
              <a:rPr lang="cs-CZ" sz="2000" dirty="0"/>
              <a:t>Společné podmínky pro všechny aktivity</a:t>
            </a:r>
          </a:p>
          <a:p>
            <a:pPr marL="457200" indent="-457200">
              <a:spcBef>
                <a:spcPts val="0"/>
              </a:spcBef>
              <a:buAutoNum type="alphaUcPeriod"/>
            </a:pPr>
            <a:r>
              <a:rPr lang="cs-CZ" sz="2000" dirty="0"/>
              <a:t>Specifické podmínky pro aktivity dle jednotlivých článků</a:t>
            </a:r>
          </a:p>
          <a:p>
            <a:pPr marL="457200" indent="-457200">
              <a:spcBef>
                <a:spcPts val="0"/>
              </a:spcBef>
              <a:buAutoNum type="alphaUcPeriod"/>
            </a:pPr>
            <a:r>
              <a:rPr lang="cs-CZ" sz="2000" dirty="0"/>
              <a:t>Přílohy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 marL="0" indent="0">
              <a:spcBef>
                <a:spcPts val="0"/>
              </a:spcBef>
              <a:buNone/>
            </a:pPr>
            <a:r>
              <a:rPr lang="cs-CZ" sz="2200" b="1" dirty="0">
                <a:hlinkClick r:id="rId2"/>
              </a:rPr>
              <a:t>www.szif.cz</a:t>
            </a:r>
            <a:r>
              <a:rPr lang="cs-CZ" sz="2200" b="1" dirty="0"/>
              <a:t> → SZIF POSKYTUJE → Program rozvoje venkova 2014 – 2020 → Opatření → M19 Podpora místního rozvoje na základě iniciativy LEADER →19.2.1. – Podpora provádění operací v rámci komunitně vedeného místního rozvoje →  ke stažení</a:t>
            </a:r>
          </a:p>
        </p:txBody>
      </p:sp>
    </p:spTree>
    <p:extLst>
      <p:ext uri="{BB962C8B-B14F-4D97-AF65-F5344CB8AC3E}">
        <p14:creationId xmlns:p14="http://schemas.microsoft.com/office/powerpoint/2010/main" val="1896935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4692"/>
            <a:ext cx="10515600" cy="1392382"/>
          </a:xfrm>
        </p:spPr>
        <p:txBody>
          <a:bodyPr>
            <a:normAutofit fontScale="90000"/>
          </a:bodyPr>
          <a:lstStyle/>
          <a:p>
            <a:br>
              <a:rPr lang="cs-CZ" b="1" dirty="0"/>
            </a:br>
            <a:br>
              <a:rPr lang="cs-CZ" b="1" dirty="0"/>
            </a:br>
            <a:r>
              <a:rPr lang="cs-CZ" b="1" dirty="0"/>
              <a:t>A. Obecné podmínky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76845"/>
            <a:ext cx="10657114" cy="465443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/>
              <a:t>Obecná ustanovení:</a:t>
            </a:r>
          </a:p>
          <a:p>
            <a:pPr marL="0" indent="0">
              <a:buNone/>
            </a:pPr>
            <a:r>
              <a:rPr lang="cs-CZ" sz="4400" b="1" dirty="0"/>
              <a:t>. </a:t>
            </a:r>
            <a:r>
              <a:rPr lang="cs-CZ" b="1" dirty="0"/>
              <a:t> Projekt musí splňovat popis, účel a rozsah </a:t>
            </a:r>
            <a:r>
              <a:rPr lang="cs-CZ" b="1" dirty="0" err="1"/>
              <a:t>Fiche</a:t>
            </a:r>
            <a:r>
              <a:rPr lang="cs-CZ" b="1" dirty="0"/>
              <a:t>, musí být funkčním celkem </a:t>
            </a:r>
            <a:r>
              <a:rPr lang="cs-CZ" sz="1900" dirty="0"/>
              <a:t>(provozu schopný bez realizace dalšího projektu)</a:t>
            </a:r>
          </a:p>
          <a:p>
            <a:r>
              <a:rPr lang="cs-CZ" b="1" dirty="0"/>
              <a:t>Žadatel musí splňovat definici žadatele od data podání ŽOD</a:t>
            </a:r>
          </a:p>
          <a:p>
            <a:r>
              <a:rPr lang="cs-CZ" b="1" dirty="0"/>
              <a:t>Financování </a:t>
            </a:r>
            <a:r>
              <a:rPr lang="cs-CZ" b="1" u="sng" dirty="0"/>
              <a:t>EX – POST</a:t>
            </a:r>
            <a:r>
              <a:rPr lang="cs-CZ" u="sng" dirty="0"/>
              <a:t>,</a:t>
            </a:r>
            <a:r>
              <a:rPr lang="cs-CZ" dirty="0"/>
              <a:t> realizaci projektu si žadatel zabezpečuje z vlastních zdrojů – podpora následuje po realizaci projektu.</a:t>
            </a:r>
          </a:p>
          <a:p>
            <a:r>
              <a:rPr lang="cs-CZ" dirty="0"/>
              <a:t>Délka realizace projektu je </a:t>
            </a:r>
            <a:r>
              <a:rPr lang="cs-CZ" b="1" dirty="0"/>
              <a:t>max. 24 měsíců </a:t>
            </a:r>
            <a:r>
              <a:rPr lang="cs-CZ" dirty="0"/>
              <a:t>od podpisu dohody.</a:t>
            </a:r>
          </a:p>
          <a:p>
            <a:r>
              <a:rPr lang="cs-CZ" b="1" dirty="0"/>
              <a:t>Výdaje na projekt nesmí vzniknout před datem podání </a:t>
            </a:r>
            <a:r>
              <a:rPr lang="cs-CZ" b="1" dirty="0" err="1"/>
              <a:t>ŽoD</a:t>
            </a:r>
            <a:r>
              <a:rPr lang="cs-CZ" b="1" dirty="0"/>
              <a:t> na  MAS</a:t>
            </a:r>
            <a:r>
              <a:rPr lang="cs-CZ" dirty="0"/>
              <a:t>.  </a:t>
            </a:r>
          </a:p>
          <a:p>
            <a:r>
              <a:rPr lang="cs-CZ" dirty="0"/>
              <a:t>Žadatel může za danou </a:t>
            </a:r>
            <a:r>
              <a:rPr lang="cs-CZ" dirty="0" err="1"/>
              <a:t>Fichi</a:t>
            </a:r>
            <a:r>
              <a:rPr lang="cs-CZ" dirty="0"/>
              <a:t> v dané výzvě MAS odeslat pouze </a:t>
            </a:r>
            <a:r>
              <a:rPr lang="cs-CZ" b="1" dirty="0"/>
              <a:t>jednu</a:t>
            </a:r>
            <a:r>
              <a:rPr lang="cs-CZ" dirty="0"/>
              <a:t> </a:t>
            </a:r>
            <a:r>
              <a:rPr lang="cs-CZ" dirty="0" err="1"/>
              <a:t>ŽoD</a:t>
            </a:r>
            <a:r>
              <a:rPr lang="cs-CZ" dirty="0"/>
              <a:t> na stejný předmět podnikání</a:t>
            </a:r>
          </a:p>
          <a:p>
            <a:r>
              <a:rPr lang="cs-CZ" b="1" dirty="0"/>
              <a:t>Stavební povolení </a:t>
            </a:r>
            <a:r>
              <a:rPr lang="cs-CZ" dirty="0"/>
              <a:t>musí být </a:t>
            </a:r>
            <a:r>
              <a:rPr lang="cs-CZ" dirty="0">
                <a:solidFill>
                  <a:srgbClr val="FF0000"/>
                </a:solidFill>
              </a:rPr>
              <a:t>platné</a:t>
            </a:r>
            <a:r>
              <a:rPr lang="cs-CZ" dirty="0"/>
              <a:t> při podání žádosti o dotaci na MAS (pokud projekt podléhá řízení stavebního úřadu pak </a:t>
            </a:r>
            <a:r>
              <a:rPr lang="cs-CZ" b="1" i="1" dirty="0"/>
              <a:t>úřadem ověřená projektová dokumentace</a:t>
            </a:r>
            <a:r>
              <a:rPr lang="cs-CZ" b="1" dirty="0"/>
              <a:t> </a:t>
            </a:r>
            <a:r>
              <a:rPr lang="cs-CZ" dirty="0"/>
              <a:t>předkládaná k řízení SÚ v souladu s č. 183/2006 Sb. – prostá kopie, lze předložit v listinné podobě) a </a:t>
            </a:r>
            <a:r>
              <a:rPr lang="cs-CZ" dirty="0">
                <a:solidFill>
                  <a:srgbClr val="FF0000"/>
                </a:solidFill>
              </a:rPr>
              <a:t>pravomocné</a:t>
            </a:r>
            <a:r>
              <a:rPr lang="cs-CZ" dirty="0"/>
              <a:t> ke dni registrace na SZIF.</a:t>
            </a:r>
          </a:p>
          <a:p>
            <a:r>
              <a:rPr lang="cs-CZ" b="1" dirty="0"/>
              <a:t>Výběrové řízení  - </a:t>
            </a:r>
            <a:r>
              <a:rPr lang="cs-CZ" dirty="0"/>
              <a:t>&lt; 500 tis. bez DPH cenový marketing; ≥ 500 tis. Kč do 2 mil. Kč/6 mil. Kč – cenový marketing nebo výběr. řízení viz. </a:t>
            </a:r>
            <a:r>
              <a:rPr lang="cs-CZ" b="1" dirty="0"/>
              <a:t>Příručka pro zadávání VZ </a:t>
            </a:r>
            <a:r>
              <a:rPr lang="cs-CZ" dirty="0"/>
              <a:t>– na SZIF </a:t>
            </a:r>
          </a:p>
          <a:p>
            <a:r>
              <a:rPr lang="cs-CZ" b="1" dirty="0"/>
              <a:t>10 let uchovávat veškeré dokumenty týkající se poskytnuté dotace </a:t>
            </a:r>
            <a:r>
              <a:rPr lang="cs-CZ" dirty="0"/>
              <a:t>(od proplacení dotace)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5688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3772"/>
          </a:xfrm>
        </p:spPr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b="1" dirty="0"/>
              <a:t>Způsobilé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9871" y="1524000"/>
            <a:ext cx="10504055" cy="4979437"/>
          </a:xfrm>
        </p:spPr>
        <p:txBody>
          <a:bodyPr anchor="ctr">
            <a:noAutofit/>
          </a:bodyPr>
          <a:lstStyle/>
          <a:p>
            <a:r>
              <a:rPr lang="cs-CZ" sz="2400" dirty="0"/>
              <a:t>Výdaje uvedené v Pravidlech 19.2.1 platných v den, ve kterém byla </a:t>
            </a:r>
            <a:r>
              <a:rPr lang="cs-CZ" sz="2400" dirty="0" err="1"/>
              <a:t>ŽoD</a:t>
            </a:r>
            <a:r>
              <a:rPr lang="cs-CZ" sz="2400" dirty="0"/>
              <a:t> podána</a:t>
            </a:r>
          </a:p>
          <a:p>
            <a:r>
              <a:rPr lang="cs-CZ" sz="2400" dirty="0"/>
              <a:t>Způsobilé výdaje musí být s principy 3E (hospodárnost, efektivnost, účelnost)</a:t>
            </a:r>
          </a:p>
          <a:p>
            <a:r>
              <a:rPr lang="cs-CZ" sz="2400" dirty="0"/>
              <a:t>Musí být vynaloženy formou: </a:t>
            </a:r>
            <a:r>
              <a:rPr lang="cs-CZ" sz="2000" dirty="0"/>
              <a:t>a) bezhotovostní prostřednictvím </a:t>
            </a:r>
            <a:r>
              <a:rPr lang="cs-CZ" sz="2000" dirty="0" err="1"/>
              <a:t>b.ú</a:t>
            </a:r>
            <a:r>
              <a:rPr lang="cs-CZ" sz="2000" dirty="0"/>
              <a:t>. žadatele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/>
              <a:t>                                                                    b) hotovostní – max. 100 tis. Kč</a:t>
            </a:r>
          </a:p>
          <a:p>
            <a:r>
              <a:rPr lang="cs-CZ" sz="2400" dirty="0"/>
              <a:t>Dotace se stanovuje na základě faktury nebo jiného účetního dokladu však do výše: 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dirty="0"/>
              <a:t>Sazby dle katalogu stavebních prací(ÚRS PRAHA a.s., RTS, a.s., </a:t>
            </a:r>
            <a:r>
              <a:rPr lang="cs-CZ" dirty="0" err="1"/>
              <a:t>Callida</a:t>
            </a:r>
            <a:r>
              <a:rPr lang="cs-CZ" dirty="0"/>
              <a:t>, s.r.o.)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dirty="0"/>
              <a:t>Částky stanovené ve znaleckém posudku 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dirty="0"/>
              <a:t>Limitů pokud jsou stanoveny ( viz. Pravidla str. 113)</a:t>
            </a:r>
          </a:p>
          <a:p>
            <a:r>
              <a:rPr lang="cs-CZ" sz="2400" dirty="0"/>
              <a:t>Výdaje, které vznikly </a:t>
            </a:r>
            <a:r>
              <a:rPr lang="cs-CZ" sz="2400" b="1" dirty="0"/>
              <a:t>nejdříve ke dni podání </a:t>
            </a:r>
            <a:r>
              <a:rPr lang="cs-CZ" sz="2400" b="1" dirty="0" err="1"/>
              <a:t>ŽoD</a:t>
            </a:r>
            <a:r>
              <a:rPr lang="cs-CZ" sz="2400" b="1" dirty="0"/>
              <a:t> </a:t>
            </a:r>
            <a:r>
              <a:rPr lang="cs-CZ" sz="2400" dirty="0"/>
              <a:t>na MAS a byly skutečně uhrazeny nejpozději k datu předložení Žádosti o platbu</a:t>
            </a:r>
          </a:p>
          <a:p>
            <a:r>
              <a:rPr lang="cs-CZ" sz="2400" b="1" dirty="0"/>
              <a:t>Přehled maximálních hodnot výdajů – Příloha č. 3 Pravidel </a:t>
            </a:r>
            <a:r>
              <a:rPr lang="cs-CZ" sz="1800" dirty="0"/>
              <a:t>(od str. 113 - 122)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64463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0013" y="1667561"/>
            <a:ext cx="10481441" cy="4821129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Pořízení použitého movitého majetku </a:t>
            </a:r>
            <a:r>
              <a:rPr lang="cs-CZ" sz="2000" dirty="0"/>
              <a:t>(nepoužitý – nákup stroje, kdy žadatel figuruje v TP na prvním místě, případně na místě druhém po prodejci stroje a zároveň stroj musí být vyroben v období 3 let před rokem podání ŽOD; stroj, který nemá TP – pak rok výroby – do 3 let před rokem podání ŽOD)</a:t>
            </a:r>
            <a:endParaRPr lang="cs-CZ" dirty="0"/>
          </a:p>
          <a:p>
            <a:r>
              <a:rPr lang="cs-CZ" dirty="0"/>
              <a:t>Nákup zvířat, jednoletých rostlin a jejich vysazování, zemědělská produkční práva, nákup platebních nároků, zemědělských produkčních práv, nákup zvířat, osiv, sadby, krmiv, hnojiv </a:t>
            </a:r>
          </a:p>
          <a:p>
            <a:r>
              <a:rPr lang="cs-CZ" dirty="0"/>
              <a:t>Daň z přidané hodnoty u plátců DPH za předpokladu, že si mohou DPH nárokovat u finančního úřadu </a:t>
            </a:r>
          </a:p>
          <a:p>
            <a:r>
              <a:rPr lang="cs-CZ" dirty="0"/>
              <a:t>Prosté nahrazení investice - </a:t>
            </a:r>
            <a:r>
              <a:rPr lang="cs-CZ" sz="2400" dirty="0"/>
              <a:t>projekt vždy musí přinášet určitou přidanou hodnotu a přispět k plnění cílů programu</a:t>
            </a:r>
          </a:p>
          <a:p>
            <a:r>
              <a:rPr lang="pl-PL" dirty="0"/>
              <a:t>Kotle na uhlí/biomasu a bioplynové stanice, </a:t>
            </a:r>
            <a:r>
              <a:rPr lang="cs-CZ" dirty="0"/>
              <a:t>pořízení technologií k výrobě el. energie </a:t>
            </a:r>
          </a:p>
          <a:p>
            <a:r>
              <a:rPr lang="pl-PL" dirty="0"/>
              <a:t>Závlahové systémy a studny vč. průzkumných vrtů</a:t>
            </a:r>
          </a:p>
          <a:p>
            <a:r>
              <a:rPr lang="cs-CZ" dirty="0"/>
              <a:t>Výdaje na včelařství, rybolov a akvakultury včetně jejich </a:t>
            </a:r>
            <a:r>
              <a:rPr lang="cs-CZ" dirty="0" err="1"/>
              <a:t>produtků</a:t>
            </a:r>
            <a:endParaRPr lang="cs-CZ" dirty="0"/>
          </a:p>
          <a:p>
            <a:r>
              <a:rPr lang="cs-CZ" dirty="0"/>
              <a:t>Zpracování produktů rybolovu a akvakultury a medu </a:t>
            </a:r>
          </a:p>
          <a:p>
            <a:r>
              <a:rPr lang="cs-CZ" dirty="0"/>
              <a:t>Obnova vinic</a:t>
            </a:r>
          </a:p>
          <a:p>
            <a:r>
              <a:rPr lang="cs-CZ" dirty="0"/>
              <a:t>Oplocení vinic a sadů</a:t>
            </a:r>
          </a:p>
          <a:p>
            <a:r>
              <a:rPr lang="cs-CZ" dirty="0"/>
              <a:t>Technologie na zpracování vinných hroznů</a:t>
            </a:r>
          </a:p>
          <a:p>
            <a:r>
              <a:rPr lang="pt-BR" dirty="0"/>
              <a:t>Nákup vozidel kategorie L</a:t>
            </a:r>
            <a:r>
              <a:rPr lang="cs-CZ" dirty="0"/>
              <a:t>,</a:t>
            </a:r>
            <a:r>
              <a:rPr lang="pt-BR" dirty="0"/>
              <a:t> M</a:t>
            </a:r>
            <a:r>
              <a:rPr lang="cs-CZ" dirty="0"/>
              <a:t>,</a:t>
            </a:r>
            <a:r>
              <a:rPr lang="pt-BR" dirty="0"/>
              <a:t> N</a:t>
            </a:r>
            <a:r>
              <a:rPr lang="cs-CZ" dirty="0"/>
              <a:t> a jiných vozidel určených zejména pro osobní přepravu (není-li ve specifických podmínkách Pravidel uvedeno jinak)</a:t>
            </a:r>
            <a:endParaRPr lang="pt-BR" sz="1600" dirty="0"/>
          </a:p>
          <a:p>
            <a:r>
              <a:rPr lang="cs-CZ" dirty="0"/>
              <a:t>Pořízení technologií, které slouží k výrobě elektrické energie</a:t>
            </a:r>
          </a:p>
          <a:p>
            <a:r>
              <a:rPr lang="cs-CZ" dirty="0"/>
              <a:t>Provozní náklady vč. spotřebního materiálu (není-li ve specifických podmínkách Pravidel uvedeno jinak)</a:t>
            </a:r>
          </a:p>
          <a:p>
            <a:r>
              <a:rPr lang="cs-CZ" dirty="0"/>
              <a:t>Výdaje na objekt sloužící k umístění (parkování) vozidel (není-li ve specifických podmínkách Pravidel uvedeno jinak)</a:t>
            </a:r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047172" y="748145"/>
            <a:ext cx="10515600" cy="7096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600" b="1" dirty="0"/>
          </a:p>
          <a:p>
            <a:r>
              <a:rPr lang="cs-CZ" sz="4100" b="1" dirty="0"/>
              <a:t>Kdy nelze poskytnout dotaci:</a:t>
            </a:r>
          </a:p>
        </p:txBody>
      </p:sp>
    </p:spTree>
    <p:extLst>
      <p:ext uri="{BB962C8B-B14F-4D97-AF65-F5344CB8AC3E}">
        <p14:creationId xmlns:p14="http://schemas.microsoft.com/office/powerpoint/2010/main" val="37448911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12670</TotalTime>
  <Words>6905</Words>
  <Application>Microsoft Office PowerPoint</Application>
  <PresentationFormat>Širokoúhlá obrazovka</PresentationFormat>
  <Paragraphs>491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Wingdings</vt:lpstr>
      <vt:lpstr>Motiv Office</vt:lpstr>
      <vt:lpstr>Seminář pro žadatele v rámci realizace SCLLD MAS Český les</vt:lpstr>
      <vt:lpstr>Program semináře</vt:lpstr>
      <vt:lpstr> Základní data k výzvě č. 10 PRV</vt:lpstr>
      <vt:lpstr>Prezentace aplikace PowerPoint</vt:lpstr>
      <vt:lpstr>Prezentace aplikace PowerPoint</vt:lpstr>
      <vt:lpstr> Pravidla PRV</vt:lpstr>
      <vt:lpstr>  A. Obecné podmínky</vt:lpstr>
      <vt:lpstr> Způsobilé výdaje</vt:lpstr>
      <vt:lpstr>Prezentace aplikace PowerPoint</vt:lpstr>
      <vt:lpstr>Provádění změn</vt:lpstr>
      <vt:lpstr>  Kontrola dodržování podmínek PRV</vt:lpstr>
      <vt:lpstr> B. Společné podmínky pro všechny aktivity</vt:lpstr>
      <vt:lpstr> B. Povinné přílohy – podání ŽoD</vt:lpstr>
      <vt:lpstr> B. Povinné přílohy – po zaregistrování ŽoD na RO SZIF</vt:lpstr>
      <vt:lpstr>Fiche 1 – Rozvoj a modernizace zemědělství Článek 17, odstavec 1., písmeno a) – Investice do zemědělských podniků</vt:lpstr>
      <vt:lpstr>Fiche 1 – Seznam předkládaných příloh</vt:lpstr>
      <vt:lpstr>Preferenční kritéria Fiche 1</vt:lpstr>
      <vt:lpstr>Fiche 2 - Rozšíření a podpora nabídky místních produktů Článek 17, odstavec 1., písmeno b) - Zpracování a uvádění na trh zemědělských produktů</vt:lpstr>
      <vt:lpstr>Fiche 2 - Rozšíření a podpora nabídky místních produktů Článek 17, odstavec 1., písmeno b) - Zpracování a uvádění na trh zemědělských produktů</vt:lpstr>
      <vt:lpstr>Fiche 2 – Seznam předkládaných příloh</vt:lpstr>
      <vt:lpstr> Preferenční kritéria Fiche 2</vt:lpstr>
      <vt:lpstr>Fiche 5 – Podpora zakládání a rozvoje mikro podniků, malých a středních podniků a diverzifikace činností zemědělských subjektů Článek 19, odstavec 1., písmeno b) –  Podpora investic na založení nebo rozvoj nezemědělských činností</vt:lpstr>
      <vt:lpstr>Fiche 5 – Podpora zakládání a rozvoje mikro podniků, malých a středních podniků a diverzifikace činností zemědělských subjektů Článek 19, odstavec 1., písmeno b) –  Podpora investic na založení nebo rozvoj nezemědělských činností</vt:lpstr>
      <vt:lpstr>Fiche 5 – Seznam předkládaných příloh</vt:lpstr>
      <vt:lpstr>Preferenční kritéria Fiche 5</vt:lpstr>
      <vt:lpstr> Fiche 8 – Podpora lesnictví Článek 26 Investice do lesnických technologií a zpracování lesnických produktů, jejich mobilizace a uvádění na trh</vt:lpstr>
      <vt:lpstr> Fiche 8 – Podpora lesnictví Článek 26 Investice do lesnických technologií a zpracování lesnických produktů, jejich mobilizace a uvádění na trh</vt:lpstr>
      <vt:lpstr> Fiche 8 – Seznam předkládaných příloh</vt:lpstr>
      <vt:lpstr> Preferenční kritéria Fiche 8</vt:lpstr>
      <vt:lpstr>Fiche 10 – Rozvoj venkovského prostoru Článek 20  Základní služby a obnova vesnic ve venkovských oblastech</vt:lpstr>
      <vt:lpstr>Prezentace aplikace PowerPoint</vt:lpstr>
      <vt:lpstr>  Fiche 10 – Rozvoj venkovského prostoru Článek 20  Základní služby a obnova vesnic ve venkovských oblastech</vt:lpstr>
      <vt:lpstr>  Fiche 10 – Rozvoj venkovského prostoru Článek 20  Základní služby a obnova vesnic ve venkovských oblastech</vt:lpstr>
      <vt:lpstr>  Fiche 10 – Rozvoj venkovského prostoru písmeno b) Mateřské a základní školy</vt:lpstr>
      <vt:lpstr>  Fiche 10 – Rozvoj venkovského prostoru písmeno c) Hasičské zbrojnice</vt:lpstr>
      <vt:lpstr>  Fiche 10 – Rozvoj venkovského prostoru písmeno e) Vybrané kulturní památky</vt:lpstr>
      <vt:lpstr>  Fiche 10 – Rozvoj venkovského prostoru písmeno f) Kulturní a spolková zařízení včetně knihoven</vt:lpstr>
      <vt:lpstr>  Fiche 10 – Rozvoj venkovského prostoru písmeno g) Stezky</vt:lpstr>
      <vt:lpstr>   Fiche 10 – Rozvoj venkovského prostoru písmeno h) Muzea a expozice pro obce</vt:lpstr>
      <vt:lpstr> Jak podat žádost o dotaci přes MAS ?</vt:lpstr>
      <vt:lpstr> Administrativní kontrola a hodnocení</vt:lpstr>
      <vt:lpstr> Administrativní kontrola a hodnocení</vt:lpstr>
      <vt:lpstr> Jak dál se žádostí ?</vt:lpstr>
      <vt:lpstr> Žádosti s výběrovým/zadávacím řízením/cenovým marketingem - ≥ 500 tis. Kč</vt:lpstr>
      <vt:lpstr> Postup žádosti na SZIF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Filip Unzeitig</dc:creator>
  <cp:lastModifiedBy>MAS ČL</cp:lastModifiedBy>
  <cp:revision>533</cp:revision>
  <dcterms:created xsi:type="dcterms:W3CDTF">2017-03-27T08:52:12Z</dcterms:created>
  <dcterms:modified xsi:type="dcterms:W3CDTF">2021-02-22T09:18:31Z</dcterms:modified>
</cp:coreProperties>
</file>