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5"/>
  </p:handout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80" r:id="rId9"/>
    <p:sldId id="265" r:id="rId10"/>
    <p:sldId id="266" r:id="rId11"/>
    <p:sldId id="267" r:id="rId12"/>
    <p:sldId id="268" r:id="rId13"/>
    <p:sldId id="271" r:id="rId14"/>
    <p:sldId id="275" r:id="rId15"/>
    <p:sldId id="307" r:id="rId16"/>
    <p:sldId id="308" r:id="rId17"/>
    <p:sldId id="276" r:id="rId18"/>
    <p:sldId id="309" r:id="rId19"/>
    <p:sldId id="310" r:id="rId20"/>
    <p:sldId id="311" r:id="rId21"/>
    <p:sldId id="277" r:id="rId22"/>
    <p:sldId id="278" r:id="rId23"/>
    <p:sldId id="312" r:id="rId24"/>
    <p:sldId id="279" r:id="rId25"/>
    <p:sldId id="287" r:id="rId26"/>
    <p:sldId id="313" r:id="rId27"/>
    <p:sldId id="314" r:id="rId28"/>
    <p:sldId id="289" r:id="rId29"/>
    <p:sldId id="306" r:id="rId30"/>
    <p:sldId id="285" r:id="rId31"/>
    <p:sldId id="281" r:id="rId32"/>
    <p:sldId id="282" r:id="rId33"/>
    <p:sldId id="256" r:id="rId34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818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6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6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6E10F6-4AD4-4C4D-98C2-004AB43D8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7938BB-C77E-4D34-A7C1-8DE0EEE27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A4CE87-DF67-4BE7-8BCA-2D3646DD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0A915-B453-4DA2-BF7A-2D8710F8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FEAE48-A98E-486D-8D15-B2ACE4D2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9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05DEA-20CB-4A73-905F-175BBDD2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D01AFE-21D7-43EA-9E94-CE27C1E35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37A5D7-9B37-4F4B-9959-CECC8559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E62970-9B88-44C8-A5B1-8F5C633B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E1E96-BF03-449C-8E17-F10FFE15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13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63A1330-0EF4-48D9-9C62-7468B925E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9D46084-4CCD-41DC-A5BB-01F9DA70D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852AC7-8735-4CBB-B1A9-823648E0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17D545-BCA3-4BB1-B6E3-1527AC97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199F44-6BD5-4585-B1FF-B74EB10E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361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2B7E2E-1043-4399-91CB-264B751A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9EE504-0855-4B3F-A4BB-69D5BFD74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2CD5B0-55C3-4FD9-AC07-019DE56F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DEA6FF-858A-4CED-B9FC-3BE01E4F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F651D8-E523-445D-B70F-2565C275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94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54EAE-AC08-468C-8130-CCC154A9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1828BFA-D30F-4779-8389-409FE421D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2AD497-62D0-4AFF-8589-2C9BF55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8E610F-D558-4466-8CE8-EE7BCF86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3AEFC8-522E-4F9B-B7E2-7144F09C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07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AE784-EAFC-4C09-8917-D391F4C5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EA23DF-2553-423B-A1A3-6462AC6E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4CC840D-EE65-44A6-8450-A3A664A2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6FF790-7070-495B-AA0C-A0D0C9DA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0F37C4-6CB7-4707-AA34-9B6D19A8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5CBC80-DF8B-479A-B909-D843BF14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37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8A670-00B3-46B5-BBBF-DCA32731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424EBF-13CA-438C-AC2B-C357F39D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47DE518-F9A3-40CA-889C-E8BCE04CD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44B1AFA-4B27-47A9-A7E9-62C77A1A2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3BABA32-707F-4E66-9F03-DEC7A461C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00111D4-A2A9-45A5-A7DB-BCCB2D07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D7949A5-9B73-41B7-88DD-23231177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A12960-D529-4D9C-B495-21973BBD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8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CBB60-86B9-4F67-A51A-B3CA9C57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34489F9-6E11-422F-8E8D-47513E5E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14F9E48-114E-4AE7-9ACB-A6C7FA10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BEA274-6566-4D78-AC87-50AA37ED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82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DD03299-FACC-4E32-9C0A-2CC8EAB2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2F3E680-5A36-434F-BBC7-F5747655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DC26D7-6FDA-4BDA-8F6B-8B36F7B3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08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2568CC-635D-4E8D-A119-089B210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280DB2-4BD3-46B5-9587-CFAC9C61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46F73BF-0740-40CF-86E6-00FF89FC8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5AE3A0-6A5F-498B-AB3C-2FE0BD60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16B531-7194-4454-B80D-93E2A60E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50F52B-FCE7-4A56-9768-AC776D470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4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55E24E-0FE4-4F71-AE7A-1F4FF29D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782CF3F-9B32-4244-8A73-0F732F973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A969B85-BABA-4777-8C54-D03E96F2C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8CF909-7994-4FE3-90E8-F576F059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08792A-0689-4F5A-A438-F79C953C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475032-941D-404A-9079-9DD0DEC2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92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3A8D1AF4-2F62-46AB-8757-AD9BFFE9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9749708-1DCD-470C-A52C-E9A0DCDF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6C07B2-7C0E-47E1-9CAE-CF6C191FF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EDF829-39B4-48B3-8E0C-EFA882D4C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FC2F4F-7620-4190-8AE4-160796E95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4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irop/vyzvy-mas/2-vyzva/" TargetMode="External"/><Relationship Id="rId2" Type="http://schemas.openxmlformats.org/officeDocument/2006/relationships/hyperlink" Target="https://www.strukturalni-fondy.cz/cs/Microsites/IROP/Vyzvy/Vyzva-c-53-Udrzitelna-doprava-integrovane-projekty-CLLD" TargetMode="Externa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512606"/>
            <a:ext cx="9144000" cy="2387600"/>
          </a:xfrm>
        </p:spPr>
        <p:txBody>
          <a:bodyPr>
            <a:normAutofit/>
          </a:bodyPr>
          <a:lstStyle/>
          <a:p>
            <a:r>
              <a:rPr lang="cs-CZ" sz="5400" b="1" dirty="0"/>
              <a:t>Seminář pro žadatele v rámci realizace SCLLD MAS Český les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rmAutofit fontScale="92500"/>
          </a:bodyPr>
          <a:lstStyle/>
          <a:p>
            <a:r>
              <a:rPr lang="cs-CZ" sz="3600" b="1" dirty="0"/>
              <a:t>Integrovaný regionální operační program (IROP)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689188" y="1339400"/>
            <a:ext cx="8813623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Název projektu: </a:t>
            </a:r>
            <a:r>
              <a:rPr lang="cs-CZ" dirty="0"/>
              <a:t>REŽIJNÍ VÝDAJE MAS ČESKÝ LES, Z. S</a:t>
            </a:r>
            <a:endParaRPr lang="cs-CZ" sz="1600" dirty="0"/>
          </a:p>
          <a:p>
            <a:pPr algn="ctr"/>
            <a:r>
              <a:rPr lang="cs-CZ" sz="1600" b="1" dirty="0"/>
              <a:t>Registrační číslo projektu: </a:t>
            </a:r>
            <a:r>
              <a:rPr lang="cs-CZ" sz="1600" dirty="0"/>
              <a:t>CZ.06.4.59/0.0/0.0/15_003/0001944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914" y="240392"/>
            <a:ext cx="6666171" cy="1099008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3889513" y="4987465"/>
            <a:ext cx="4412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3. 8. 2017 – Domažlice</a:t>
            </a:r>
          </a:p>
        </p:txBody>
      </p:sp>
    </p:spTree>
    <p:extLst>
      <p:ext uri="{BB962C8B-B14F-4D97-AF65-F5344CB8AC3E}">
        <p14:creationId xmlns:p14="http://schemas.microsoft.com/office/powerpoint/2010/main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Hodnocení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633512" y="1916230"/>
            <a:ext cx="676910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1. MAS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Přijatelnost a formální náležitosti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Věcné hodnocení – minimální bodová hranice (VK)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Doporučení k výběru projektů (VR) – </a:t>
            </a:r>
            <a:r>
              <a:rPr lang="cs-CZ" sz="1000" dirty="0"/>
              <a:t>(do 30 dnů od ukončení věcného hodnocení)</a:t>
            </a:r>
          </a:p>
          <a:p>
            <a:endParaRPr lang="cs-CZ" b="1" dirty="0"/>
          </a:p>
          <a:p>
            <a:endParaRPr lang="cs-CZ" b="1" dirty="0"/>
          </a:p>
          <a:p>
            <a:pPr algn="ctr"/>
            <a:r>
              <a:rPr lang="cs-CZ" b="1" dirty="0"/>
              <a:t>2. CRR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Kritéria pro závěrečné hodnocení způsobilosti (</a:t>
            </a:r>
            <a:r>
              <a:rPr lang="cs-CZ" dirty="0" err="1"/>
              <a:t>Spec</a:t>
            </a:r>
            <a:r>
              <a:rPr lang="cs-CZ" dirty="0"/>
              <a:t>. pravidla) – Provádí CCR do 24 pracovních dní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Vydání Rozhodnutí o poskytnutí dotace – cca 4 měsíce od ukončení výběru na MAS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322008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1200" y="923638"/>
            <a:ext cx="10520218" cy="1819564"/>
          </a:xfrm>
        </p:spPr>
        <p:txBody>
          <a:bodyPr>
            <a:normAutofit/>
          </a:bodyPr>
          <a:lstStyle/>
          <a:p>
            <a:pPr algn="ctr"/>
            <a:r>
              <a:rPr lang="cs-CZ" sz="3100" b="1" dirty="0"/>
              <a:t>Specifický cíl 1.4: Zvýšení kvality a dostupnosti infrastruktury pro vzdělávání a celoživotní učení </a:t>
            </a:r>
            <a:br>
              <a:rPr lang="cs-CZ" sz="3100" b="1" dirty="0"/>
            </a:br>
            <a:r>
              <a:rPr lang="cs-CZ" sz="3100" b="1" dirty="0"/>
              <a:t>– výzva č. 53</a:t>
            </a: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493498" y="3920522"/>
            <a:ext cx="89556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Aktivita - </a:t>
            </a:r>
            <a:r>
              <a:rPr lang="cs-CZ" sz="2800" b="1" dirty="0" err="1">
                <a:solidFill>
                  <a:srgbClr val="FF0000"/>
                </a:solidFill>
              </a:rPr>
              <a:t>Cyklodoprava</a:t>
            </a:r>
            <a:endParaRPr lang="cs-CZ" sz="2800" b="1" dirty="0">
              <a:solidFill>
                <a:srgbClr val="FF0000"/>
              </a:solidFill>
            </a:endParaRPr>
          </a:p>
          <a:p>
            <a:pPr algn="ctr"/>
            <a:endParaRPr lang="cs-CZ" sz="2800" b="1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85348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/>
            </a:br>
            <a:r>
              <a:rPr lang="cs-CZ" sz="2000" b="1" dirty="0"/>
              <a:t>(podporované projekty)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1781620" y="1904083"/>
            <a:ext cx="93310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výstavba cyklostezek v podobě stavebně upravených a dopravním značením vymezených komunikací, na kterých je vyloučená automobilová doprava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součástí projektu může být budování doprovodné infrastruktury, např. stojanů na kola, úschoven kol, odpočívadel a dopravního značení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118D97-A0BE-4575-97D3-DF4734677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15863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3094182" y="2364509"/>
            <a:ext cx="61514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Hlavní aktivita – min. 85 % z celkových způsobilých výdajů</a:t>
            </a:r>
          </a:p>
          <a:p>
            <a:endParaRPr lang="cs-CZ" b="1" u="sng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/>
              <a:t>Stavba cyklostezky</a:t>
            </a:r>
            <a:endParaRPr lang="cs-CZ" b="1" u="sng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DPH</a:t>
            </a:r>
          </a:p>
          <a:p>
            <a:endParaRPr lang="cs-CZ" b="1" u="sng" dirty="0"/>
          </a:p>
          <a:p>
            <a:endParaRPr lang="cs-CZ" b="1" u="sng" dirty="0"/>
          </a:p>
          <a:p>
            <a:r>
              <a:rPr lang="cs-CZ" b="1" u="sng" dirty="0"/>
              <a:t>Vedlejší aktivita –  </a:t>
            </a:r>
            <a:r>
              <a:rPr lang="cs-CZ" b="1" u="sng" dirty="0" err="1"/>
              <a:t>max</a:t>
            </a:r>
            <a:r>
              <a:rPr lang="cs-CZ" b="1" u="sng" dirty="0"/>
              <a:t> do 15 % z celkových způsobilých výdajů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Stavby – výdaje související s komunikací pro cyklisty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Projektové dokumentace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Nákup pozemků a staveb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Zabezpečení stavby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cs-CZ" b="1" u="sng" dirty="0"/>
          </a:p>
          <a:p>
            <a:r>
              <a:rPr lang="cs-CZ" b="1" dirty="0"/>
              <a:t>Dokladování způsobilých výdajů projektu </a:t>
            </a:r>
            <a:r>
              <a:rPr lang="cs-CZ" dirty="0"/>
              <a:t>v příloze č. 10 Specifických Pravidel. </a:t>
            </a:r>
            <a:endParaRPr lang="cs-CZ" b="1" u="sng" dirty="0"/>
          </a:p>
          <a:p>
            <a:endParaRPr lang="cs-CZ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B475C5C-7E34-470A-BF99-7D6C6DF06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994292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292342"/>
            <a:ext cx="7878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Stavba: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výdaje na realizaci samostatných stezek pro cyklisty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související s komunikací pro cyklisty: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volně dostupné pevné stojany a uzamykatelných boxů na jízdní kola, detekce jejich obsazenosti, jejich zastřešení, osvětlení a přímé napojení na komunikaci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podchody, lávky, části mostních objektů a propustků,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opěrné zdi, násypy, svahy a příkopy,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přejezdy pro cyklisty, místa pro přecházení a přechody pro chodce, jejich nasvětlení a ochranné ostrůvky,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pásy pro chodce umístěné podél jízdních pruhů pro cyklisty v přidruženém prostoru silnic a místních komunikací,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zábradlí na mostech a zábradlí jako bezpečnostní opatření,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svislé a vodorovné dopravní značení včetně zvýrazňujících prvků,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573B-0F39-4CF4-8275-DD9C3E6B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47205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292342"/>
            <a:ext cx="78786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Stavba: </a:t>
            </a:r>
          </a:p>
          <a:p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světelné signalizační zařízení řídící provoz samostatného přejezdu pro cyklisty nebo samostatného přechodu pro chodce s přejezdem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dešťové vpusti, šachty a přípojky k odvodu vod z povrchu komunikace do kanalizace,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vegetační úpravy nezpevněných pozemků dotčených stavbou,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veřejné osvětlení komunikace pro cyklisty a hlavního dopravního prostoru pozemní komunikace v zastavěném území obce,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bezpečnostní opatření realizovaná na silnici, místní komunikaci nebo dráze (vychýlení jízdního pruhu, zúžení komunikace, zvýšení protismykových vlastností krytu vozovky, zvýrazňující dopravní značení, dopravní zařízení a optické prvky, svodidla v nebezpečných úsecích, prvky aktivní bezpečnosti v blízkosti přejezdů pro cyklisty a související telematika),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573B-0F39-4CF4-8275-DD9C3E6B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82326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292342"/>
            <a:ext cx="78786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Stavby: </a:t>
            </a:r>
          </a:p>
          <a:p>
            <a:endParaRPr lang="cs-CZ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Další související výdaje: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příprava staveniště,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demolice objektů podmiňujících výstavbu,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dirty="0"/>
              <a:t>manipulace s kulturními vrstvami zeminy,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rekultivace ploch původně zastavěných pozemků,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výdaje na realizaci svislého a vodorovného dopravního značení vyhrazených jízdních pruhů pro cyklisty, piktogramových koridorů pro cyklisty, vyhrazených jízdních pruhů pro autobusy a jízdní kola v hlavním dopravním prostoru silnic a místních komunikací a na související úpravu svislého a vodorovného dopravního značení těchto pozemních komunikací,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musí být součástí položkového rozpočtu stavby podle předložené projektové dokumentace; projektová dokumentace musí všechny položky zahrnovat v rámci stavebních objektů nebo provozních souborů stavby; příjemce bude se žádostí o platbu předkládat přehled čerpání z jednotlivých položek rozpočtu stavby. </a:t>
            </a:r>
          </a:p>
          <a:p>
            <a:r>
              <a:rPr lang="cs-CZ" dirty="0"/>
              <a:t> </a:t>
            </a:r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573B-0F39-4CF4-8275-DD9C3E6B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21861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9EBDF8-959E-4296-93D4-998084FC1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výdaje související s komunikací pro cyklisty: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odpočívadla a jejich vybavení lavičkami, stolky, osvětlením, informačními tabulemi a přístřešky,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připojení sousedních nemovitostí maximálně v délce odpovídající šířce komunikace pro pěší souběžné s komunikací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stavbou vyvolané investice: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stavbou vyvolané ostatní úpravy a přeložky stávajících pozemních komunikací a připojení sousedních nemovitostí, přeložky stávajících inženýrských sítí, drážních objektů a oplocení, provizorní komunikace a lávky pro pěší a cyklisty a přechodné dopravní značení,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stavební úpravy a opravy hlavního dopravního prostoru silnic a místních komunikací v části vymezené upravovaným nebo realizovaným vodorovným dopravním značením vyhrazených jízdních pruhů pro cyklisty, piktogramových koridorů pro cyklisty a vyhrazených jízdních pruhů pro autobusy a jízdní kola, </a:t>
            </a:r>
          </a:p>
          <a:p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891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9EBDF8-959E-4296-93D4-998084FC1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Projektová dokumentace: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dokumentací v procesu EIA (oznámení, dokumentace),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pro vydání územního rozhodnutí (DUR), dokumentace k oznámení o záměru v území (DOZU),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projektové dokumentace pro vydání stavebního povolení (DSP), projektové dokumentace pro ohlášení stavby (DOS),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projektové dokumentace pro provádění stavby (PDPS), zadávací dokumentace stavby (ZDS), realizační dokumentace stavby (RDS),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skutečného provedení stavby (DSPS),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návrhu dopravního značení,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souvisejících průzkumů, geodetických zaměření, studií a posouzení.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2274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9EBDF8-959E-4296-93D4-998084FC1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Nákup pozemků a staveb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nákup a vyvlastnění nemovitostí nesmí přesáhnout 10 % celkových způsobilých výdajů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výdaje, které splňují všechny následující podmínky: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pořízení nemovitostí (pozemků, staveb) je nezbytnou podmínkou realizace projektu,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nemovitosti jsou oceněny znaleckým posudkem ne starším než 6 měsíců před nabytím nemovitosti do vlastnictví žadatele a posudek byl vyhotoven znalcem podle zákona č. 151/1997 Sb., o oceňování majetku, ve znění pozdějších předpisů,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pořizovací cena nemovitostí je způsobilým výdajem maximálně do výše ceny zjištěné znaleckým posudkem,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vyvlastnění (Specifická pravidla)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způsobilým výdajem je nejvýše náhrada stanovená v rozhodnutí o vyvlastnění,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způsobilým výdajem je rovněž náklad stanovený podle zvláštního zákona (tj. náklady na stěhování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úhradu odvodů za odnětí půdy ze zemědělského a lesního půdního fondu. </a:t>
            </a:r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185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</a:t>
            </a:r>
          </a:p>
          <a:p>
            <a:pPr lvl="0"/>
            <a:r>
              <a:rPr lang="cs-CZ" sz="3200" dirty="0"/>
              <a:t>Představení výzvy – parametry výzvy, způsobilé výdaje atd. </a:t>
            </a:r>
          </a:p>
          <a:p>
            <a:pPr lvl="0"/>
            <a:r>
              <a:rPr lang="cs-CZ" sz="3200" dirty="0"/>
              <a:t>Kritéria hodnocení a závěrečného ověření</a:t>
            </a:r>
          </a:p>
          <a:p>
            <a:pPr lvl="0"/>
            <a:r>
              <a:rPr lang="cs-CZ" sz="3200" dirty="0"/>
              <a:t>Povinné přílohy žádosti o podporu, indikátory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94335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9EBDF8-959E-4296-93D4-998084FC1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Zabezpečení výstavby</a:t>
            </a:r>
          </a:p>
          <a:p>
            <a:endParaRPr lang="pl-PL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zabezpečení výstavby: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technický dozor investora (TDI),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autorský dozor (AD),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zajištění bezpečnosti a ochrany zdraví při práci (BOZP),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geodetické práce, zkoušky materiálů a konstrukcí na staveništi,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inženýring projektu zahrnující projednání a podání projektových dokumentací stavby a souvisejících žádostí pro příslušná správní řízení.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Pořízení služeb bezprostředně souvisejících s realizací projektu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1600" dirty="0"/>
              <a:t>výdaje na zpracování studie proveditelnosti (podle přílohy č. 4D </a:t>
            </a:r>
            <a:r>
              <a:rPr lang="cs-CZ" sz="1600" dirty="0" err="1"/>
              <a:t>Spec</a:t>
            </a:r>
            <a:r>
              <a:rPr lang="cs-CZ" sz="1600"/>
              <a:t>. </a:t>
            </a:r>
            <a:r>
              <a:rPr lang="cs-CZ" sz="1600" dirty="0"/>
              <a:t>Pravidel).</a:t>
            </a:r>
          </a:p>
          <a:p>
            <a:pPr lvl="1"/>
            <a:r>
              <a:rPr lang="cs-CZ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Povinná publicita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povinné informační a propagační nástroje podle kap. 13 Obecných pravidel. </a:t>
            </a:r>
          </a:p>
          <a:p>
            <a:pPr lvl="1"/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4550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DPH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514764"/>
            <a:ext cx="83404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Hlavní aktivity:</a:t>
            </a:r>
          </a:p>
          <a:p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pokud žadatel není plátce DPH,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pokud nemá plátce DPH k podporovaným aktivitám nárok na odpočet na vstupu,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DPH je způsobilým výdajem, jen je-li způsobilým výdajem plnění, ke kterému se vztahuje. </a:t>
            </a:r>
          </a:p>
          <a:p>
            <a:endParaRPr lang="cs-CZ" dirty="0"/>
          </a:p>
          <a:p>
            <a:r>
              <a:rPr lang="cs-CZ" dirty="0"/>
              <a:t>Vedlejší aktivity: </a:t>
            </a:r>
          </a:p>
          <a:p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pokud nemá plátce DPH k podporovaným aktivitám nárok na odpočet na vstupu,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DPH je způsobilým výdajem, jen je-li způsobilým výdajem plnění, ke kterému se vztahuje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16A0BB8-0533-4FF0-813B-045EC6538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136074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1708728" y="1293091"/>
            <a:ext cx="850669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veškeré výdaje spojené s realizací části projektu, která zasahuje mimo území vymezené v integrované strategii CLLD,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přípravu a zpracování žádosti o podporu</a:t>
            </a:r>
            <a:r>
              <a:rPr lang="cs-CZ" dirty="0"/>
              <a:t>, s výjimkou zpracování studie proveditelnosti,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výdaje spojené s řízením a administrací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 zadávacích podmínek k zakázkám a organizaci výběrových a zadávacích řízení,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 průzkumů, studií a posouzení nesouvisejících s projektovými dokumentacemi,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nákup nemovitostí mezi spojenými osobami vymezenými v § 23 odst. 7 zákona o dani z příjmu, ve znění pozdějších předpisů,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uzavření kupní smlouvy, popř. smlouvy o smlouvě budoucí kupní, k nákupu nemovitosti, výdaje na vyhotovení znaleckého posudku, poplatky za zápis do katastru nemovitostí, výdaje na geodetické zaměření pozemku a vyhotovení geometrického plánu,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úroky z úvěrů, půjček, splátky úvěrů a půjček,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pojištění,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0AA49C-E56A-41C6-9919-F48EF8E17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16650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699430"/>
            <a:ext cx="85066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bankovní záruky, pokuty, manka a škody,  jiné daně (silniční daň, daň z nemovitých věcí, daň darovací, daň dědická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cla, výdaje, které jsou součástí likvidace společnosti, nedobytné pohledávky a jiné,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právní spory vzniklé v souvislosti s projektem, např. výdaje na uhrazení soudního poplatku, na pořízení důkazů, na právní zastoupení v případě sporu,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provozní a režijní výdaje,  náklady na mzdy, platy, náhrady mezd a platů, ostatní osobní náklady, povinné pojistné hrazené zaměstnavatelem,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cestovní náhrady,  provize, </a:t>
            </a:r>
            <a:r>
              <a:rPr lang="pl-PL" dirty="0"/>
              <a:t> rezervy na budoucí ztráty a dluhy,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kurzové ztráty,  odpisy dlouhodobého hmotného a nehmotného majetku,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související se smlouvou operativního leasingu (daň, marže pronajímatele, výdaje na refinancování, režijní výdaje, pojišťovací výlohy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b="1" dirty="0"/>
              <a:t>výdaje na audit projektu</a:t>
            </a:r>
            <a:r>
              <a:rPr lang="cs-CZ" dirty="0"/>
              <a:t>, </a:t>
            </a:r>
            <a:r>
              <a:rPr lang="cs-CZ" b="1" dirty="0"/>
              <a:t>výdaje na nákup a vyvlastnění pozemků nad 10 % celkových způsobilých výdajů</a:t>
            </a:r>
            <a:r>
              <a:rPr lang="cs-CZ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vady díla, které je dodavatel povinen odstranit bez další náhrady.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0AA49C-E56A-41C6-9919-F48EF8E17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654239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828801" y="1873779"/>
            <a:ext cx="9245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Povinné přílohy žadatel nahrává na příslušné záložky žádosti o podporu v MS2014+. Více informací je uvedeno v příloze č. 1 </a:t>
            </a:r>
            <a:r>
              <a:rPr lang="cs-CZ" sz="2400" dirty="0" err="1"/>
              <a:t>Spec</a:t>
            </a:r>
            <a:r>
              <a:rPr lang="cs-CZ" sz="2400" dirty="0"/>
              <a:t>. Pravidel.</a:t>
            </a:r>
          </a:p>
          <a:p>
            <a:endParaRPr lang="cs-CZ" sz="2400" dirty="0"/>
          </a:p>
          <a:p>
            <a:r>
              <a:rPr lang="cs-CZ" sz="2400" dirty="0"/>
              <a:t>Pokud je některá povinná příloha pro žadatele nerelevantní, žadatel nahraje jako přílohu dokument, ve kterém uvede zdůvodnění nedoložení povinné přílohy.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8F76CF3-1616-4EF1-901C-E14AC9444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529929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951182" y="1448752"/>
            <a:ext cx="9245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Plná moc  </a:t>
            </a:r>
          </a:p>
          <a:p>
            <a:r>
              <a:rPr lang="cs-CZ" dirty="0"/>
              <a:t>– dokládá se v případě přenesení pravomocí na jinou osobu</a:t>
            </a:r>
          </a:p>
          <a:p>
            <a:endParaRPr lang="cs-CZ" dirty="0"/>
          </a:p>
          <a:p>
            <a:r>
              <a:rPr lang="cs-CZ" b="1" dirty="0"/>
              <a:t>Z</a:t>
            </a:r>
            <a:r>
              <a:rPr lang="cs-CZ" sz="2000" b="1" dirty="0"/>
              <a:t>adávací a výběrová řízení</a:t>
            </a:r>
          </a:p>
          <a:p>
            <a:r>
              <a:rPr lang="cs-CZ" dirty="0"/>
              <a:t> – dokládá se uzavřená smlouva na plnění zakázky</a:t>
            </a:r>
          </a:p>
          <a:p>
            <a:endParaRPr lang="cs-CZ" dirty="0"/>
          </a:p>
          <a:p>
            <a:r>
              <a:rPr lang="cs-CZ" sz="2000" b="1" dirty="0"/>
              <a:t>Doklady o právní subjektivitě žadatele</a:t>
            </a:r>
          </a:p>
          <a:p>
            <a:r>
              <a:rPr lang="cs-CZ" dirty="0"/>
              <a:t> – zakladatelské smlouvy, zřizovací listiny atp. (viz </a:t>
            </a:r>
            <a:r>
              <a:rPr lang="cs-CZ" dirty="0" err="1"/>
              <a:t>Spec</a:t>
            </a:r>
            <a:r>
              <a:rPr lang="cs-CZ" dirty="0"/>
              <a:t>. pravidla)</a:t>
            </a:r>
          </a:p>
          <a:p>
            <a:endParaRPr lang="cs-CZ" dirty="0"/>
          </a:p>
          <a:p>
            <a:r>
              <a:rPr lang="cs-CZ" sz="2000" b="1" dirty="0"/>
              <a:t>Výpis z rejstříku trestů</a:t>
            </a:r>
          </a:p>
          <a:p>
            <a:r>
              <a:rPr lang="cs-CZ" dirty="0"/>
              <a:t>- </a:t>
            </a:r>
            <a:r>
              <a:rPr lang="cs-CZ" dirty="0" err="1"/>
              <a:t>dokládájí</a:t>
            </a:r>
            <a:r>
              <a:rPr lang="cs-CZ" dirty="0"/>
              <a:t> všichni statutární zástupci(ne starší jak 3 měsíce)</a:t>
            </a:r>
          </a:p>
          <a:p>
            <a:r>
              <a:rPr lang="cs-CZ" dirty="0"/>
              <a:t> </a:t>
            </a:r>
          </a:p>
          <a:p>
            <a:r>
              <a:rPr lang="cs-CZ" sz="2000" b="1" dirty="0"/>
              <a:t>Studie proveditelnosti</a:t>
            </a:r>
          </a:p>
          <a:p>
            <a:r>
              <a:rPr lang="cs-CZ" dirty="0"/>
              <a:t> – slouží k posouzení potřebnosti a realizovatelnosti projektu   (přílohač.4E </a:t>
            </a:r>
            <a:r>
              <a:rPr lang="cs-CZ" dirty="0" err="1"/>
              <a:t>Spec</a:t>
            </a:r>
            <a:r>
              <a:rPr lang="cs-CZ" dirty="0"/>
              <a:t>. Pravidel)</a:t>
            </a:r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3B85B8-8DC4-4838-9DF2-10FE6339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758933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941946" y="1810464"/>
            <a:ext cx="92456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Karta souladu projektu s principy udržitelné mobility</a:t>
            </a:r>
          </a:p>
          <a:p>
            <a:r>
              <a:rPr lang="cs-CZ" dirty="0"/>
              <a:t>- Musí být zpracována podle osnovy v příloze č. 5 Specifických Pravidel</a:t>
            </a:r>
          </a:p>
          <a:p>
            <a:endParaRPr lang="cs-CZ" dirty="0"/>
          </a:p>
          <a:p>
            <a:r>
              <a:rPr lang="cs-CZ" sz="2000" b="1" dirty="0"/>
              <a:t>Čestné prohlášení o skutečném majiteli</a:t>
            </a:r>
          </a:p>
          <a:p>
            <a:pPr marL="285750" indent="-285750">
              <a:buFontTx/>
              <a:buChar char="-"/>
            </a:pPr>
            <a:r>
              <a:rPr lang="cs-CZ" dirty="0"/>
              <a:t>Dokládá se v případě, že žadatel je PO (podnikatel, nadace nebo nadační fond) mimo veřejnoprávní právnické osoby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sz="2000" b="1" dirty="0"/>
              <a:t>Územní rozhodnutí nebo územní souhlas nebo veřejnoprávní smlouva nahrazující územní řízení</a:t>
            </a:r>
          </a:p>
          <a:p>
            <a:pPr marL="285750" indent="-285750">
              <a:buFontTx/>
              <a:buChar char="-"/>
            </a:pPr>
            <a:r>
              <a:rPr lang="cs-CZ" dirty="0"/>
              <a:t>Pokud stavba nevyžaduje </a:t>
            </a:r>
            <a:r>
              <a:rPr lang="cs-CZ" dirty="0" err="1"/>
              <a:t>úuzemní</a:t>
            </a:r>
            <a:r>
              <a:rPr lang="cs-CZ" dirty="0"/>
              <a:t> rozhodnutí, tak souhlas či veřejnoprávní smlouvu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sz="2000" b="1" dirty="0"/>
              <a:t>Žádost o stavební povolení nebo ohlášení, případně stavební povolení nebo souhlas s provedením ohlášeného stavebního záměru nebo veřejnoprávní smlouva nahrazující stavební povolení</a:t>
            </a:r>
          </a:p>
          <a:p>
            <a:endParaRPr lang="cs-CZ" sz="2000" b="1" dirty="0"/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3B85B8-8DC4-4838-9DF2-10FE6339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60201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868055" y="1696482"/>
            <a:ext cx="9245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Projektová dokumentace pro vydání stavebního povolení nebo pro ohlášení stavby</a:t>
            </a:r>
          </a:p>
          <a:p>
            <a:endParaRPr lang="cs-CZ" sz="2000" b="1" dirty="0"/>
          </a:p>
          <a:p>
            <a:r>
              <a:rPr lang="cs-CZ" sz="2000" b="1" dirty="0"/>
              <a:t>Položkový rozpočet stavby</a:t>
            </a:r>
          </a:p>
          <a:p>
            <a:r>
              <a:rPr lang="cs-CZ" dirty="0"/>
              <a:t>- Žadatel doloží k žádosti o dotaci ve formátu .</a:t>
            </a:r>
            <a:r>
              <a:rPr lang="cs-CZ" dirty="0" err="1"/>
              <a:t>pdf</a:t>
            </a:r>
            <a:r>
              <a:rPr lang="cs-CZ" dirty="0"/>
              <a:t>  a výstup z ekonomického softwaru .</a:t>
            </a:r>
            <a:r>
              <a:rPr lang="cs-CZ" dirty="0" err="1"/>
              <a:t>xls</a:t>
            </a:r>
            <a:r>
              <a:rPr lang="cs-CZ" dirty="0"/>
              <a:t> (viz Specifická pravidla)</a:t>
            </a:r>
          </a:p>
          <a:p>
            <a:endParaRPr lang="cs-CZ" sz="2000" b="1" dirty="0"/>
          </a:p>
          <a:p>
            <a:r>
              <a:rPr lang="cs-CZ" sz="2000" b="1" dirty="0"/>
              <a:t>Doklady k výkupu nemovitostí</a:t>
            </a:r>
          </a:p>
          <a:p>
            <a:r>
              <a:rPr lang="cs-CZ" dirty="0"/>
              <a:t>- Znalecký posudek, kupní smlouva</a:t>
            </a:r>
          </a:p>
          <a:p>
            <a:endParaRPr lang="cs-CZ" sz="2000" b="1" dirty="0"/>
          </a:p>
          <a:p>
            <a:r>
              <a:rPr lang="cs-CZ" sz="2000" b="1" dirty="0"/>
              <a:t>Výpočet čistých jiných peněžních příjmů</a:t>
            </a:r>
          </a:p>
          <a:p>
            <a:r>
              <a:rPr lang="cs-CZ" dirty="0"/>
              <a:t>- Dokládá se pokud se předpokládají příjmy</a:t>
            </a:r>
          </a:p>
          <a:p>
            <a:endParaRPr lang="cs-CZ" sz="2000" b="1" dirty="0"/>
          </a:p>
          <a:p>
            <a:r>
              <a:rPr lang="cs-CZ" sz="2000" b="1" dirty="0"/>
              <a:t>Smlouva o spolupráci</a:t>
            </a:r>
          </a:p>
          <a:p>
            <a:r>
              <a:rPr lang="cs-CZ" dirty="0"/>
              <a:t>Smlouva o spolupráci musí být k žádosti o podporu přiložena v případě, že projekt má být realizován na území více obcí a žadatelem je jedna z těchto obcí.</a:t>
            </a:r>
          </a:p>
          <a:p>
            <a:r>
              <a:rPr lang="cs-CZ" dirty="0" err="1"/>
              <a:t>yužít</a:t>
            </a:r>
            <a:r>
              <a:rPr lang="cs-CZ" dirty="0"/>
              <a:t> lze vzor Partnerské smlouvy, který je přílohou č. 16 Obecných pravidel.  </a:t>
            </a:r>
            <a:endParaRPr lang="cs-CZ" sz="2000" b="1" dirty="0"/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3B85B8-8DC4-4838-9DF2-10FE6339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850536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Cyklodoprava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MAS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868055" y="1692009"/>
            <a:ext cx="9245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Přílohy MAS dokládá žadatel v </a:t>
            </a:r>
            <a:r>
              <a:rPr lang="cs-CZ" sz="2000" dirty="0" err="1"/>
              <a:t>relevantvích</a:t>
            </a:r>
            <a:r>
              <a:rPr lang="cs-CZ" sz="2000" dirty="0"/>
              <a:t> případech pouze z hlediska věcného hodnocení.</a:t>
            </a:r>
          </a:p>
          <a:p>
            <a:endParaRPr lang="cs-CZ" sz="2000" b="1" dirty="0"/>
          </a:p>
          <a:p>
            <a:r>
              <a:rPr lang="cs-CZ" sz="2000" b="1" dirty="0"/>
              <a:t>Příloha č. 15 </a:t>
            </a:r>
          </a:p>
          <a:p>
            <a:pPr marL="342900" indent="-342900">
              <a:buFontTx/>
              <a:buChar char="-"/>
            </a:pPr>
            <a:r>
              <a:rPr lang="cs-CZ" sz="2000" dirty="0"/>
              <a:t>Napojení nově vybudované cyklostezky na stávající cyklotrasu nebo cyklostezku</a:t>
            </a:r>
          </a:p>
          <a:p>
            <a:pPr marL="342900" indent="-342900">
              <a:buFontTx/>
              <a:buChar char="-"/>
            </a:pPr>
            <a:endParaRPr lang="cs-CZ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popis přímého napojení cyklostezky na stávající cyklotrasu nebo cyklostezku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Mapa s vyznačením napojení a vyústění (např. zákres do podkladu online mapy z portálu ČKT)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Fotodokumentace značení cyklotrasy </a:t>
            </a:r>
          </a:p>
          <a:p>
            <a:pPr marL="800100" lvl="1" indent="-342900">
              <a:buFontTx/>
              <a:buChar char="-"/>
            </a:pPr>
            <a:endParaRPr lang="cs-CZ" sz="2000" dirty="0"/>
          </a:p>
          <a:p>
            <a:endParaRPr lang="cs-CZ" b="1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22E7A71-8567-46B1-9EEE-41FFC81DA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036625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Indikátory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508000" y="1884096"/>
            <a:ext cx="1132378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Žadatel je povinen vybrat indikátory, které odpovídají zvolené aktivitě a náplni projektu. Plánovaná hodnota indikátoru je závazná.</a:t>
            </a:r>
          </a:p>
          <a:p>
            <a:r>
              <a:rPr lang="cs-CZ" b="1" dirty="0"/>
              <a:t>Podrobné informace k jednotlivým indikátorům a závazná pravidla jejich vykazování a výpočtu obsahují metodické listy indikátorů </a:t>
            </a:r>
            <a:r>
              <a:rPr lang="cs-CZ" b="1" dirty="0">
                <a:solidFill>
                  <a:srgbClr val="FF0000"/>
                </a:solidFill>
              </a:rPr>
              <a:t>v příloze č. 3 Specifických Pravidel. </a:t>
            </a:r>
          </a:p>
          <a:p>
            <a:endParaRPr lang="cs-CZ" dirty="0"/>
          </a:p>
          <a:p>
            <a:r>
              <a:rPr lang="cs-CZ" b="1" dirty="0"/>
              <a:t>Indikátor výstupu</a:t>
            </a:r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76100 Délka nově vybudovaných cyklostezek a cyklotras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dirty="0"/>
              <a:t>Žadatel v žádosti o podporu vyplňuje datum, ke kterému je výchozí hodnota (vždy 0) stanovena (vždy k datu zahájení realizace projektu) a cílovou hodnotu a datum, ke kterému se zavazuje ji naplnit.</a:t>
            </a:r>
          </a:p>
          <a:p>
            <a:r>
              <a:rPr lang="cs-CZ" dirty="0"/>
              <a:t> </a:t>
            </a:r>
            <a:r>
              <a:rPr lang="cs-CZ" b="1" dirty="0"/>
              <a:t>K naplnění cílové hodnoty indikátoru musí dojít nejpozději k datu ukončení realizace projektu.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4C9A30-C772-4915-A9E0-C64E3CDD6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30208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33219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Aktivity MAS Český les, </a:t>
            </a:r>
            <a:r>
              <a:rPr lang="cs-CZ" b="1" dirty="0" err="1"/>
              <a:t>z.s</a:t>
            </a:r>
            <a:r>
              <a:rPr lang="cs-CZ" b="1" dirty="0"/>
              <a:t>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692400" y="1933242"/>
            <a:ext cx="791463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Realizace SCLLD 2014 – 2020 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IROP - Integrovaný operační program (82,4 mil.)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OPZ - Operační program zaměstnanosti (10 mil.)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OPŽP - Operační program životního prostředí (22,7 mil)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PRV – ukončena 1. výzva - Program rozvoje venkova (75,9 mil)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87245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Hodnocení projektů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1080655" y="2019755"/>
            <a:ext cx="99752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MAS  - Hodnotící kritéria – příloha č.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Kritéria formálních náležitostí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Kritéria hodnocení přijatelnosti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Kritéria pro věcné hodnocení</a:t>
            </a:r>
          </a:p>
          <a:p>
            <a:pPr lvl="1"/>
            <a:endParaRPr lang="cs-CZ" sz="2000" dirty="0"/>
          </a:p>
          <a:p>
            <a:pPr lvl="1"/>
            <a:endParaRPr lang="cs-CZ" sz="2000" dirty="0"/>
          </a:p>
          <a:p>
            <a:r>
              <a:rPr lang="cs-CZ" sz="2000" b="1" dirty="0"/>
              <a:t>CRR – Závěrečné ověření způsobilosti projektů</a:t>
            </a:r>
          </a:p>
          <a:p>
            <a:endParaRPr lang="cs-CZ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Závěrečné ověření způsobilosti projektů provede CRR v souladu s postupem uvedeným v kapitole 3.4 Obecných pravidel a ve specifických pravidlech u jednotlivých aktivit v </a:t>
            </a:r>
            <a:r>
              <a:rPr lang="cs-CZ" b="1" dirty="0"/>
              <a:t>kapitole Hodnocení a výběr projektů - </a:t>
            </a:r>
            <a:r>
              <a:rPr lang="pl-PL" b="1" dirty="0"/>
              <a:t>Hodnocení žádosti o podporu na CRR </a:t>
            </a:r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4C9A30-C772-4915-A9E0-C64E3CDD6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818616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Realizace projektu nesmí být ukončena před podáním žádosti o podporu.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Etapy projektu mohou být minimálně tříměsíční.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Pozorně pročíst Podmínky rozhodnutí o poskytnutí dotace.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Postupovat nejen v souladu se specifickými pravidly, ale také s Obecnými pravidly pro žadatele a příjemce.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Žádosti o podporu finalizovat v IS KP14+ dříve než v posledních hodinách před ukončením příjmu žádostí ve výzvě.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2FB9462-EAD3-4AD0-902D-AD807C039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36214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Nutné doložit všechny relevantní povinné přílohy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Nutnost souladu údajů uváděných v žádosti o podporu v ISKP14+ a v povinných přílohách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Jednoznačně vymezovat způsobilé výdaje projektu, a to jak jednotlivě, tak ve skupině výdajů na hlavní aktivity (min. 85 %) a vedlejší aktivity projektu (max. 15%).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Hodnoty indikátorů musí odpovídat postupům stanoveným v metodických listech indikátorů, které jsou přílohou specifických pravidel.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Respektovat stanovená pravidla veřejné podpory.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Úspěšný projekt musí nezbytně splňovat všechna obecná a specifická kritéria přijatelnosti.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E6F9ABF-591F-4093-856E-719085CD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7764505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A3E2F1A-6D2A-45EE-9BFE-AE9F0463EED5}"/>
              </a:ext>
            </a:extLst>
          </p:cNvPr>
          <p:cNvSpPr txBox="1"/>
          <p:nvPr/>
        </p:nvSpPr>
        <p:spPr>
          <a:xfrm>
            <a:off x="3274540" y="2854410"/>
            <a:ext cx="7883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423140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30E42E-FA96-43DD-B6FC-6903295E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72" y="1366982"/>
            <a:ext cx="11113655" cy="5043055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2. Výzva </a:t>
            </a:r>
            <a:br>
              <a:rPr lang="cs-CZ" dirty="0"/>
            </a:br>
            <a:r>
              <a:rPr lang="cs-CZ" dirty="0"/>
              <a:t>„</a:t>
            </a:r>
            <a:r>
              <a:rPr lang="cs-CZ" b="1" dirty="0"/>
              <a:t>MAS Český les – IROP – Rozvíjení kvality infrastruktury pro vzdělávání a zefektivnění její dostupnosti“</a:t>
            </a:r>
            <a:br>
              <a:rPr lang="cs-CZ" b="1" dirty="0"/>
            </a:br>
            <a:br>
              <a:rPr lang="cs-CZ" b="1" dirty="0"/>
            </a:br>
            <a:r>
              <a:rPr lang="cs-CZ" sz="2700" dirty="0"/>
              <a:t>VAZBA NA VÝZVU ŘO IROP </a:t>
            </a:r>
            <a:r>
              <a:rPr lang="cs-CZ" sz="2700" b="1" dirty="0"/>
              <a:t>Č. 53 „UDRŽITELNÁ DOPRAVA - INTEGROVANÉ PROJEKTY CLLD.“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842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Základní údaje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26. července 2017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26. července – 20. září 2017 do 14:00 hod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MS2014+ / IS KP14+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Celková částka alokace z EFRR: 21 850 000 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95 %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1 500 000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10 000 000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Datum ukončení realizace projektu: 31. 8. 2019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Udržitelnost projektu: 5 let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Uzemní vymezení: celé území MAS/možný přesah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0800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" t="9149" b="-1"/>
          <a:stretch/>
        </p:blipFill>
        <p:spPr>
          <a:xfrm>
            <a:off x="3688079" y="87581"/>
            <a:ext cx="4551681" cy="66828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672628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Oprávnění žadatelé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 kraje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obce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dobrovolné svazky obcí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kraji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obcemi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dobrovolnými svazky obcí  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75409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Cílové skupiny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654829" y="2280914"/>
            <a:ext cx="89556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obyvatelé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návštěvníci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dojíždějící za prací a službami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uživatelé veřejné dopravy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09876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Závazné dokumenty pro žadatele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655404" y="1435154"/>
            <a:ext cx="7227181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Obecná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závazná pro všechny specifické cíle a výzvy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zadávání zakázek, změna projektu, povinná publicita..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b="1" dirty="0"/>
              <a:t>Specifická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 každou výzvu samostatný dokument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podporované aktivity, způsobilé výdaje, hodnoticí kritéria, povinné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– vzory, …..</a:t>
            </a:r>
          </a:p>
          <a:p>
            <a:r>
              <a:rPr lang="cs-CZ" sz="1400" dirty="0">
                <a:hlinkClick r:id="rId2"/>
              </a:rPr>
              <a:t>https://www.strukturalni-fondy.cz/cs/Microsites/IROP/Vyzvy/Vyzva-c-53-Udrzitelna-doprava-integrovane-projekty-CLLD</a:t>
            </a:r>
            <a:endParaRPr lang="cs-CZ" sz="1400" dirty="0"/>
          </a:p>
          <a:p>
            <a:endParaRPr lang="cs-CZ" dirty="0"/>
          </a:p>
          <a:p>
            <a:r>
              <a:rPr lang="cs-CZ" b="1" dirty="0"/>
              <a:t>Výzva 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termín pro příjem žádostí a realizaci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min. a max. výše způsobilých výdajů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žadatelé, aktivity, povinné přílohy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kritéria pro hodnocení projektů (součást navazující dokumentace)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MAS</a:t>
            </a:r>
          </a:p>
          <a:p>
            <a:r>
              <a:rPr lang="cs-CZ" sz="1400" dirty="0">
                <a:hlinkClick r:id="rId3"/>
              </a:rPr>
              <a:t>http://www.masceskyles.cz/strategie-2014-2020/irop/</a:t>
            </a:r>
            <a:r>
              <a:rPr lang="cs-CZ" sz="1400">
                <a:hlinkClick r:id="rId3"/>
              </a:rPr>
              <a:t>vyzvy-mas/2-vyzva</a:t>
            </a:r>
            <a:r>
              <a:rPr lang="cs-CZ" sz="1400" dirty="0">
                <a:hlinkClick r:id="rId3"/>
              </a:rPr>
              <a:t>/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154620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3786</TotalTime>
  <Words>2449</Words>
  <Application>Microsoft Office PowerPoint</Application>
  <PresentationFormat>Širokoúhlá obrazovka</PresentationFormat>
  <Paragraphs>350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Motiv Office</vt:lpstr>
      <vt:lpstr>Seminář pro žadatele v rámci realizace SCLLD MAS Český les</vt:lpstr>
      <vt:lpstr>Program semináře</vt:lpstr>
      <vt:lpstr>Aktivity MAS Český les, z.s.</vt:lpstr>
      <vt:lpstr>2. Výzva  „MAS Český les – IROP – Rozvíjení kvality infrastruktury pro vzdělávání a zefektivnění její dostupnosti“  VAZBA NA VÝZVU ŘO IROP Č. 53 „UDRŽITELNÁ DOPRAVA - INTEGROVANÉ PROJEKTY CLLD.“  </vt:lpstr>
      <vt:lpstr> Základní údaje </vt:lpstr>
      <vt:lpstr>Prezentace aplikace PowerPoint</vt:lpstr>
      <vt:lpstr> Oprávnění žadatelé </vt:lpstr>
      <vt:lpstr> Cílové skupiny </vt:lpstr>
      <vt:lpstr> Závazné dokumenty pro žadatele </vt:lpstr>
      <vt:lpstr> Hodnocení </vt:lpstr>
      <vt:lpstr>Specifický cíl 1.4: Zvýšení kvality a dostupnosti infrastruktury pro vzdělávání a celoživotní učení  – výzva č. 53</vt:lpstr>
      <vt:lpstr>Cyklodoprava (podporované projekty)</vt:lpstr>
      <vt:lpstr>Cyklodoprava Způsobilé výdaje </vt:lpstr>
      <vt:lpstr>Cyklodoprava Způsobilé výdaje – Hlavní aktivita </vt:lpstr>
      <vt:lpstr>Cyklodoprava Způsobilé výdaje – Hlavní aktivita </vt:lpstr>
      <vt:lpstr>Cyklodoprava Způsobilé výdaje – Hlavní aktivita </vt:lpstr>
      <vt:lpstr>Cyklodoprava Způsobilé výdaje – Vedlejší aktivita </vt:lpstr>
      <vt:lpstr>Cyklodoprava Způsobilé výdaje – Vedlejší aktivita </vt:lpstr>
      <vt:lpstr>Cyklodoprava Způsobilé výdaje – Vedlejší aktivita </vt:lpstr>
      <vt:lpstr>Cyklodoprava Způsobilé výdaje – Vedlejší aktivita </vt:lpstr>
      <vt:lpstr>Cyklodoprava DPH </vt:lpstr>
      <vt:lpstr>Cyklodoprava Nezpůsobilé výdaje </vt:lpstr>
      <vt:lpstr>Cyklodoprava Nezpůsobilé výdaje </vt:lpstr>
      <vt:lpstr>Cyklodoprava Povinné přílohy </vt:lpstr>
      <vt:lpstr>Cyklodoprava Povinné přílohy IROP </vt:lpstr>
      <vt:lpstr>Cyklodoprava Povinné přílohy IROP </vt:lpstr>
      <vt:lpstr>Cyklodoprava Povinné přílohy IROP </vt:lpstr>
      <vt:lpstr>Cyklodoprava Povinné přílohy MAS </vt:lpstr>
      <vt:lpstr>Indikátory</vt:lpstr>
      <vt:lpstr>Hodnocení projektů</vt:lpstr>
      <vt:lpstr>Upozornění pro žadatele</vt:lpstr>
      <vt:lpstr>Upozornění pro žadatele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Filip Unzeitig</cp:lastModifiedBy>
  <cp:revision>89</cp:revision>
  <cp:lastPrinted>2017-07-31T08:08:06Z</cp:lastPrinted>
  <dcterms:created xsi:type="dcterms:W3CDTF">2017-07-26T13:09:51Z</dcterms:created>
  <dcterms:modified xsi:type="dcterms:W3CDTF">2017-08-04T05:44:57Z</dcterms:modified>
</cp:coreProperties>
</file>