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9"/>
  </p:notesMasterIdLst>
  <p:handoutMasterIdLst>
    <p:handoutMasterId r:id="rId60"/>
  </p:handoutMasterIdLst>
  <p:sldIdLst>
    <p:sldId id="257" r:id="rId3"/>
    <p:sldId id="258" r:id="rId4"/>
    <p:sldId id="262" r:id="rId5"/>
    <p:sldId id="260" r:id="rId6"/>
    <p:sldId id="261" r:id="rId7"/>
    <p:sldId id="263" r:id="rId8"/>
    <p:sldId id="308" r:id="rId9"/>
    <p:sldId id="280" r:id="rId10"/>
    <p:sldId id="310" r:id="rId11"/>
    <p:sldId id="309" r:id="rId12"/>
    <p:sldId id="265" r:id="rId13"/>
    <p:sldId id="307" r:id="rId14"/>
    <p:sldId id="267" r:id="rId15"/>
    <p:sldId id="268" r:id="rId16"/>
    <p:sldId id="305" r:id="rId17"/>
    <p:sldId id="271" r:id="rId18"/>
    <p:sldId id="272" r:id="rId19"/>
    <p:sldId id="315" r:id="rId20"/>
    <p:sldId id="314" r:id="rId21"/>
    <p:sldId id="316" r:id="rId22"/>
    <p:sldId id="317" r:id="rId23"/>
    <p:sldId id="318" r:id="rId24"/>
    <p:sldId id="319" r:id="rId25"/>
    <p:sldId id="311" r:id="rId26"/>
    <p:sldId id="312" r:id="rId27"/>
    <p:sldId id="270" r:id="rId28"/>
    <p:sldId id="283" r:id="rId29"/>
    <p:sldId id="313" r:id="rId30"/>
    <p:sldId id="275" r:id="rId31"/>
    <p:sldId id="273" r:id="rId32"/>
    <p:sldId id="274" r:id="rId33"/>
    <p:sldId id="276" r:id="rId34"/>
    <p:sldId id="277" r:id="rId35"/>
    <p:sldId id="278" r:id="rId36"/>
    <p:sldId id="279" r:id="rId37"/>
    <p:sldId id="287" r:id="rId38"/>
    <p:sldId id="288" r:id="rId39"/>
    <p:sldId id="290" r:id="rId40"/>
    <p:sldId id="291" r:id="rId41"/>
    <p:sldId id="292" r:id="rId42"/>
    <p:sldId id="293" r:id="rId43"/>
    <p:sldId id="294" r:id="rId44"/>
    <p:sldId id="295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289" r:id="rId53"/>
    <p:sldId id="306" r:id="rId54"/>
    <p:sldId id="285" r:id="rId55"/>
    <p:sldId id="281" r:id="rId56"/>
    <p:sldId id="282" r:id="rId57"/>
    <p:sldId id="256" r:id="rId58"/>
  </p:sldIdLst>
  <p:sldSz cx="12192000" cy="6858000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36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-16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D7D52AF5-747F-4706-8FFD-D50B63EEC6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A43DD938-FDB9-4E54-97EF-DF2F999825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C2A4A-3517-48E7-9981-7A61C2108C0C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87F0563-779F-4149-ABEB-A8BC267488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4782C1A8-729C-4852-85A4-6A3583AFF9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BCD1A-6FC8-429D-AB5F-7E4FDE9601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58675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39101-4A7D-4C5E-A153-76E12F3F4634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BCAA3-D632-4249-8A0D-0C4751E05F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670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56E10F6-4AD4-4C4D-98C2-004AB43D8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BB7938BB-C77E-4D34-A7C1-8DE0EEE27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5A4CE87-DF67-4BE7-8BCA-2D3646DD8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406E-B292-455E-B950-18B9F5DA4B13}" type="datetime1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C80A915-B453-4DA2-BF7A-2D8710F8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8FEAE48-A98E-486D-8D15-B2ACE4D2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6690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8F05DEA-20CB-4A73-905F-175BBDD2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C3D01AFE-21D7-43EA-9E94-CE27C1E35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437A5D7-9B37-4F4B-9959-CECC85597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7AA1-7C21-4E67-9EDE-D99ED1668CC5}" type="datetime1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BE62970-9B88-44C8-A5B1-8F5C633BC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9DE1E96-BF03-449C-8E17-F10FFE15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0113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263A1330-0EF4-48D9-9C62-7468B925E1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D9D46084-4CCD-41DC-A5BB-01F9DA70D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F852AC7-8735-4CBB-B1A9-823648E08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DB6A-2986-4C8F-A3E0-ACC3BB1CE7F8}" type="datetime1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917D545-BCA3-4BB1-B6E3-1527AC97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C199F44-6BD5-4585-B1FF-B74EB10E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13615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129A-4CC0-4662-B58B-3ECDD358E80B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5A60-C79D-47FD-ADDB-361B904CF82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129A-4CC0-4662-B58B-3ECDD358E80B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5A60-C79D-47FD-ADDB-361B904CF82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129A-4CC0-4662-B58B-3ECDD358E80B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5A60-C79D-47FD-ADDB-361B904CF82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129A-4CC0-4662-B58B-3ECDD358E80B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5A60-C79D-47FD-ADDB-361B904CF82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129A-4CC0-4662-B58B-3ECDD358E80B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5A60-C79D-47FD-ADDB-361B904CF82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129A-4CC0-4662-B58B-3ECDD358E80B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5A60-C79D-47FD-ADDB-361B904CF82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129A-4CC0-4662-B58B-3ECDD358E80B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5A60-C79D-47FD-ADDB-361B904CF82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129A-4CC0-4662-B58B-3ECDD358E80B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5A60-C79D-47FD-ADDB-361B904CF82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E2B7E2E-1043-4399-91CB-264B751A7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99EE504-0855-4B3F-A4BB-69D5BFD74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C2CD5B0-55C3-4FD9-AC07-019DE56FF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634B-2389-4FFD-A94D-3E6109558D78}" type="datetime1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4DEA6FF-858A-4CED-B9FC-3BE01E4F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8F651D8-E523-445D-B70F-2565C2756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1922" name="obrázek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5164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6408C328-B365-4DAF-B5DC-B76D1B13EB2F}"/>
              </a:ext>
            </a:extLst>
          </p:cNvPr>
          <p:cNvPicPr/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 xmlns:pic="http://schemas.openxmlformats.org/drawingml/2006/picture" xmlns:lc="http://schemas.openxmlformats.org/drawingml/2006/lockedCanvas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9793356" y="159026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  <p:sp>
        <p:nvSpPr>
          <p:cNvPr id="81923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35942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129A-4CC0-4662-B58B-3ECDD358E80B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5A60-C79D-47FD-ADDB-361B904CF82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129A-4CC0-4662-B58B-3ECDD358E80B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5A60-C79D-47FD-ADDB-361B904CF82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129A-4CC0-4662-B58B-3ECDD358E80B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5A60-C79D-47FD-ADDB-361B904CF82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DA54EAE-AC08-468C-8130-CCC154A99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91828BFA-D30F-4779-8389-409FE421D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E2AD497-62D0-4AFF-8589-2C9BF55B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E71B-114A-4D3D-90DA-FACED575A3FC}" type="datetime1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28E610F-D558-4466-8CE8-EE7BCF860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D3AEFC8-522E-4F9B-B7E2-7144F09C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5607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91AE784-EAFC-4C09-8917-D391F4C55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EEA23DF-2553-423B-A1A3-6462AC6E30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14CC840D-EE65-44A6-8450-A3A664A2C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EC6FF790-7070-495B-AA0C-A0D0C9DA9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B968-172D-457E-998F-D38C982B3E6F}" type="datetime1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D00F37C4-6CB7-4707-AA34-9B6D19A8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865CBC80-DF8B-479A-B909-D843BF14C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7337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CE8A670-00B3-46B5-BBBF-DCA327314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6B424EBF-13CA-438C-AC2B-C357F39D2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547DE518-F9A3-40CA-889C-E8BCE04C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544B1AFA-4B27-47A9-A7E9-62C77A1A26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73BABA32-707F-4E66-9F03-DEC7A461C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400111D4-A2A9-45A5-A7DB-BCCB2D07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628A-1276-42AB-A568-C005E8A878A0}" type="datetime1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AD7949A5-9B73-41B7-88DD-232311776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87A12960-D529-4D9C-B495-21973BBD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2480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98CBB60-86B9-4F67-A51A-B3CA9C578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E34489F9-6E11-422F-8E8D-47513E5E9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EA61-508F-45D5-93E3-A66F4F41DAF5}" type="datetime1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914F9E48-114E-4AE7-9ACB-A6C7FA103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46BEA274-6566-4D78-AC87-50AA37ED6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7826" name="obrázek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0852" y="0"/>
            <a:ext cx="4219575" cy="695325"/>
          </a:xfrm>
          <a:prstGeom prst="rect">
            <a:avLst/>
          </a:prstGeom>
          <a:noFill/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xmlns:lc="http://schemas.openxmlformats.org/drawingml/2006/lockedCanvas" id="{6408C328-B365-4DAF-B5DC-B76D1B13EB2F}"/>
              </a:ext>
            </a:extLst>
          </p:cNvPr>
          <p:cNvPicPr/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 xmlns:pic="http://schemas.openxmlformats.org/drawingml/2006/picture" xmlns:lc="http://schemas.openxmlformats.org/drawingml/2006/lockedCanvas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9846365" y="159026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  <p:sp>
        <p:nvSpPr>
          <p:cNvPr id="77827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5782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5DD03299-FACC-4E32-9C0A-2CC8EAB2B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8BD2-C438-44D6-BFD2-F2F72236D9ED}" type="datetime1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02F3E680-5A36-434F-BBC7-F5747655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90DC26D7-6FDA-4BDA-8F6B-8B36F7B3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9308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B2568CC-635D-4E8D-A119-089B2106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A280DB2-4BD3-46B5-9587-CFAC9C610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546F73BF-0740-40CF-86E6-00FF89FC8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FA5AE3A0-6A5F-498B-AB3C-2FE0BD60D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7F4B-1696-4207-9CEC-C83735584E13}" type="datetime1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0316B531-7194-4454-B80D-93E2A60E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BC50F52B-FCE7-4A56-9768-AC776D47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0144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D55E24E-0FE4-4F71-AE7A-1F4FF29D4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A782CF3F-9B32-4244-8A73-0F732F9738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6A969B85-BABA-4777-8C54-D03E96F2C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298CF909-7994-4FE3-90E8-F576F0590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693C-0D67-45DE-A75D-4301C7570EE4}" type="datetime1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1108792A-0689-4F5A-A438-F79C953C3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90475032-941D-404A-9079-9DD0DEC29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9792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microsoft.com/office/2007/relationships/hdphoto" Target="../media/hdphoto2.wdp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xmlns="" id="{3A8D1AF4-2F62-46AB-8757-AD9BFFE9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19749708-1DCD-470C-A52C-E9A0DCDFF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86C07B2-7C0E-47E1-9CAE-CF6C191FF5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CFDAE-D5C7-43B7-8B3D-485B41580F3F}" type="datetime1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EEDF829-39B4-48B3-8E0C-EFA882D4C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EFC2F4F-7620-4190-8AE4-160796E95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7347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7129A-4CC0-4662-B58B-3ECDD358E80B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F5A60-C79D-47FD-ADDB-361B904CF828}" type="slidenum">
              <a:rPr lang="cs-CZ" smtClean="0"/>
              <a:t>‹#›</a:t>
            </a:fld>
            <a:endParaRPr lang="cs-CZ"/>
          </a:p>
        </p:txBody>
      </p:sp>
      <p:pic>
        <p:nvPicPr>
          <p:cNvPr id="12290" name="obrázek 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72070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6408C328-B365-4DAF-B5DC-B76D1B13EB2F}"/>
              </a:ext>
            </a:extLst>
          </p:cNvPr>
          <p:cNvPicPr/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 xmlns:pic="http://schemas.openxmlformats.org/drawingml/2006/picture" xmlns:lc="http://schemas.openxmlformats.org/drawingml/2006/lockedCanvas">
                  <a14:imgLayer r:embed="rId15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9515061" y="159026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  <p:sp>
        <p:nvSpPr>
          <p:cNvPr id="12291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ceskyles.cz/strategie-2014-2020/irop/vyzvy-mas/15-vyzva/" TargetMode="External"/><Relationship Id="rId2" Type="http://schemas.openxmlformats.org/officeDocument/2006/relationships/hyperlink" Target="https://www.irop.mmr.cz/cs/Vyzvy/Seznam/Vyzva-c-68-Zvysovani-kvality-a-dostupnosti-Infrast" TargetMode="Externa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zemnidimenze.cz/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zemnidimenze.cz/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zemnidimenze.cz/" TargetMode="Externa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512606"/>
            <a:ext cx="9144000" cy="2387600"/>
          </a:xfrm>
        </p:spPr>
        <p:txBody>
          <a:bodyPr>
            <a:normAutofit/>
          </a:bodyPr>
          <a:lstStyle/>
          <a:p>
            <a:r>
              <a:rPr lang="cs-CZ" sz="5400" b="1" dirty="0"/>
              <a:t>Seminář pro žadatele v rámci realizace SCLLD MAS Český les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92593"/>
            <a:ext cx="9144000" cy="688608"/>
          </a:xfrm>
        </p:spPr>
        <p:txBody>
          <a:bodyPr>
            <a:normAutofit fontScale="92500"/>
          </a:bodyPr>
          <a:lstStyle/>
          <a:p>
            <a:r>
              <a:rPr lang="cs-CZ" sz="3600" b="1" dirty="0"/>
              <a:t>Integrovaný regionální operační program (IROP)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689188" y="1339400"/>
            <a:ext cx="8813623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/>
              <a:t>Název projektu: </a:t>
            </a:r>
            <a:r>
              <a:rPr lang="cs-CZ" dirty="0"/>
              <a:t>REŽIJNÍ VÝDAJE MAS II ČESKÝ LES, Z. S. </a:t>
            </a:r>
            <a:endParaRPr lang="cs-CZ" sz="1600" dirty="0"/>
          </a:p>
          <a:p>
            <a:pPr algn="ctr"/>
            <a:r>
              <a:rPr lang="cs-CZ" sz="1600" b="1" dirty="0"/>
              <a:t>Registrační číslo projektu: </a:t>
            </a:r>
            <a:r>
              <a:rPr lang="cs-CZ" sz="1600" dirty="0"/>
              <a:t>CZ.06.4.59/0.0/0.0/15_003/0011553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2914" y="240392"/>
            <a:ext cx="6666171" cy="109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6989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4829" y="653012"/>
            <a:ext cx="4343862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Cílové skupiny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74644" y="1468468"/>
            <a:ext cx="1015070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cs-CZ" sz="2800" dirty="0"/>
              <a:t>Aktivita </a:t>
            </a:r>
            <a:r>
              <a:rPr lang="cs-CZ" sz="2800" b="1" dirty="0"/>
              <a:t>Infrastruktura pro a celoživotní vzdělávání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b="1" dirty="0"/>
              <a:t> </a:t>
            </a:r>
            <a:r>
              <a:rPr lang="cs-CZ" sz="2800" dirty="0"/>
              <a:t>žáci (studenti)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/>
              <a:t>děti v předškolním vzdělávání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/>
              <a:t> pracovníci a dobrovolní pracovníci organizací působících v oblasti neformálního a zájmového vzdělávání dětí a mládeže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/>
              <a:t> dospělí v dalším vzdělávání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/>
              <a:t> osoby sociálně vyloučené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/>
              <a:t> osoby ohrožené sociálním vyloučením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/>
              <a:t>osoby se speciálními vzdělávacími potřebami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/>
              <a:t> pedagogičtí pracovníci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/>
              <a:t>pracovníci a dobrovolní pracovníci organizací působících v celoživotním vzdělávání</a:t>
            </a:r>
            <a:r>
              <a:rPr lang="cs-CZ" sz="2800" b="1" dirty="0"/>
              <a:t>	</a:t>
            </a:r>
          </a:p>
          <a:p>
            <a:pPr marL="457200" indent="-457200"/>
            <a:r>
              <a:rPr lang="cs-CZ" sz="2800" dirty="0"/>
              <a:t>	</a:t>
            </a:r>
          </a:p>
          <a:p>
            <a:pPr marL="457200" indent="-457200">
              <a:buFontTx/>
              <a:buChar char="-"/>
            </a:pPr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1009876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2937" y="626743"/>
            <a:ext cx="6209607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Závazné dokumenty pro žadatele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55404" y="1435154"/>
            <a:ext cx="722718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Obecná pravidla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závazná pro všechny specifické cíle a výzvy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zadávání zakázek, změna projektu, povinná publicita..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r>
              <a:rPr lang="cs-CZ" b="1" dirty="0"/>
              <a:t>Specifická pravidla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pro každou výzvu samostatný dokument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podporované aktivity, způsobilé výdaje, hodnoticí kritéria, povinné přílohy – vzory, …..</a:t>
            </a:r>
          </a:p>
          <a:p>
            <a:pPr>
              <a:buFont typeface="Arial" pitchFamily="34" charset="0"/>
              <a:buChar char="•"/>
            </a:pPr>
            <a:r>
              <a:rPr lang="cs-CZ" dirty="0">
                <a:hlinkClick r:id="rId2"/>
              </a:rPr>
              <a:t>  https://www.irop.mmr.cz/cs/Vyzvy/Seznam/Vyzva-c-68-Zvysovani-kvality-a-dostupnosti-Infrast</a:t>
            </a:r>
            <a:endParaRPr lang="cs-CZ" dirty="0"/>
          </a:p>
          <a:p>
            <a:r>
              <a:rPr lang="cs-CZ" b="1" dirty="0"/>
              <a:t>Výzva 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termín pro příjem žádostí a realizaci projektu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min. a max. výše způsobilých výdajů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žadatelé, aktivity, povinné přílohy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kritéria pro hodnocení projektů (součást navazující dokumentace)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Přílohy 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3"/>
              </a:rPr>
              <a:t>http://www.</a:t>
            </a:r>
            <a:r>
              <a:rPr lang="cs-CZ" dirty="0" err="1">
                <a:hlinkClick r:id="rId3"/>
              </a:rPr>
              <a:t>masceskyles.cz</a:t>
            </a:r>
            <a:r>
              <a:rPr lang="cs-CZ" dirty="0">
                <a:hlinkClick r:id="rId3"/>
              </a:rPr>
              <a:t>/strategie-2014-2020/</a:t>
            </a:r>
            <a:r>
              <a:rPr lang="cs-CZ" dirty="0" err="1">
                <a:hlinkClick r:id="rId3"/>
              </a:rPr>
              <a:t>irop</a:t>
            </a:r>
            <a:r>
              <a:rPr lang="cs-CZ" dirty="0">
                <a:hlinkClick r:id="rId3"/>
              </a:rPr>
              <a:t>/</a:t>
            </a:r>
            <a:r>
              <a:rPr lang="cs-CZ" dirty="0" err="1">
                <a:hlinkClick r:id="rId3"/>
              </a:rPr>
              <a:t>vyzvy</a:t>
            </a:r>
            <a:r>
              <a:rPr lang="cs-CZ" dirty="0">
                <a:hlinkClick r:id="rId3"/>
              </a:rPr>
              <a:t>-mas/15-</a:t>
            </a:r>
            <a:r>
              <a:rPr lang="cs-CZ" dirty="0" err="1">
                <a:hlinkClick r:id="rId3"/>
              </a:rPr>
              <a:t>vyzva</a:t>
            </a:r>
            <a:r>
              <a:rPr lang="cs-CZ" dirty="0">
                <a:hlinkClick r:id="rId3"/>
              </a:rPr>
              <a:t>/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115462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1409" y="893477"/>
            <a:ext cx="7235687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sz="2200" b="1" dirty="0"/>
              <a:t>Hodnocení</a:t>
            </a:r>
            <a:br>
              <a:rPr lang="cs-CZ" sz="2200" b="1" dirty="0"/>
            </a:br>
            <a:r>
              <a:rPr lang="cs-CZ" sz="2200" b="1" dirty="0"/>
              <a:t>Obecná pravidla kap. 2.8 Orientační harmonogram administrace projektů</a:t>
            </a:r>
            <a:br>
              <a:rPr lang="cs-CZ" sz="2200" b="1" dirty="0"/>
            </a:br>
            <a:r>
              <a:rPr lang="cs-CZ" sz="2200" b="1" dirty="0"/>
              <a:t/>
            </a:r>
            <a:br>
              <a:rPr lang="cs-CZ" sz="2200" b="1" dirty="0"/>
            </a:br>
            <a:endParaRPr lang="cs-CZ" sz="22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711447" y="1647616"/>
            <a:ext cx="67691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1. MAS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Přijatelnost a formální náležitosti - do 20 pracovních dnů od ukončení příjmu žádostí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Věcné hodnocení – minimální bodová hranice (VK MAS) - do 20 pracovních dnů od ukončení kontroly P a FN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Doporučení k výběru projektů (VR MAS) - do 10 pracovních dnů od ukončení věcného hodnocení (zdání se práva na přezkum/přezkum hodnocení)</a:t>
            </a:r>
          </a:p>
          <a:p>
            <a:endParaRPr lang="cs-CZ" dirty="0"/>
          </a:p>
          <a:p>
            <a:pPr algn="ctr"/>
            <a:r>
              <a:rPr lang="cs-CZ" dirty="0"/>
              <a:t>2. CRR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Kritéria pro závěrečné hodnocení způsobilosti (</a:t>
            </a:r>
            <a:r>
              <a:rPr lang="cs-CZ" dirty="0" err="1"/>
              <a:t>Spec</a:t>
            </a:r>
            <a:r>
              <a:rPr lang="cs-CZ" dirty="0"/>
              <a:t>. pravidla) – Provádí CCR do 24 pracovních dnů od výběru projektu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3. MMR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Výběr projektů (5 </a:t>
            </a:r>
            <a:r>
              <a:rPr lang="cs-CZ" dirty="0" err="1"/>
              <a:t>pd</a:t>
            </a:r>
            <a:r>
              <a:rPr lang="cs-CZ" dirty="0"/>
              <a:t> od ukončení všech </a:t>
            </a:r>
            <a:r>
              <a:rPr lang="cs-CZ" dirty="0" err="1"/>
              <a:t>ŽoD</a:t>
            </a:r>
            <a:r>
              <a:rPr lang="cs-CZ" dirty="0"/>
              <a:t>) a vydání Rozhodnutí o poskytnutí dotace  (cca do 3 měsíců od výběru projektu na MMR)</a:t>
            </a:r>
          </a:p>
        </p:txBody>
      </p:sp>
    </p:spTree>
    <p:extLst>
      <p:ext uri="{BB962C8B-B14F-4D97-AF65-F5344CB8AC3E}">
        <p14:creationId xmlns:p14="http://schemas.microsoft.com/office/powerpoint/2010/main" xmlns="" val="274004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0290" y="967048"/>
            <a:ext cx="10520218" cy="11388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sz="3100" b="1" dirty="0"/>
              <a:t>Specifický cíl 2.4: Zvýšení kvality a dostupnosti infrastruktury pro vzdělávání a celoživotní učení </a:t>
            </a:r>
            <a:br>
              <a:rPr lang="cs-CZ" sz="3100" b="1" dirty="0"/>
            </a:br>
            <a:r>
              <a:rPr lang="cs-CZ" sz="3100" b="1" dirty="0"/>
              <a:t>– výzva č. 68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387280" y="2673613"/>
            <a:ext cx="89556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FF0000"/>
              </a:solidFill>
            </a:endParaRPr>
          </a:p>
          <a:p>
            <a:pPr algn="ctr"/>
            <a:r>
              <a:rPr lang="cs-CZ" sz="2800" b="1" dirty="0">
                <a:solidFill>
                  <a:srgbClr val="FF0000"/>
                </a:solidFill>
              </a:rPr>
              <a:t>Aktivita - Infrastruktura pro předškolní vzdělávání</a:t>
            </a:r>
          </a:p>
          <a:p>
            <a:pPr algn="ctr"/>
            <a:endParaRPr lang="cs-CZ" sz="2800" b="1" dirty="0">
              <a:solidFill>
                <a:srgbClr val="FF0000"/>
              </a:solidFill>
            </a:endParaRPr>
          </a:p>
          <a:p>
            <a:pPr algn="ctr"/>
            <a:r>
              <a:rPr lang="cs-CZ" sz="2800" b="1" dirty="0">
                <a:solidFill>
                  <a:srgbClr val="FF0000"/>
                </a:solidFill>
              </a:rPr>
              <a:t>Aktivita - Infrastruktura základních škol</a:t>
            </a:r>
          </a:p>
          <a:p>
            <a:pPr algn="ctr"/>
            <a:endParaRPr lang="cs-CZ" sz="2800" b="1" dirty="0">
              <a:solidFill>
                <a:srgbClr val="FF0000"/>
              </a:solidFill>
            </a:endParaRPr>
          </a:p>
          <a:p>
            <a:pPr algn="ctr"/>
            <a:r>
              <a:rPr lang="cs-CZ" sz="2800" b="1" dirty="0">
                <a:solidFill>
                  <a:srgbClr val="FF0000"/>
                </a:solidFill>
              </a:rPr>
              <a:t>Aktivita - Celoživotní vzdělávání</a:t>
            </a:r>
          </a:p>
        </p:txBody>
      </p:sp>
    </p:spTree>
    <p:extLst>
      <p:ext uri="{BB962C8B-B14F-4D97-AF65-F5344CB8AC3E}">
        <p14:creationId xmlns:p14="http://schemas.microsoft.com/office/powerpoint/2010/main" xmlns="" val="3785348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2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>Infrastruktura </a:t>
            </a:r>
            <a:r>
              <a:rPr lang="cs-CZ" sz="2000" b="1" dirty="0"/>
              <a:t>pro předškolní vzdělávání</a:t>
            </a:r>
            <a:br>
              <a:rPr lang="cs-CZ" sz="2000" b="1" dirty="0"/>
            </a:br>
            <a:r>
              <a:rPr lang="cs-CZ" sz="2000" b="1" dirty="0"/>
              <a:t>(podporované projekty)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41654F5-AAAC-4096-9264-6B8AAADF69BC}"/>
              </a:ext>
            </a:extLst>
          </p:cNvPr>
          <p:cNvSpPr txBox="1"/>
          <p:nvPr/>
        </p:nvSpPr>
        <p:spPr>
          <a:xfrm>
            <a:off x="622852" y="1369981"/>
            <a:ext cx="1084027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/>
              <a:t>Aktivita </a:t>
            </a:r>
            <a:r>
              <a:rPr lang="cs-CZ" sz="2400" b="1" dirty="0"/>
              <a:t>Infrastruktura pro předškolní vzdělávání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/>
              <a:t> </a:t>
            </a:r>
            <a:r>
              <a:rPr lang="cs-CZ" sz="2400" dirty="0"/>
              <a:t>stavby a stavební práce spojené s výstavbou nové infrastruktury včetně vybudování přípojky pro přivedení inženýrských sítí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 rekonstrukce a stavební úpravy stávající infrastruktury(včetně zabezpečení bezbariérovosti dle vyhlášky č. 398/2009 Sb.)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 nákup pozemků a staveb (nemovitostí)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 pořízení vybavení budov a učeben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 pořízení kompenzačních pomůcek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 Podpora může být poskytnuta na zvýšení kapacity: 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 mateřských škol podle zákona č. 561/2004 Sb.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 dětských skupin podle zákona č. 247/2014 Sb.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 služeb péče o děti do tří let věku v denním režimu a služeb péče o dítě nad tři roky věku podle zákona č. 455/1991 Sb., živnostenský zákon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 spolků zajišťujících péči o děti do 3 let a předškolní vzdělávání dětí dle občanského zákoníku č. 89/2012 Sb.	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15863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2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>Infrastruktura </a:t>
            </a:r>
            <a:r>
              <a:rPr lang="cs-CZ" sz="2000" b="1" dirty="0"/>
              <a:t>pro předškolní vzdělávání</a:t>
            </a:r>
            <a:br>
              <a:rPr lang="cs-CZ" sz="2000" b="1" dirty="0"/>
            </a:br>
            <a:r>
              <a:rPr lang="cs-CZ" sz="2000" b="1" dirty="0"/>
              <a:t>(podporované projekty)</a:t>
            </a:r>
            <a:endParaRPr lang="cs-CZ" sz="20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41654F5-AAAC-4096-9264-6B8AAADF69BC}"/>
              </a:ext>
            </a:extLst>
          </p:cNvPr>
          <p:cNvSpPr txBox="1"/>
          <p:nvPr/>
        </p:nvSpPr>
        <p:spPr>
          <a:xfrm>
            <a:off x="1825055" y="1507098"/>
            <a:ext cx="92095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FF0000"/>
                </a:solidFill>
              </a:rPr>
              <a:t>projektové záměry musí být v souladu s Místním akčním plánem vzdělávání v daném ORP </a:t>
            </a:r>
            <a:r>
              <a:rPr lang="cs-CZ" sz="2400" b="1" dirty="0">
                <a:solidFill>
                  <a:srgbClr val="FF0000"/>
                </a:solidFill>
                <a:hlinkClick r:id="rId2"/>
              </a:rPr>
              <a:t>(www.uzemnidimenze.cz)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rekonstrukce a stavební úpravy stávající infrastruktury (včetně zabezpečení bezbariérovosti dle vyhlášky č. 398/2009 Sb.)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Jako </a:t>
            </a:r>
            <a:r>
              <a:rPr lang="cs-CZ" sz="2400" b="1" dirty="0"/>
              <a:t>vedlejší aktivity </a:t>
            </a:r>
            <a:r>
              <a:rPr lang="cs-CZ" sz="2400" dirty="0"/>
              <a:t>je podporováno  zahrnutí úpravy venkovního</a:t>
            </a:r>
          </a:p>
          <a:p>
            <a:r>
              <a:rPr lang="cs-CZ" sz="2400" dirty="0"/>
              <a:t>    prostranství (zeleň, herní prvky)</a:t>
            </a:r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229554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Infrastruktura </a:t>
            </a:r>
            <a:r>
              <a:rPr lang="cs-CZ" b="1" dirty="0"/>
              <a:t>pro předškolní vzdělávání</a:t>
            </a:r>
            <a:br>
              <a:rPr lang="cs-CZ" b="1" dirty="0"/>
            </a:br>
            <a:r>
              <a:rPr lang="cs-CZ" sz="2000" b="1" dirty="0">
                <a:solidFill>
                  <a:srgbClr val="FF0000"/>
                </a:solidFill>
              </a:rPr>
              <a:t>Způsobilé výdaje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25B7A30C-3C0F-41E8-951D-5C04AD61C879}"/>
              </a:ext>
            </a:extLst>
          </p:cNvPr>
          <p:cNvSpPr txBox="1"/>
          <p:nvPr/>
        </p:nvSpPr>
        <p:spPr>
          <a:xfrm>
            <a:off x="3094182" y="2364509"/>
            <a:ext cx="61514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Hlavní aktivita – min. 85 % z celkových způsobilých výdajů</a:t>
            </a:r>
          </a:p>
          <a:p>
            <a:endParaRPr lang="cs-CZ" b="1" u="sng" dirty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cs-CZ" b="1" u="sng" dirty="0"/>
              <a:t>Stavba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cs-CZ" b="1" u="sng" dirty="0"/>
              <a:t>Pořízení vybavení a zázemí budov</a:t>
            </a:r>
          </a:p>
          <a:p>
            <a:endParaRPr lang="cs-CZ" b="1" u="sng" dirty="0"/>
          </a:p>
          <a:p>
            <a:endParaRPr lang="cs-CZ" b="1" u="sng" dirty="0"/>
          </a:p>
          <a:p>
            <a:r>
              <a:rPr lang="cs-CZ" b="1" u="sng" dirty="0"/>
              <a:t>Vedlejší aktivita –  </a:t>
            </a:r>
            <a:r>
              <a:rPr lang="cs-CZ" b="1" u="sng" dirty="0" err="1"/>
              <a:t>max</a:t>
            </a:r>
            <a:r>
              <a:rPr lang="cs-CZ" b="1" u="sng" dirty="0"/>
              <a:t> do 15 % z celkových způsobilých výdajů</a:t>
            </a:r>
          </a:p>
          <a:p>
            <a:endParaRPr lang="cs-CZ" b="1" u="sng" dirty="0"/>
          </a:p>
          <a:p>
            <a:endParaRPr lang="cs-CZ" dirty="0"/>
          </a:p>
          <a:p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94292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Infrastruktura </a:t>
            </a:r>
            <a:r>
              <a:rPr lang="cs-CZ" b="1" dirty="0"/>
              <a:t>pro předškolní vzdělávání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Způsobilé výdaje - Hlavní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25B7A30C-3C0F-41E8-951D-5C04AD61C879}"/>
              </a:ext>
            </a:extLst>
          </p:cNvPr>
          <p:cNvSpPr txBox="1"/>
          <p:nvPr/>
        </p:nvSpPr>
        <p:spPr>
          <a:xfrm>
            <a:off x="808382" y="1779687"/>
            <a:ext cx="981986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Stavba 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výstavba nové budovy sloužící pro péči o děti do 3 let nebo předškolní vzdělávání, související s rozšířením stávající kapacity zařízení, 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rozšíření stávající budovy sloužící pro péči o děti do 3 let nebo předškolní vzdělávání, související s rozšířením stávající kapacity zařízení,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stavební úpravy stávající budovy pro péči o děti do 3 let nebo předškolní vzdělávání nebo jiného objektu pouze z důvodu rozšíření stávající kapacity předškolního vzdělávání či vzniku zcela nového vzdělávacího zařízení, 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stavební úpravy společných prostor, kmenových učeben a prostor pro spánek dětí v rámci budovy mateřské školy (zapsané do školského rejstříku), 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stavební úpravy objektu dle vyhlášky č. 398/2009 Sb. související s podporou sociální inkluze v rámci projektu rozšíření kapacit (např. zajištění bezbariérového přístupu), 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budování a modernizace související inženýrské sítě (vodovod, kanalizace, plyn, elektrické vedení) v rámci stavby, která je součástí projektu a projektové dokumentace stavby (způsobilým výdajem je přípojka realizovaná i mimo pozemek hlavní stavby, pokud je tato přípojka součástí projektové dokumentace a souvisí s realizovaným projektem).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4609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Infrastruktura </a:t>
            </a:r>
            <a:r>
              <a:rPr lang="cs-CZ" b="1" dirty="0"/>
              <a:t>pro předškolní vzdělávání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Způsobilé výdaje - Hlavní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25B7A30C-3C0F-41E8-951D-5C04AD61C879}"/>
              </a:ext>
            </a:extLst>
          </p:cNvPr>
          <p:cNvSpPr txBox="1"/>
          <p:nvPr/>
        </p:nvSpPr>
        <p:spPr>
          <a:xfrm>
            <a:off x="848138" y="1912330"/>
            <a:ext cx="98198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Stavebně upravené prostory (učebny, jídelna, sborovna, ředitelna) podpořené z IROP musí být vždy </a:t>
            </a:r>
            <a:r>
              <a:rPr lang="cs-CZ" b="1" dirty="0"/>
              <a:t>bezbariérově dostupné</a:t>
            </a:r>
            <a:r>
              <a:rPr lang="cs-CZ" dirty="0"/>
              <a:t>. Základním požadavkem je zajištění bezbariérové toalety a umožnění volného pohybu osob na vozíku od vstupu do budovy po vstup do prostor podpořených z IROP. Další stavební úpravy podle vyhlášky č. 398/2009 Sb. jsou způsobilým výdajem v hlavní aktivitě a žadatel popisuje potřebnost těchto úprav ve Studii proveditelnosti (osnova je přílohou č. 4A těchto Pravidel). Pokud je zařízení již bezbariérové a dostupnost prostor bude zajištěna, žadatel popíše tento stav rovněž ve Studii proveditelnosti.</a:t>
            </a:r>
          </a:p>
          <a:p>
            <a:pPr marL="742950" lvl="1" indent="-28575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4609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Infrastruktura </a:t>
            </a:r>
            <a:r>
              <a:rPr lang="cs-CZ" b="1" dirty="0"/>
              <a:t>pro předškolní vzdělávání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Způsobilé výdaje - Hlavní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25B7A30C-3C0F-41E8-951D-5C04AD61C879}"/>
              </a:ext>
            </a:extLst>
          </p:cNvPr>
          <p:cNvSpPr txBox="1"/>
          <p:nvPr/>
        </p:nvSpPr>
        <p:spPr>
          <a:xfrm>
            <a:off x="834886" y="1925582"/>
            <a:ext cx="98198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cs-CZ" b="1" dirty="0"/>
              <a:t>Nákup pozemků a staveb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nákup pozemku (celého, nebo jeho části) určeného pro výstavbu nové stavby, která bude sloužit pro péči o děti do 3 let nebo předškolní vzdělávání, cena pozemku nesmí přesáhnout 10 % celkových způsobilých výdajů,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nákup stavby (celé nebo její části), která bude sloužit pro péči o děti do 3 let nebo předškolní vzdělávání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/>
            <a:r>
              <a:rPr lang="cs-CZ" b="1" dirty="0"/>
              <a:t>Pořízení vybavení budov, učeben, výukových prostor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pořízení alternativních výukových prostor např. jurty, </a:t>
            </a:r>
            <a:r>
              <a:rPr lang="cs-CZ" dirty="0" err="1"/>
              <a:t>unimobuňky</a:t>
            </a:r>
            <a:r>
              <a:rPr lang="cs-CZ" dirty="0"/>
              <a:t>/obytné kontejnery,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pořízení nábytku,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vybavení zázemí infrastruktury pro péči o děti do 3 let nebo předškolní vzdělávání (vybavení kmenových tříd, prostory pro spánek dětí, společné prostory, zázemí pro personál, šatny, toalety, jídelna apod.),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pořízení kompenzačních pomůcek a kompenzačního vybavení nezbytných pro zajištění rovného přístupu ke vzdělávání dětem se speciálními vzdělávacími potřebami.</a:t>
            </a:r>
          </a:p>
        </p:txBody>
      </p:sp>
    </p:spTree>
    <p:extLst>
      <p:ext uri="{BB962C8B-B14F-4D97-AF65-F5344CB8AC3E}">
        <p14:creationId xmlns:p14="http://schemas.microsoft.com/office/powerpoint/2010/main" xmlns="" val="424609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2459" y="365007"/>
            <a:ext cx="5847080" cy="1325563"/>
          </a:xfrm>
        </p:spPr>
        <p:txBody>
          <a:bodyPr/>
          <a:lstStyle/>
          <a:p>
            <a:pPr algn="ctr"/>
            <a:r>
              <a:rPr lang="cs-CZ" b="1" dirty="0"/>
              <a:t>Program semináře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09913" y="2256861"/>
            <a:ext cx="9504680" cy="3146413"/>
          </a:xfrm>
        </p:spPr>
        <p:txBody>
          <a:bodyPr>
            <a:normAutofit/>
          </a:bodyPr>
          <a:lstStyle/>
          <a:p>
            <a:pPr lvl="0"/>
            <a:r>
              <a:rPr lang="cs-CZ" sz="3200" dirty="0"/>
              <a:t>Úvod a představení MAS</a:t>
            </a:r>
          </a:p>
          <a:p>
            <a:pPr lvl="0"/>
            <a:r>
              <a:rPr lang="cs-CZ" sz="3200" dirty="0"/>
              <a:t>Představení výzvy – parametry výzvy, způsobilé výdaje atd. </a:t>
            </a:r>
          </a:p>
          <a:p>
            <a:pPr lvl="0"/>
            <a:r>
              <a:rPr lang="cs-CZ" sz="3200" dirty="0"/>
              <a:t>Kritéria hodnocení a závěrečného ověření</a:t>
            </a:r>
          </a:p>
          <a:p>
            <a:pPr lvl="0"/>
            <a:r>
              <a:rPr lang="cs-CZ" sz="3200" dirty="0"/>
              <a:t>Povinné přílohy žádosti o podporu, indikátory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1594335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Infrastruktura </a:t>
            </a:r>
            <a:r>
              <a:rPr lang="cs-CZ" b="1" dirty="0"/>
              <a:t>pro předškolní vzdělávání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Způsobilé výdaje - Hlavní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25B7A30C-3C0F-41E8-951D-5C04AD61C879}"/>
              </a:ext>
            </a:extLst>
          </p:cNvPr>
          <p:cNvSpPr txBox="1"/>
          <p:nvPr/>
        </p:nvSpPr>
        <p:spPr>
          <a:xfrm>
            <a:off x="901147" y="2018345"/>
            <a:ext cx="98198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cs-CZ" sz="2000" b="1" dirty="0"/>
              <a:t>DPH</a:t>
            </a:r>
            <a:r>
              <a:rPr lang="cs-CZ" sz="2000" dirty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/>
              <a:t>DPH je způsobilým výdajem, jen je-li způsobilým výdajem plnění, ke kterému se vztahuje,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/>
              <a:t> pokud nemá žadatel jakožto plátce DPH k podporovaným hlavním aktivitám nárok na odpočet na vstupu,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/>
              <a:t> pokud žadatel není plátce DPH, způsobilým výdajem je celková pořizovací </a:t>
            </a:r>
            <a:r>
              <a:rPr lang="cs-CZ" dirty="0"/>
              <a:t>cena. </a:t>
            </a:r>
          </a:p>
        </p:txBody>
      </p:sp>
    </p:spTree>
    <p:extLst>
      <p:ext uri="{BB962C8B-B14F-4D97-AF65-F5344CB8AC3E}">
        <p14:creationId xmlns:p14="http://schemas.microsoft.com/office/powerpoint/2010/main" xmlns="" val="424609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Infrastruktura </a:t>
            </a:r>
            <a:r>
              <a:rPr lang="cs-CZ" b="1" dirty="0"/>
              <a:t>pro předškolní vzdělávání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Povinné přílohy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25B7A30C-3C0F-41E8-951D-5C04AD61C879}"/>
              </a:ext>
            </a:extLst>
          </p:cNvPr>
          <p:cNvSpPr txBox="1"/>
          <p:nvPr/>
        </p:nvSpPr>
        <p:spPr>
          <a:xfrm>
            <a:off x="901147" y="2018345"/>
            <a:ext cx="98198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Povinné přílohy žadatel nahrává na příslušné záložky žádosti o podporu v MS2014+. Více informací je uvedeno v příloze č. 1 </a:t>
            </a:r>
            <a:r>
              <a:rPr lang="cs-CZ" sz="2000" dirty="0" err="1"/>
              <a:t>Spec</a:t>
            </a:r>
            <a:r>
              <a:rPr lang="cs-CZ" sz="2000" dirty="0"/>
              <a:t>. Pravidel.</a:t>
            </a:r>
          </a:p>
          <a:p>
            <a:endParaRPr lang="cs-CZ" sz="2000" dirty="0"/>
          </a:p>
          <a:p>
            <a:r>
              <a:rPr lang="cs-CZ" sz="2000" dirty="0"/>
              <a:t>Pokud je některá povinná příloha pro žadatele nerelevantní, žadatel nahraje jako přílohu dokument, ve kterém uvede zdůvodnění nedoložení povinné přílohy.</a:t>
            </a:r>
          </a:p>
        </p:txBody>
      </p:sp>
    </p:spTree>
    <p:extLst>
      <p:ext uri="{BB962C8B-B14F-4D97-AF65-F5344CB8AC3E}">
        <p14:creationId xmlns:p14="http://schemas.microsoft.com/office/powerpoint/2010/main" xmlns="" val="424609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Infrastruktura </a:t>
            </a:r>
            <a:r>
              <a:rPr lang="cs-CZ" b="1" dirty="0"/>
              <a:t>pro předškolní vzdělávání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Povinné přílohy IROP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25B7A30C-3C0F-41E8-951D-5C04AD61C879}"/>
              </a:ext>
            </a:extLst>
          </p:cNvPr>
          <p:cNvSpPr txBox="1"/>
          <p:nvPr/>
        </p:nvSpPr>
        <p:spPr>
          <a:xfrm>
            <a:off x="874643" y="1616766"/>
            <a:ext cx="981986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Plná moc  </a:t>
            </a:r>
          </a:p>
          <a:p>
            <a:r>
              <a:rPr lang="cs-CZ" sz="2000" dirty="0"/>
              <a:t>– dokládá se v případě přenesení pravomocí na jinou osobu</a:t>
            </a:r>
          </a:p>
          <a:p>
            <a:endParaRPr lang="cs-CZ" sz="2000" dirty="0"/>
          </a:p>
          <a:p>
            <a:r>
              <a:rPr lang="cs-CZ" sz="2000" b="1" dirty="0"/>
              <a:t>Zadávací a výběrová řízení</a:t>
            </a:r>
          </a:p>
          <a:p>
            <a:r>
              <a:rPr lang="cs-CZ" sz="2000" dirty="0"/>
              <a:t> – dokládá se uzavřená smlouva na plnění zakázky</a:t>
            </a:r>
          </a:p>
          <a:p>
            <a:endParaRPr lang="cs-CZ" sz="2000" dirty="0"/>
          </a:p>
          <a:p>
            <a:r>
              <a:rPr lang="cs-CZ" sz="2000" b="1" dirty="0"/>
              <a:t>Doklady o právní subjektivitě žadatele</a:t>
            </a:r>
          </a:p>
          <a:p>
            <a:r>
              <a:rPr lang="cs-CZ" sz="2000" dirty="0"/>
              <a:t> – zakladatelské smlouvy, zřizovací listiny atp. (viz </a:t>
            </a:r>
            <a:r>
              <a:rPr lang="cs-CZ" sz="2000" dirty="0" err="1"/>
              <a:t>Spec</a:t>
            </a:r>
            <a:r>
              <a:rPr lang="cs-CZ" sz="2000" dirty="0"/>
              <a:t>. pravidla)</a:t>
            </a:r>
          </a:p>
          <a:p>
            <a:r>
              <a:rPr lang="cs-CZ" sz="2000" dirty="0"/>
              <a:t> </a:t>
            </a:r>
          </a:p>
          <a:p>
            <a:r>
              <a:rPr lang="cs-CZ" sz="2000" b="1" dirty="0"/>
              <a:t>Studie proveditelnosti</a:t>
            </a:r>
          </a:p>
          <a:p>
            <a:r>
              <a:rPr lang="cs-CZ" sz="2000" dirty="0"/>
              <a:t> – slouží k posouzení potřebnosti a realizovatelnosti projektu   (viz </a:t>
            </a:r>
            <a:r>
              <a:rPr lang="cs-CZ" sz="2000" dirty="0" err="1"/>
              <a:t>Spec</a:t>
            </a:r>
            <a:r>
              <a:rPr lang="cs-CZ" sz="2000" dirty="0"/>
              <a:t>. Pravidla)</a:t>
            </a:r>
          </a:p>
          <a:p>
            <a:endParaRPr lang="cs-CZ" sz="2000" dirty="0"/>
          </a:p>
          <a:p>
            <a:r>
              <a:rPr lang="cs-CZ" sz="2000" b="1" dirty="0"/>
              <a:t>Doklad o prokázání právních vztahů k majetku, který je předmětem projektu</a:t>
            </a:r>
          </a:p>
          <a:p>
            <a:r>
              <a:rPr lang="cs-CZ" sz="2000" dirty="0"/>
              <a:t>- výpis katastru nemovitostí u majetku, který bude předmětem projektu. Nesmí být starší než 3 měsíce. Případně se dokládají listiny, které osvědčují právo k uvedenému majetku, např. nájemní smlouva atp.</a:t>
            </a:r>
          </a:p>
        </p:txBody>
      </p:sp>
    </p:spTree>
    <p:extLst>
      <p:ext uri="{BB962C8B-B14F-4D97-AF65-F5344CB8AC3E}">
        <p14:creationId xmlns:p14="http://schemas.microsoft.com/office/powerpoint/2010/main" xmlns="" val="424609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Infrastruktura </a:t>
            </a:r>
            <a:r>
              <a:rPr lang="cs-CZ" b="1" dirty="0"/>
              <a:t>pro předškolní vzdělávání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Povinné přílohy IROP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25B7A30C-3C0F-41E8-951D-5C04AD61C879}"/>
              </a:ext>
            </a:extLst>
          </p:cNvPr>
          <p:cNvSpPr txBox="1"/>
          <p:nvPr/>
        </p:nvSpPr>
        <p:spPr>
          <a:xfrm>
            <a:off x="887895" y="1590261"/>
            <a:ext cx="98198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Územní rozhodnutí s nabytím právní moci nebo územní souhlas nebo účinná veřejnoprávní smlouva nahrazující územní řízení</a:t>
            </a:r>
          </a:p>
          <a:p>
            <a:endParaRPr lang="cs-CZ" sz="2000" b="1" dirty="0"/>
          </a:p>
          <a:p>
            <a:r>
              <a:rPr lang="cs-CZ" sz="2000" b="1" dirty="0"/>
              <a:t>Žádost o stavební povolení nebo ohlášení, případně stavební povolení s nabytím právní moci nebo  souhlas s provedením ohlášeného stavebního záměru nebo veřejnoprávní smlouva nahrazující stavební povolení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Žadatel popisuje územní a stavební řízení v daném projektu v kapitole 10 Studie proveditelnosti</a:t>
            </a:r>
          </a:p>
          <a:p>
            <a:endParaRPr lang="cs-CZ" sz="2000" dirty="0"/>
          </a:p>
          <a:p>
            <a:r>
              <a:rPr lang="cs-CZ" sz="2000" b="1" dirty="0"/>
              <a:t>Projektová dokumentace pro vydání stavebního povolení nebo pro ohlášení stavby</a:t>
            </a:r>
          </a:p>
          <a:p>
            <a:r>
              <a:rPr lang="cs-CZ" sz="2000" b="1" dirty="0"/>
              <a:t>Položkový rozpočet stavby</a:t>
            </a:r>
          </a:p>
          <a:p>
            <a:r>
              <a:rPr lang="cs-CZ" sz="2000" b="1" dirty="0"/>
              <a:t>Výpočet čistých peněžních příjmů</a:t>
            </a:r>
          </a:p>
          <a:p>
            <a:r>
              <a:rPr lang="cs-CZ" sz="2000" b="1" dirty="0"/>
              <a:t>Čestné prohlášení o skutečném majiteli</a:t>
            </a:r>
          </a:p>
          <a:p>
            <a:r>
              <a:rPr lang="cs-CZ" sz="2000" b="1" dirty="0"/>
              <a:t>Pro Infrastrukturu základních škol - Výpis  z Rejstříku škol a školských zařízení</a:t>
            </a:r>
          </a:p>
        </p:txBody>
      </p:sp>
    </p:spTree>
    <p:extLst>
      <p:ext uri="{BB962C8B-B14F-4D97-AF65-F5344CB8AC3E}">
        <p14:creationId xmlns:p14="http://schemas.microsoft.com/office/powerpoint/2010/main" xmlns="" val="424609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20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Infrastruktura </a:t>
            </a:r>
            <a:r>
              <a:rPr lang="cs-CZ" b="1" dirty="0"/>
              <a:t>základních škol</a:t>
            </a:r>
            <a:br>
              <a:rPr lang="cs-CZ" b="1" dirty="0"/>
            </a:br>
            <a:r>
              <a:rPr lang="cs-CZ" sz="2000" b="1" dirty="0"/>
              <a:t>(podporované projekty)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41654F5-AAAC-4096-9264-6B8AAADF69BC}"/>
              </a:ext>
            </a:extLst>
          </p:cNvPr>
          <p:cNvSpPr txBox="1"/>
          <p:nvPr/>
        </p:nvSpPr>
        <p:spPr>
          <a:xfrm>
            <a:off x="1726202" y="1608520"/>
            <a:ext cx="93310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b="1" u="sng" dirty="0"/>
              <a:t>rekonstrukce a pořízení vybavení</a:t>
            </a:r>
            <a:r>
              <a:rPr lang="cs-CZ" sz="2400" dirty="0"/>
              <a:t> pro zajištění rozvoje žáků v oblastech komunikace v cizích jazycích, technických a řemeslných oborů, přírodních věd a ve schopnosti práce s digitálními technologiemi (klíčové kompetence)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podpora sociální inkluze prostřednictvím </a:t>
            </a:r>
            <a:r>
              <a:rPr lang="cs-CZ" sz="2400" b="1" u="sng" dirty="0"/>
              <a:t>stavebních úprav budov a učeben, </a:t>
            </a:r>
            <a:r>
              <a:rPr lang="cs-CZ" sz="2400" b="1" dirty="0"/>
              <a:t>školních poradenských pracovišť, pořízení vybavení a kompenzačních pomůcek </a:t>
            </a:r>
            <a:r>
              <a:rPr lang="cs-CZ" sz="2400" dirty="0"/>
              <a:t>a kompenzačního vybavení pro děti se speciálními vzdělávacími potřebami, nezbytných pro zajištění rovného přístupu ke vzdělávání </a:t>
            </a:r>
            <a:r>
              <a:rPr lang="cs-CZ" sz="2400" dirty="0" err="1"/>
              <a:t>soc</a:t>
            </a:r>
            <a:r>
              <a:rPr lang="cs-CZ" sz="2400" dirty="0"/>
              <a:t>. vyloučeným osobám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zajištění </a:t>
            </a:r>
            <a:r>
              <a:rPr lang="cs-CZ" sz="2400" b="1" u="sng" dirty="0"/>
              <a:t>vnitřní konektivity škol a připojení k internetu</a:t>
            </a:r>
            <a:r>
              <a:rPr lang="cs-CZ" sz="2400" u="sng" dirty="0"/>
              <a:t>                                     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zvýšení kapacit škol ve vazbě na území se sociálně vyloučenou lokalitou, kde je prokazatelný nedostatek těchto kapacit 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15863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20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Infrastruktura </a:t>
            </a:r>
            <a:r>
              <a:rPr lang="cs-CZ" b="1" dirty="0"/>
              <a:t>základních škol</a:t>
            </a:r>
            <a:br>
              <a:rPr lang="cs-CZ" b="1" dirty="0"/>
            </a:br>
            <a:r>
              <a:rPr lang="cs-CZ" sz="2000" b="1" dirty="0"/>
              <a:t>(podporované projekty)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41654F5-AAAC-4096-9264-6B8AAADF69BC}"/>
              </a:ext>
            </a:extLst>
          </p:cNvPr>
          <p:cNvSpPr txBox="1"/>
          <p:nvPr/>
        </p:nvSpPr>
        <p:spPr>
          <a:xfrm>
            <a:off x="1825055" y="1507098"/>
            <a:ext cx="920952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FF0000"/>
                </a:solidFill>
              </a:rPr>
              <a:t>projektové záměry musí být v souladu s Místním akčním plánem vzdělávání v daném ORP </a:t>
            </a:r>
            <a:r>
              <a:rPr lang="cs-CZ" sz="2400" b="1" dirty="0">
                <a:solidFill>
                  <a:srgbClr val="FF0000"/>
                </a:solidFill>
                <a:hlinkClick r:id="rId2"/>
              </a:rPr>
              <a:t>(www.uzemnidimenze.cz)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cs-CZ" sz="2400" dirty="0">
                <a:solidFill>
                  <a:srgbClr val="FF0000"/>
                </a:solidFill>
              </a:rPr>
              <a:t>klíčové kompetence musí mít škola zapracované ve svém Školním vzdělávacím programu (ŠVP)</a:t>
            </a:r>
            <a:endParaRPr lang="cs-CZ" sz="2400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2400" dirty="0"/>
              <a:t>rekonstrukce a stavební úpravy stávající infrastruktury (včetně zabezpečení bezbariérovosti dle vyhlášky č. 398/2009 Sb.)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Jako </a:t>
            </a:r>
            <a:r>
              <a:rPr lang="cs-CZ" sz="2400" b="1" dirty="0"/>
              <a:t>vedlejší aktivity </a:t>
            </a:r>
            <a:r>
              <a:rPr lang="cs-CZ" sz="2400" dirty="0"/>
              <a:t>je podporováno  zahrnutí zeleně v okolí budov a na budovách např. zelené zdi a střechy a zahrady</a:t>
            </a:r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229554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07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Infrastruktura </a:t>
            </a:r>
            <a:r>
              <a:rPr lang="cs-CZ" b="1" dirty="0"/>
              <a:t>základních škol</a:t>
            </a:r>
            <a:br>
              <a:rPr lang="cs-CZ" b="1" dirty="0"/>
            </a:br>
            <a:r>
              <a:rPr lang="cs-CZ" sz="2000" b="1" dirty="0"/>
              <a:t>Klíčové kompetence s vazbou na (*RVP ZV)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41654F5-AAAC-4096-9264-6B8AAADF69BC}"/>
              </a:ext>
            </a:extLst>
          </p:cNvPr>
          <p:cNvSpPr txBox="1"/>
          <p:nvPr/>
        </p:nvSpPr>
        <p:spPr>
          <a:xfrm>
            <a:off x="2369730" y="1933575"/>
            <a:ext cx="787861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Klíčové kompetence:</a:t>
            </a:r>
          </a:p>
          <a:p>
            <a:endParaRPr lang="cs-CZ" sz="24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sz="2400" dirty="0"/>
              <a:t>Komunikace v cizích jazycích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sz="2400" dirty="0"/>
              <a:t>Přírodní vědy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sz="2400" dirty="0"/>
              <a:t>Technické a řemeslné obory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sz="2400" dirty="0"/>
              <a:t>Práce s technologiemi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sz="1600" dirty="0"/>
              <a:t>Jazyk a jazyková komunikace (Cizí jazyk, Další cizí jazyk),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sz="1600" dirty="0"/>
              <a:t>Člověk a jeho svět,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sz="1600" dirty="0"/>
              <a:t>Matematika a její aplikace,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sz="1600" dirty="0"/>
              <a:t>Člověk a příroda (Fyzika, Chemie, Přírodopis, Zeměpis),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sz="1600" dirty="0"/>
              <a:t>Člověk a svět práce, a průřezová témata RVP ZV,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sz="1600" dirty="0"/>
              <a:t>Environmentální výchova.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lvl="1"/>
            <a:r>
              <a:rPr lang="cs-CZ" sz="1600" dirty="0"/>
              <a:t>Tyto oblasti a obory musí mít škola zapracované ve svém Vzdělávací Školním Plánu.</a:t>
            </a:r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A7C17A49-80AB-4056-AD77-BDA05CB1AD99}"/>
              </a:ext>
            </a:extLst>
          </p:cNvPr>
          <p:cNvSpPr txBox="1"/>
          <p:nvPr/>
        </p:nvSpPr>
        <p:spPr>
          <a:xfrm>
            <a:off x="540327" y="6563722"/>
            <a:ext cx="36853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*RVP ZV – rámcový vzdělávací program pro základní vzdělávání</a:t>
            </a:r>
          </a:p>
        </p:txBody>
      </p:sp>
    </p:spTree>
    <p:extLst>
      <p:ext uri="{BB962C8B-B14F-4D97-AF65-F5344CB8AC3E}">
        <p14:creationId xmlns:p14="http://schemas.microsoft.com/office/powerpoint/2010/main" xmlns="" val="3826000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1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Podmínka bezbariérovosti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41654F5-AAAC-4096-9264-6B8AAADF69BC}"/>
              </a:ext>
            </a:extLst>
          </p:cNvPr>
          <p:cNvSpPr txBox="1"/>
          <p:nvPr/>
        </p:nvSpPr>
        <p:spPr>
          <a:xfrm>
            <a:off x="2050473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25B7A30C-3C0F-41E8-951D-5C04AD61C879}"/>
              </a:ext>
            </a:extLst>
          </p:cNvPr>
          <p:cNvSpPr txBox="1"/>
          <p:nvPr/>
        </p:nvSpPr>
        <p:spPr>
          <a:xfrm>
            <a:off x="2373746" y="2056686"/>
            <a:ext cx="85898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Učebny, výukové prostory, kabinety a další školní pracoviště podpořené z IROP musí být vždy bezbariérově dostupné.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Základní požadavek - zajištění bezbariérové toalety a umožnění volného pohybu osob na vozíku od vstupu do budovy po vstup do učebny (prostor) podpořené z IROP.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Pokud je vzdělávací zařízení již bezbariérové a dostupnost výukových prostor bude zajištěna, žadatel popíše tento stav rovněž ve Studii proveditelnosti.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56978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Infrastruktura </a:t>
            </a:r>
            <a:r>
              <a:rPr lang="cs-CZ" b="1" dirty="0"/>
              <a:t>základních škol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Způsobilé výdaje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25B7A30C-3C0F-41E8-951D-5C04AD61C879}"/>
              </a:ext>
            </a:extLst>
          </p:cNvPr>
          <p:cNvSpPr txBox="1"/>
          <p:nvPr/>
        </p:nvSpPr>
        <p:spPr>
          <a:xfrm>
            <a:off x="3094182" y="2364509"/>
            <a:ext cx="61514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Hlavní aktivita – min. 85 % z celkových způsobilých výdajů</a:t>
            </a:r>
          </a:p>
          <a:p>
            <a:endParaRPr lang="cs-CZ" b="1" u="sng" dirty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cs-CZ" b="1" u="sng" dirty="0"/>
              <a:t>Stavba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cs-CZ" b="1" u="sng" dirty="0"/>
              <a:t>Pořízení vybavení a zázemí budov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cs-CZ" b="1" u="sng" dirty="0"/>
              <a:t>Vnitřní konektivita a připojení k internetu</a:t>
            </a:r>
          </a:p>
          <a:p>
            <a:endParaRPr lang="cs-CZ" b="1" u="sng" dirty="0"/>
          </a:p>
          <a:p>
            <a:endParaRPr lang="cs-CZ" b="1" u="sng" dirty="0"/>
          </a:p>
          <a:p>
            <a:r>
              <a:rPr lang="cs-CZ" b="1" u="sng" dirty="0"/>
              <a:t>Vedlejší aktivita –  </a:t>
            </a:r>
            <a:r>
              <a:rPr lang="cs-CZ" b="1" u="sng" dirty="0" err="1"/>
              <a:t>max</a:t>
            </a:r>
            <a:r>
              <a:rPr lang="cs-CZ" b="1" u="sng" dirty="0"/>
              <a:t> do 15 % z celkových způsobilých výdajů</a:t>
            </a:r>
          </a:p>
          <a:p>
            <a:endParaRPr lang="cs-CZ" b="1" u="sng" dirty="0"/>
          </a:p>
          <a:p>
            <a:endParaRPr lang="cs-CZ" dirty="0"/>
          </a:p>
          <a:p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94292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Infrastruktura </a:t>
            </a:r>
            <a:r>
              <a:rPr lang="cs-CZ" b="1" dirty="0"/>
              <a:t>základních škol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Způsobilé výdaje - Hlavní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25B7A30C-3C0F-41E8-951D-5C04AD61C879}"/>
              </a:ext>
            </a:extLst>
          </p:cNvPr>
          <p:cNvSpPr txBox="1"/>
          <p:nvPr/>
        </p:nvSpPr>
        <p:spPr>
          <a:xfrm>
            <a:off x="1996260" y="1544134"/>
            <a:ext cx="787861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Stavba: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stavby, přístavby, nástavby, stavební úpravy a modernizace budov sloužící základnímu vzdělávání:</a:t>
            </a:r>
            <a:r>
              <a:rPr lang="cs-CZ" b="1" u="sng" dirty="0"/>
              <a:t>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/>
              <a:t>laboratoře, dílny, odborné a specializované učebny a výukové prostory ve vazbě na klíčové kompetence IROP, nezbytné zázemí těchto učeben (např. šatny k dílnám, sociální zázemí, přípravny, sklady pomůcek, úklidové komory),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/>
              <a:t>odborné kabinety ve vazbě na klíčové kompetence IROP,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/>
              <a:t>školní poradenské pracoviště v budově školy,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/>
              <a:t>chodby, vstupní a spojovací prostory nezbytné pro propojení nově vybudovaných prostor,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stavby a stavební úpravy objektu dle vyhlášky č. 398/2009 Sb. </a:t>
            </a:r>
          </a:p>
          <a:p>
            <a:r>
              <a:rPr lang="cs-CZ" dirty="0"/>
              <a:t>související s podporou sociální inkluze v celé budově (např. zajištění bezbariérového přístupu)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budování a modernizace související inženýrské sítě (vodovod, kanalizace, plyn, </a:t>
            </a:r>
          </a:p>
          <a:p>
            <a:r>
              <a:rPr lang="cs-CZ" dirty="0"/>
              <a:t>elektrické vedení) v rámci stavby, která je součástí projektu a projektové </a:t>
            </a:r>
          </a:p>
          <a:p>
            <a:r>
              <a:rPr lang="cs-CZ" dirty="0"/>
              <a:t>dokumentace stavby (způsobilým výdajem je přípojka realizovaná i mimo pozemek </a:t>
            </a:r>
          </a:p>
          <a:p>
            <a:r>
              <a:rPr lang="cs-CZ" dirty="0"/>
              <a:t>hlavní stavby, pokud je tato přípojka součástí projektové dokumentace a souvisí s </a:t>
            </a:r>
          </a:p>
          <a:p>
            <a:r>
              <a:rPr lang="cs-CZ" dirty="0"/>
              <a:t>realizovaným projektem)</a:t>
            </a:r>
          </a:p>
          <a:p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47205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A30E42E-FA96-43DD-B6FC-6903295E5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172" y="1366982"/>
            <a:ext cx="11113655" cy="504305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/>
              <a:t>15. Výzva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„</a:t>
            </a:r>
            <a:r>
              <a:rPr lang="cs-CZ" b="1" dirty="0"/>
              <a:t>MAS Český les – IROP – Rozvíjení kvality infrastruktury pro vzdělávání a zefektivnění její dostupnosti III.“</a:t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sz="2700" dirty="0"/>
              <a:t>VAZBA NA VÝZVU ŘO IROP </a:t>
            </a:r>
            <a:r>
              <a:rPr lang="cs-CZ" sz="2700" b="1" dirty="0"/>
              <a:t>Č. 68 „ZVYŠOVÁNÍ KVALITY A DOSTUPNOSTI</a:t>
            </a:r>
            <a:br>
              <a:rPr lang="cs-CZ" sz="2700" b="1" dirty="0"/>
            </a:br>
            <a:r>
              <a:rPr lang="cs-CZ" sz="2700" b="1" dirty="0"/>
              <a:t>INFRASTRUKTURY PRO VZDĚLÁVÁNÍ A CELOŽIVOTNÍ UČENÍ – INTEGROVANÉ</a:t>
            </a:r>
            <a:br>
              <a:rPr lang="cs-CZ" sz="2700" b="1" dirty="0"/>
            </a:br>
            <a:r>
              <a:rPr lang="cs-CZ" sz="2700" b="1" dirty="0"/>
              <a:t>PROJEKTY CLLD</a:t>
            </a:r>
            <a:r>
              <a:rPr lang="cs-CZ" sz="2700" dirty="0"/>
              <a:t>.“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44842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Infrastruktura </a:t>
            </a:r>
            <a:r>
              <a:rPr lang="cs-CZ" b="1" dirty="0"/>
              <a:t>základních škol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Způsobilé výdaje - Hlavní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25B7A30C-3C0F-41E8-951D-5C04AD61C879}"/>
              </a:ext>
            </a:extLst>
          </p:cNvPr>
          <p:cNvSpPr txBox="1"/>
          <p:nvPr/>
        </p:nvSpPr>
        <p:spPr>
          <a:xfrm>
            <a:off x="1969755" y="1766555"/>
            <a:ext cx="83404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Vnitřní konektivita a připojení k internetu: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Konektivita školy k veřejnému internetu (WAN) – </a:t>
            </a:r>
            <a:r>
              <a:rPr lang="cs-CZ" b="1" i="1" dirty="0"/>
              <a:t>příloha 7A </a:t>
            </a:r>
            <a:r>
              <a:rPr lang="cs-CZ" b="1" i="1" dirty="0" err="1"/>
              <a:t>Spec</a:t>
            </a:r>
            <a:r>
              <a:rPr lang="cs-CZ" b="1" i="1" dirty="0"/>
              <a:t>. pravidel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/>
              <a:t>síťové zařízení WAN - LAN, bezpečnostní zařízení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/>
              <a:t>nezbytné vybavení a vedení poslední míle k přípojnému bodu poskytovatele </a:t>
            </a:r>
          </a:p>
          <a:p>
            <a:pPr lvl="1"/>
            <a:r>
              <a:rPr lang="cs-CZ" dirty="0"/>
              <a:t>internetu popř. propojení budov školy (rádiový přijímač, anténní zařízení, </a:t>
            </a:r>
          </a:p>
          <a:p>
            <a:pPr lvl="1"/>
            <a:r>
              <a:rPr lang="cs-CZ" dirty="0"/>
              <a:t>metalické nebo optické vedení na pozemku a v budovách školy),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/>
              <a:t>nezbytné licence SW a nákup HW související s funkcionalitou síťového nebo </a:t>
            </a:r>
          </a:p>
          <a:p>
            <a:pPr lvl="1"/>
            <a:r>
              <a:rPr lang="cs-CZ" dirty="0"/>
              <a:t>bezpečnostního zařízení,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/>
              <a:t>nezbytné vybavení pro umístění, instalaci a provoz technologie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Vnitřní konektivita školy (LAN)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/>
              <a:t>aktivní prvky, servery, síťové sondy a analyzátory, </a:t>
            </a:r>
            <a:r>
              <a:rPr lang="cs-CZ" dirty="0" err="1"/>
              <a:t>wifi</a:t>
            </a:r>
            <a:r>
              <a:rPr lang="cs-CZ" dirty="0"/>
              <a:t> vysílače, systém </a:t>
            </a:r>
          </a:p>
          <a:p>
            <a:pPr lvl="1"/>
            <a:r>
              <a:rPr lang="cs-CZ" dirty="0"/>
              <a:t>centrálního řízení </a:t>
            </a:r>
            <a:r>
              <a:rPr lang="cs-CZ" dirty="0" err="1"/>
              <a:t>wifi</a:t>
            </a:r>
            <a:r>
              <a:rPr lang="cs-CZ" dirty="0"/>
              <a:t> (centrální řadiče), úložiště pro kolektory; SW nezbytný pro </a:t>
            </a:r>
          </a:p>
          <a:p>
            <a:pPr lvl="1"/>
            <a:r>
              <a:rPr lang="cs-CZ" dirty="0"/>
              <a:t>provoz infrastruktury (licence OS, přístupové licence), standardní záruka.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03539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Infrastruktura </a:t>
            </a:r>
            <a:r>
              <a:rPr lang="cs-CZ" b="1" dirty="0"/>
              <a:t>základních škol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Způsobilé výdaje - Hlavní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25B7A30C-3C0F-41E8-951D-5C04AD61C879}"/>
              </a:ext>
            </a:extLst>
          </p:cNvPr>
          <p:cNvSpPr txBox="1"/>
          <p:nvPr/>
        </p:nvSpPr>
        <p:spPr>
          <a:xfrm>
            <a:off x="2009512" y="1899077"/>
            <a:ext cx="83404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Vnitřní konektivita a připojení k internetu: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Další bezpečnostní prvky - SW, HW, licence, náklady na implementaci a integraci přímo související s pořizovaným SW a HW (Implementace, zaškolení obsluhy, testovací provoz a provozní dokumentace pořízeného HW/SW)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1588364-B19B-489D-A799-BFB21D6935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1773104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Infrastruktura </a:t>
            </a:r>
            <a:r>
              <a:rPr lang="cs-CZ" b="1" dirty="0"/>
              <a:t>základních škol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Způsobilé výdaje - Vedlejší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25B7A30C-3C0F-41E8-951D-5C04AD61C879}"/>
              </a:ext>
            </a:extLst>
          </p:cNvPr>
          <p:cNvSpPr txBox="1"/>
          <p:nvPr/>
        </p:nvSpPr>
        <p:spPr>
          <a:xfrm>
            <a:off x="2318326" y="1884096"/>
            <a:ext cx="8534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demolice související s realizací projektu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pořízení bezpečnostních prvků a zařízení u vstupu do budovy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úpravy zeleně a venkovního prostranství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projektová dokumentace, EIA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zabezpečení výstavby (technický dozor investora, BOZP, autorský dozor)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pořízení služeb bezprostředně související s realizací projektu (příprava a realizace zadávacích a výběrových řízení, zpracování studie proveditelnosti)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povinná publicita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86891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Infrastruktura </a:t>
            </a:r>
            <a:r>
              <a:rPr lang="cs-CZ" b="1" dirty="0"/>
              <a:t>základních škol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DPH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25B7A30C-3C0F-41E8-951D-5C04AD61C879}"/>
              </a:ext>
            </a:extLst>
          </p:cNvPr>
          <p:cNvSpPr txBox="1"/>
          <p:nvPr/>
        </p:nvSpPr>
        <p:spPr>
          <a:xfrm>
            <a:off x="1916746" y="1806312"/>
            <a:ext cx="83404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DPH je způsobilým výdajem, jen je-li způsobilým výdajem plnění, ke kterému se vztahuje, </a:t>
            </a:r>
          </a:p>
          <a:p>
            <a:endParaRPr lang="cs-CZ" sz="2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sz="2400" dirty="0"/>
              <a:t>pokud nemá žadatel jakožto plátce DPH k podporovaným hlavním aktivitám nárok na odpočet vstupu,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sz="2400" dirty="0"/>
              <a:t>pokud je žadatel neplátce DPH, způsobilým výdajem je celková pořizovací cena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36074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Infrastruktura </a:t>
            </a:r>
            <a:r>
              <a:rPr lang="cs-CZ" b="1" dirty="0"/>
              <a:t>základních škol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Nezpůsobilé výdaje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25B7A30C-3C0F-41E8-951D-5C04AD61C879}"/>
              </a:ext>
            </a:extLst>
          </p:cNvPr>
          <p:cNvSpPr txBox="1"/>
          <p:nvPr/>
        </p:nvSpPr>
        <p:spPr>
          <a:xfrm>
            <a:off x="3389747" y="1523878"/>
            <a:ext cx="607752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nákup vstupních karet na vstup do budovy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víceúčelová sportoviště, tělocvičny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výdaje na kuchyně či jídelny určené pro účely stravování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nájemné za pronájem budovy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výdaje na audit projektu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parkoviště, parkovací místa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běžné provozní a režijní náklady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výdaje na bankovní záruky, pojištění, bankovní poplatky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mobilní učebny bez vazby na odborné učebny klíčových kompetencích IROP,...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166505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91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Infrastruktura </a:t>
            </a:r>
            <a:r>
              <a:rPr lang="cs-CZ" b="1" dirty="0"/>
              <a:t>základních škol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Povinné přílohy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17657CCF-76A4-4215-8F76-C145D0FEFB41}"/>
              </a:ext>
            </a:extLst>
          </p:cNvPr>
          <p:cNvSpPr txBox="1"/>
          <p:nvPr/>
        </p:nvSpPr>
        <p:spPr>
          <a:xfrm>
            <a:off x="1828801" y="1873779"/>
            <a:ext cx="924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Povinné přílohy žadatel nahrává na příslušné záložky žádosti o podporu v MS2014+. Více informací je uvedeno v příloze č. 1 </a:t>
            </a:r>
            <a:r>
              <a:rPr lang="cs-CZ" sz="2400" dirty="0" err="1"/>
              <a:t>Spec</a:t>
            </a:r>
            <a:r>
              <a:rPr lang="cs-CZ" sz="2400" dirty="0"/>
              <a:t>. Pravidel.</a:t>
            </a:r>
          </a:p>
          <a:p>
            <a:endParaRPr lang="cs-CZ" sz="2400" dirty="0"/>
          </a:p>
          <a:p>
            <a:r>
              <a:rPr lang="cs-CZ" sz="2400" dirty="0"/>
              <a:t>Pokud je některá povinná příloha pro žadatele nerelevantní, žadatel nahraje jako přílohu dokument, ve kterém uvede zdůvodnění nedoložení povinné přílohy.</a:t>
            </a:r>
          </a:p>
          <a:p>
            <a:endParaRPr lang="cs-CZ" sz="2400" b="1" dirty="0"/>
          </a:p>
          <a:p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xmlns="" val="25299295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91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Infrastruktura </a:t>
            </a:r>
            <a:r>
              <a:rPr lang="cs-CZ" b="1" dirty="0"/>
              <a:t>základních škol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Povinné přílohy IROP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17657CCF-76A4-4215-8F76-C145D0FEFB41}"/>
              </a:ext>
            </a:extLst>
          </p:cNvPr>
          <p:cNvSpPr txBox="1"/>
          <p:nvPr/>
        </p:nvSpPr>
        <p:spPr>
          <a:xfrm>
            <a:off x="2017443" y="1899326"/>
            <a:ext cx="9245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Plná moc  </a:t>
            </a:r>
          </a:p>
          <a:p>
            <a:r>
              <a:rPr lang="cs-CZ" dirty="0"/>
              <a:t>– dokládá se v případě přenesení pravomocí na jinou osobu</a:t>
            </a:r>
          </a:p>
          <a:p>
            <a:endParaRPr lang="cs-CZ" dirty="0"/>
          </a:p>
          <a:p>
            <a:r>
              <a:rPr lang="cs-CZ" b="1" dirty="0"/>
              <a:t>Z</a:t>
            </a:r>
            <a:r>
              <a:rPr lang="cs-CZ" sz="2000" b="1" dirty="0"/>
              <a:t>adávací a výběrová řízení</a:t>
            </a:r>
          </a:p>
          <a:p>
            <a:r>
              <a:rPr lang="cs-CZ" dirty="0"/>
              <a:t> – dokládá se uzavřená smlouva na plnění zakázky</a:t>
            </a:r>
          </a:p>
          <a:p>
            <a:endParaRPr lang="cs-CZ" dirty="0"/>
          </a:p>
          <a:p>
            <a:r>
              <a:rPr lang="cs-CZ" sz="2000" b="1" dirty="0"/>
              <a:t>Doklady o právní subjektivitě žadatele</a:t>
            </a:r>
          </a:p>
          <a:p>
            <a:r>
              <a:rPr lang="cs-CZ" dirty="0"/>
              <a:t> – zakladatelské smlouvy, zřizovací listiny atp. (viz </a:t>
            </a:r>
            <a:r>
              <a:rPr lang="cs-CZ" dirty="0" err="1"/>
              <a:t>Spec</a:t>
            </a:r>
            <a:r>
              <a:rPr lang="cs-CZ" dirty="0"/>
              <a:t>. pravidla)</a:t>
            </a:r>
          </a:p>
          <a:p>
            <a:r>
              <a:rPr lang="cs-CZ" dirty="0"/>
              <a:t> </a:t>
            </a:r>
          </a:p>
          <a:p>
            <a:r>
              <a:rPr lang="cs-CZ" sz="2000" b="1" dirty="0"/>
              <a:t>Studie proveditelnosti</a:t>
            </a:r>
          </a:p>
          <a:p>
            <a:r>
              <a:rPr lang="cs-CZ" dirty="0"/>
              <a:t> – slouží k posouzení potřebnosti a realizovatelnosti projektu   (přílohač.4C </a:t>
            </a:r>
            <a:r>
              <a:rPr lang="cs-CZ" dirty="0" err="1"/>
              <a:t>Spec</a:t>
            </a:r>
            <a:r>
              <a:rPr lang="cs-CZ" dirty="0"/>
              <a:t>. Pravidel)</a:t>
            </a:r>
          </a:p>
          <a:p>
            <a:endParaRPr lang="cs-CZ" sz="2000" dirty="0"/>
          </a:p>
          <a:p>
            <a:r>
              <a:rPr lang="cs-CZ" sz="2000" b="1" dirty="0"/>
              <a:t>Doklad o prokázání právních vztahů k majetku, který je předmětem projektu</a:t>
            </a:r>
          </a:p>
          <a:p>
            <a:r>
              <a:rPr lang="cs-CZ" dirty="0"/>
              <a:t>- výpis katastru nemovitostí u majetku, který bude předmětem projektu. Nesmí být starší než 3 měsíce. Případně se dokládají listiny, které osvědčují právo k uvedenému majetku, např. nájemní smlouva atp.</a:t>
            </a:r>
          </a:p>
          <a:p>
            <a:endParaRPr lang="cs-CZ" i="1" dirty="0"/>
          </a:p>
          <a:p>
            <a:pPr marL="457200" indent="-457200">
              <a:buAutoNum type="arabicPeriod"/>
            </a:pP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xmlns="" val="17589339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91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Infrastruktura </a:t>
            </a:r>
            <a:r>
              <a:rPr lang="cs-CZ" b="1" dirty="0"/>
              <a:t>základních škol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Povinné přílohy IROP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17657CCF-76A4-4215-8F76-C145D0FEFB41}"/>
              </a:ext>
            </a:extLst>
          </p:cNvPr>
          <p:cNvSpPr txBox="1"/>
          <p:nvPr/>
        </p:nvSpPr>
        <p:spPr>
          <a:xfrm>
            <a:off x="1951182" y="1448752"/>
            <a:ext cx="92456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i="1" dirty="0"/>
          </a:p>
          <a:p>
            <a:r>
              <a:rPr lang="cs-CZ" sz="2000" b="1" dirty="0"/>
              <a:t>Územní rozhodnutí s nabytím právní moci nebo územní souhlas nebo účinná veřejnoprávní smlouva nahrazující územní řízení</a:t>
            </a:r>
          </a:p>
          <a:p>
            <a:endParaRPr lang="cs-CZ" sz="2000" b="1" dirty="0"/>
          </a:p>
          <a:p>
            <a:r>
              <a:rPr lang="cs-CZ" sz="2000" b="1" dirty="0"/>
              <a:t>Žádost o stavební povolení nebo ohlášení, případně stavební povolení s nabytím právní moci nebo  souhlas s provedením ohlášeného stavebního záměru nebo veřejnoprávní smlouva nahrazující stavební povolení</a:t>
            </a:r>
          </a:p>
          <a:p>
            <a:pPr marL="285750" indent="-285750">
              <a:buFontTx/>
              <a:buChar char="-"/>
            </a:pPr>
            <a:r>
              <a:rPr lang="cs-CZ" dirty="0"/>
              <a:t>Žadatel popisuje územní a stavební řízení v daném projektu v kapitole 10 Studie proveditelnosti</a:t>
            </a:r>
          </a:p>
          <a:p>
            <a:endParaRPr lang="cs-CZ" sz="2000" dirty="0"/>
          </a:p>
          <a:p>
            <a:r>
              <a:rPr lang="cs-CZ" sz="2000" b="1" dirty="0"/>
              <a:t>Projektová dokumentace pro vydání stavebního povolení nebo pro ohlášení stavby</a:t>
            </a:r>
          </a:p>
          <a:p>
            <a:r>
              <a:rPr lang="cs-CZ" sz="2000" b="1" dirty="0"/>
              <a:t>Položkový rozpočet stavby</a:t>
            </a:r>
          </a:p>
          <a:p>
            <a:r>
              <a:rPr lang="cs-CZ" sz="2000" b="1" dirty="0"/>
              <a:t>Výpočet čistých peněžních příjmů</a:t>
            </a:r>
          </a:p>
          <a:p>
            <a:r>
              <a:rPr lang="cs-CZ" sz="2000" b="1" dirty="0"/>
              <a:t>Čestné prohlášení o skutečném majiteli</a:t>
            </a:r>
          </a:p>
          <a:p>
            <a:r>
              <a:rPr lang="cs-CZ" sz="2000" b="1" dirty="0"/>
              <a:t>Pro Infrastrukturu základních škol - Výpis  z Rejstříku škol a školských zařízení</a:t>
            </a:r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xmlns="" val="718955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Infrastruktura pro celoživotní vzdělávání</a:t>
            </a:r>
            <a:br>
              <a:rPr lang="cs-CZ" b="1" dirty="0"/>
            </a:br>
            <a:r>
              <a:rPr lang="cs-CZ" sz="2000" b="1" dirty="0"/>
              <a:t>(podporované projekty)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41654F5-AAAC-4096-9264-6B8AAADF69BC}"/>
              </a:ext>
            </a:extLst>
          </p:cNvPr>
          <p:cNvSpPr txBox="1"/>
          <p:nvPr/>
        </p:nvSpPr>
        <p:spPr>
          <a:xfrm>
            <a:off x="2392219" y="1921164"/>
            <a:ext cx="78786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dirty="0"/>
              <a:t>stavební úpravy, pořízení vybavení pro zajištění rozvoje klíčových kompetencí v oblastech komunikace v cizích jazycích a v oblasti technických a řemeslných oborů, přírodních věd a schopnosti práce s digitálními technologiemi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 stavební úpravy, pořízení vybavení pro vybudování a zkvalitnění kapacity pro účely dalšího vzdělávání ve vazbě na potřeby sladění nabídky a poptávky na regionálním trhu práce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Soulad s KAP ( Krajský akční plán – </a:t>
            </a:r>
            <a:r>
              <a:rPr lang="cs-CZ" sz="2400" dirty="0">
                <a:hlinkClick r:id="rId2"/>
              </a:rPr>
              <a:t>www.uzemnidimenze.cz)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34317780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Infrastruktura pro celoživotní vzdělávání</a:t>
            </a:r>
            <a:br>
              <a:rPr lang="cs-CZ" b="1" dirty="0"/>
            </a:br>
            <a:r>
              <a:rPr lang="cs-CZ" sz="2000" b="1" dirty="0"/>
              <a:t>(klíčové kompetence)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41654F5-AAAC-4096-9264-6B8AAADF69BC}"/>
              </a:ext>
            </a:extLst>
          </p:cNvPr>
          <p:cNvSpPr txBox="1"/>
          <p:nvPr/>
        </p:nvSpPr>
        <p:spPr>
          <a:xfrm>
            <a:off x="2392219" y="2530764"/>
            <a:ext cx="78786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Klíčové kompetence IROP pro </a:t>
            </a:r>
            <a:r>
              <a:rPr lang="cs-CZ" sz="2400" b="1" dirty="0"/>
              <a:t>celoživotní vzdělávání </a:t>
            </a:r>
            <a:r>
              <a:rPr lang="cs-CZ" sz="2400" dirty="0"/>
              <a:t>jsou </a:t>
            </a:r>
            <a:r>
              <a:rPr lang="cs-CZ" sz="2400" dirty="0">
                <a:solidFill>
                  <a:srgbClr val="FF0000"/>
                </a:solidFill>
              </a:rPr>
              <a:t>vázány na Národní soustavu kvalifikací a vybrané kvalifikace dle přílohy č. 8B Specifických pravidel. </a:t>
            </a:r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přírodní vědy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řemeslné obory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technické obory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práce s digitálními technologiemi </a:t>
            </a:r>
            <a:r>
              <a:rPr lang="cs-CZ" sz="1400" dirty="0"/>
              <a:t>– pouze ve vazbě na výše uvedené obory</a:t>
            </a:r>
          </a:p>
        </p:txBody>
      </p:sp>
    </p:spTree>
    <p:extLst>
      <p:ext uri="{BB962C8B-B14F-4D97-AF65-F5344CB8AC3E}">
        <p14:creationId xmlns:p14="http://schemas.microsoft.com/office/powerpoint/2010/main" xmlns="" val="1488113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4829" y="653012"/>
            <a:ext cx="4343862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Základní údaje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50461" y="1879286"/>
            <a:ext cx="89556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Vyhlášení výzvy: 13. května 2019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Příjem žádostí: 13. května – 17. června 2019 do 14:00 </a:t>
            </a:r>
            <a:r>
              <a:rPr lang="cs-CZ" sz="2800" dirty="0" err="1"/>
              <a:t>h</a:t>
            </a:r>
            <a:r>
              <a:rPr lang="cs-CZ" sz="2800" dirty="0"/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Způsob podání: MS2014+ / IS KP14+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Celková částka CZV: 25 526 313 ,- Kč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Výše podpory: 95 %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Min. výše způsobilých výdajů: 400 000,- Kč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Max. výše způsobilých výdajů: 25 526 313 </a:t>
            </a:r>
            <a:r>
              <a:rPr lang="cs-CZ" sz="2800" b="1" dirty="0"/>
              <a:t>,- </a:t>
            </a:r>
            <a:r>
              <a:rPr lang="cs-CZ" sz="2800" dirty="0"/>
              <a:t>Kč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Datum ukončení realizace projektu: 31. 10. 2022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Udržitelnost projektu: 5 let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Uzemní vymezení: celé území MAS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23080081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1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Podmínka bezbariérovosti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41654F5-AAAC-4096-9264-6B8AAADF69BC}"/>
              </a:ext>
            </a:extLst>
          </p:cNvPr>
          <p:cNvSpPr txBox="1"/>
          <p:nvPr/>
        </p:nvSpPr>
        <p:spPr>
          <a:xfrm>
            <a:off x="2050473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25B7A30C-3C0F-41E8-951D-5C04AD61C879}"/>
              </a:ext>
            </a:extLst>
          </p:cNvPr>
          <p:cNvSpPr txBox="1"/>
          <p:nvPr/>
        </p:nvSpPr>
        <p:spPr>
          <a:xfrm>
            <a:off x="2373746" y="2056686"/>
            <a:ext cx="858982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Učebny, výukové prostory a zázemí pracoviště podpořené z IROP musí být vždy bezbariérově dostupné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Základní požadavek - zajištění bezbariérové toalety a umožnění volného pohybu osob na vozíku od vstupu do budovy po vstup do učebny (prostor) podpořené z IROP.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Pokud je vzdělávací zařízení již bezbariérové a dostupnost výukových prostor bude zajištěna, žadatel popíše tento stav rovněž ve Studii proveditelnosti.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091665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Infrastruktura </a:t>
            </a:r>
            <a:r>
              <a:rPr lang="cs-CZ" b="1" dirty="0"/>
              <a:t>pro celoživotní vzdělávání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Způsobilé výdaje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25B7A30C-3C0F-41E8-951D-5C04AD61C879}"/>
              </a:ext>
            </a:extLst>
          </p:cNvPr>
          <p:cNvSpPr txBox="1"/>
          <p:nvPr/>
        </p:nvSpPr>
        <p:spPr>
          <a:xfrm>
            <a:off x="3094182" y="2364509"/>
            <a:ext cx="61514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Hlavní aktivita – min. 85 % z celkových způsobilých výdajů</a:t>
            </a:r>
          </a:p>
          <a:p>
            <a:endParaRPr lang="cs-CZ" b="1" u="sng" dirty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cs-CZ" b="1" u="sng" dirty="0"/>
              <a:t>Stavba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cs-CZ" b="1" u="sng" dirty="0"/>
              <a:t>Pořízení vybavení a zázemí budov</a:t>
            </a:r>
          </a:p>
          <a:p>
            <a:endParaRPr lang="cs-CZ" b="1" u="sng" dirty="0"/>
          </a:p>
          <a:p>
            <a:endParaRPr lang="cs-CZ" b="1" u="sng" dirty="0"/>
          </a:p>
          <a:p>
            <a:r>
              <a:rPr lang="cs-CZ" b="1" u="sng" dirty="0"/>
              <a:t>Vedlejší aktivita –  </a:t>
            </a:r>
            <a:r>
              <a:rPr lang="cs-CZ" b="1" u="sng" dirty="0" err="1"/>
              <a:t>max</a:t>
            </a:r>
            <a:r>
              <a:rPr lang="cs-CZ" b="1" u="sng" dirty="0"/>
              <a:t> do 15 % z celkových způsobilých výdajů</a:t>
            </a:r>
          </a:p>
          <a:p>
            <a:endParaRPr lang="cs-CZ" b="1" u="sng" dirty="0"/>
          </a:p>
          <a:p>
            <a:endParaRPr lang="cs-CZ" dirty="0"/>
          </a:p>
          <a:p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612166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Infrastruktura </a:t>
            </a:r>
            <a:r>
              <a:rPr lang="cs-CZ" b="1" dirty="0"/>
              <a:t>pro celoživotní vzdělávání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Způsobilé výdaje - Hlavní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25B7A30C-3C0F-41E8-951D-5C04AD61C879}"/>
              </a:ext>
            </a:extLst>
          </p:cNvPr>
          <p:cNvSpPr txBox="1"/>
          <p:nvPr/>
        </p:nvSpPr>
        <p:spPr>
          <a:xfrm>
            <a:off x="2022764" y="1514764"/>
            <a:ext cx="78786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Stavba: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stavby, přístavby, přístavby, nástavby, stavební úpravy a modernizace budov sloužící základnímu vzdělávání:</a:t>
            </a:r>
            <a:r>
              <a:rPr lang="cs-CZ" b="1" u="sng" dirty="0"/>
              <a:t>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/>
              <a:t>laboratoře, dílny, odborné a specializované učebny a výukové prostory ve vazbě na klíčové kompetence IROP, nezbytné zázemí těchto učeben (např. šatny k dílnám, sociální zázemí, přípravny, sklady pomůcek, úklidové komory),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/>
              <a:t>odborné kabinety ve vazbě na klíčové kompetence IROP,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/>
              <a:t>školní poradenské pracoviště v budově školy,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/>
              <a:t>chodby, vstupní a spojovací prostory nezbytné pro propojení nově vybudovaných prostor,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stavby a stavební úpravy objektu dle vyhlášky č. 398/2009 Sb. </a:t>
            </a:r>
          </a:p>
          <a:p>
            <a:r>
              <a:rPr lang="cs-CZ" dirty="0"/>
              <a:t>související s podporou sociální inkluze v celé budově (např. zajištění bezbariérového přístupu)</a:t>
            </a:r>
          </a:p>
          <a:p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388630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Infrastruktura </a:t>
            </a:r>
            <a:r>
              <a:rPr lang="cs-CZ" b="1" dirty="0"/>
              <a:t>pro celoživotní vzdělávání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Způsobilé výdaje – Hlavní aktivita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25B7A30C-3C0F-41E8-951D-5C04AD61C879}"/>
              </a:ext>
            </a:extLst>
          </p:cNvPr>
          <p:cNvSpPr txBox="1"/>
          <p:nvPr/>
        </p:nvSpPr>
        <p:spPr>
          <a:xfrm>
            <a:off x="2022764" y="1514764"/>
            <a:ext cx="83404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Pořízení vybavení budov a zázemí:</a:t>
            </a:r>
          </a:p>
          <a:p>
            <a:endParaRPr lang="cs-CZ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pořízení nábytku a vybavení laboratoří, dílen, odborných a specializovaných učeben, výukových prostor, kabinetů ve vazbě na klíčové kompetence IROP včetně nezbytného zázemí těchto učeben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nákup výukových pomůcek a technického vybavení laboratoří, dílen, odborných a specializovaných učeben, výukových prostor a kabinetů (přípraven) ve vazbě na klíčové kompetence IROP (např. laboratorní soustavy, měřící zařízení, nářadí, SW a HW vybavení)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pořízení nábytku a vybavení poradenských pracovišť v budově školy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pořízení nábytku do nově vybudovaných chodeb, vstupních a spojovacích prostor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pt-BR" dirty="0"/>
              <a:t>ybavení venkovních výukových prostor s vazbou na klíčové kompetence IROP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pořízení kompenzačních pomůcek a kompenzačního vybavení nezbytných pro </a:t>
            </a:r>
          </a:p>
          <a:p>
            <a:r>
              <a:rPr lang="cs-CZ" dirty="0"/>
              <a:t>zajištění rovného přístupu ke vzdělávání dětem se speciálními vzdělávacími potřebami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920520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Infrastruktura </a:t>
            </a:r>
            <a:r>
              <a:rPr lang="cs-CZ" b="1" dirty="0"/>
              <a:t>pro celoživotní vzdělávání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Způsobilé výdaje – Vedlejší aktivita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25B7A30C-3C0F-41E8-951D-5C04AD61C879}"/>
              </a:ext>
            </a:extLst>
          </p:cNvPr>
          <p:cNvSpPr txBox="1"/>
          <p:nvPr/>
        </p:nvSpPr>
        <p:spPr>
          <a:xfrm>
            <a:off x="2318326" y="1884096"/>
            <a:ext cx="85344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demolice související s realizací projektu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pořízení bezpečnostních prvků a zařízení u vstupu do budovy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úpravy zeleně a venkovního prostranství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projektová dokumentace, EIA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zabezpečení výstavby (technický dozor investora, BOZP, autorský dozor)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pořízení služeb bezprostředně související s realizací projektu (příprava 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realizace zadávacích a výběrových řízení, zpracování studie proveditelnosti)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povinná publicita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544114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Infrastruktura </a:t>
            </a:r>
            <a:r>
              <a:rPr lang="cs-CZ" b="1" dirty="0"/>
              <a:t>pro celoživotní vzdělávání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DPH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25B7A30C-3C0F-41E8-951D-5C04AD61C879}"/>
              </a:ext>
            </a:extLst>
          </p:cNvPr>
          <p:cNvSpPr txBox="1"/>
          <p:nvPr/>
        </p:nvSpPr>
        <p:spPr>
          <a:xfrm>
            <a:off x="2022764" y="1514764"/>
            <a:ext cx="83404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DPH je způsobilým výdajem, jen je-li způsobilým výdajem plnění, ke kterému se vztahuje, </a:t>
            </a:r>
          </a:p>
          <a:p>
            <a:endParaRPr lang="cs-CZ" sz="2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sz="2400" dirty="0"/>
              <a:t>pokud nemá žadatel jakožto plátce DPH k podporovaným hlavním aktivitám nárok na odpočet vstupu,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sz="2400" dirty="0"/>
              <a:t>pokud je žadatel neplátce DPH, způsobilým výdajem je celková pořizovací cena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632646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Infrastruktura </a:t>
            </a:r>
            <a:r>
              <a:rPr lang="cs-CZ" b="1" dirty="0"/>
              <a:t>pro celoživotní vzdělávání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Nezpůsobilé výdaje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25B7A30C-3C0F-41E8-951D-5C04AD61C879}"/>
              </a:ext>
            </a:extLst>
          </p:cNvPr>
          <p:cNvSpPr txBox="1"/>
          <p:nvPr/>
        </p:nvSpPr>
        <p:spPr>
          <a:xfrm>
            <a:off x="3389747" y="1523878"/>
            <a:ext cx="6077525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Viz specifická pravidla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nákup vstupních karet na vstup do budovy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víceúčelová sportoviště, tělocvičny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výdaje na kuchyně či jídelny určené pro účely stravování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nájemné za pronájem budovy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výdaje na audit projektu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parkoviště, parkovací místa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běžné provozní a režijní náklady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výdaje na bankovní záruky, pojištění, bankovní poplatky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mobilní učebny bez vazby na odborné učebny klíčových kompetencích IROP,...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596241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91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Infrastruktura </a:t>
            </a:r>
            <a:r>
              <a:rPr lang="cs-CZ" b="1" dirty="0"/>
              <a:t>pro celoživotní vzdělávání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Povinné přílohy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17657CCF-76A4-4215-8F76-C145D0FEFB41}"/>
              </a:ext>
            </a:extLst>
          </p:cNvPr>
          <p:cNvSpPr txBox="1"/>
          <p:nvPr/>
        </p:nvSpPr>
        <p:spPr>
          <a:xfrm>
            <a:off x="1828801" y="1873779"/>
            <a:ext cx="924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Povinné přílohy žadatel nahrává na příslušné záložky žádosti o podporu v MS2014+. Více informací je uvedeno v příloze č. 1 </a:t>
            </a:r>
            <a:r>
              <a:rPr lang="cs-CZ" sz="2400" dirty="0" err="1"/>
              <a:t>Spec</a:t>
            </a:r>
            <a:r>
              <a:rPr lang="cs-CZ" sz="2400" dirty="0"/>
              <a:t>. Pravidel.</a:t>
            </a:r>
          </a:p>
          <a:p>
            <a:endParaRPr lang="cs-CZ" sz="2400" dirty="0"/>
          </a:p>
          <a:p>
            <a:r>
              <a:rPr lang="cs-CZ" sz="2400" dirty="0"/>
              <a:t>Pokud je některá povinná příloha pro žadatele nerelevantní, žadatel nahraje jako přílohu dokument, ve kterém uvede zdůvodnění nedoložení povinné přílohy.</a:t>
            </a:r>
          </a:p>
          <a:p>
            <a:endParaRPr lang="cs-CZ" sz="2400" b="1" dirty="0"/>
          </a:p>
          <a:p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xmlns="" val="24706676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91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Infrastruktura </a:t>
            </a:r>
            <a:r>
              <a:rPr lang="cs-CZ" b="1" dirty="0"/>
              <a:t>pro celoživotní vzdělávání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Povinné přílohy IROP – stejné jako ZŠ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17657CCF-76A4-4215-8F76-C145D0FEFB41}"/>
              </a:ext>
            </a:extLst>
          </p:cNvPr>
          <p:cNvSpPr txBox="1"/>
          <p:nvPr/>
        </p:nvSpPr>
        <p:spPr>
          <a:xfrm>
            <a:off x="1951182" y="1448752"/>
            <a:ext cx="9245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Plná moc  </a:t>
            </a:r>
          </a:p>
          <a:p>
            <a:r>
              <a:rPr lang="cs-CZ" dirty="0"/>
              <a:t>– dokládá se v případě přenesení pravomocí na jinou osobu</a:t>
            </a:r>
          </a:p>
          <a:p>
            <a:endParaRPr lang="cs-CZ" dirty="0"/>
          </a:p>
          <a:p>
            <a:r>
              <a:rPr lang="cs-CZ" b="1" dirty="0"/>
              <a:t>Z</a:t>
            </a:r>
            <a:r>
              <a:rPr lang="cs-CZ" sz="2000" b="1" dirty="0"/>
              <a:t>adávací a výběrová řízení</a:t>
            </a:r>
          </a:p>
          <a:p>
            <a:r>
              <a:rPr lang="cs-CZ" dirty="0"/>
              <a:t> – dokládá se uzavřená smlouva na plnění zakázky</a:t>
            </a:r>
          </a:p>
          <a:p>
            <a:endParaRPr lang="cs-CZ" dirty="0"/>
          </a:p>
          <a:p>
            <a:r>
              <a:rPr lang="cs-CZ" sz="2000" b="1" dirty="0"/>
              <a:t>Doklady o právní subjektivitě žadatele</a:t>
            </a:r>
          </a:p>
          <a:p>
            <a:r>
              <a:rPr lang="cs-CZ" dirty="0"/>
              <a:t> – zakladatelské smlouvy, zřizovací listiny atp. (viz </a:t>
            </a:r>
            <a:r>
              <a:rPr lang="cs-CZ" dirty="0" err="1"/>
              <a:t>Spec</a:t>
            </a:r>
            <a:r>
              <a:rPr lang="cs-CZ" dirty="0"/>
              <a:t>. pravidla)</a:t>
            </a:r>
          </a:p>
          <a:p>
            <a:r>
              <a:rPr lang="cs-CZ" dirty="0"/>
              <a:t> </a:t>
            </a:r>
          </a:p>
          <a:p>
            <a:r>
              <a:rPr lang="cs-CZ" sz="2000" b="1" dirty="0"/>
              <a:t>Studie proveditelnosti</a:t>
            </a:r>
          </a:p>
          <a:p>
            <a:r>
              <a:rPr lang="cs-CZ" dirty="0"/>
              <a:t> – slouží k posouzení potřebnosti a realizovatelnosti projektu   (přílohač.4C </a:t>
            </a:r>
            <a:r>
              <a:rPr lang="cs-CZ" dirty="0" err="1"/>
              <a:t>Spec</a:t>
            </a:r>
            <a:r>
              <a:rPr lang="cs-CZ" dirty="0"/>
              <a:t>. Pravidel)</a:t>
            </a:r>
          </a:p>
          <a:p>
            <a:endParaRPr lang="cs-CZ" sz="2000" dirty="0"/>
          </a:p>
          <a:p>
            <a:r>
              <a:rPr lang="cs-CZ" sz="2000" b="1" dirty="0"/>
              <a:t>Doklad o prokázání právních vztahů k majetku, který je předmětem projektu</a:t>
            </a:r>
          </a:p>
          <a:p>
            <a:r>
              <a:rPr lang="cs-CZ" dirty="0"/>
              <a:t>- výpis katastru nemovitostí u majetku, který bude předmětem projektu. Nesmí být starší než 3 měsíce. Případně se dokládají listiny, které osvědčují právo k uvedenému majetku, např. nájemní smlouva atp.</a:t>
            </a:r>
          </a:p>
          <a:p>
            <a:endParaRPr lang="cs-CZ" i="1" dirty="0"/>
          </a:p>
          <a:p>
            <a:pPr marL="457200" indent="-457200">
              <a:buAutoNum type="arabicPeriod"/>
            </a:pP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xmlns="" val="17732922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91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Infrastruktura </a:t>
            </a:r>
            <a:r>
              <a:rPr lang="cs-CZ" b="1" dirty="0"/>
              <a:t>pro celoživotní vzdělávání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Povinné přílohy IROP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17657CCF-76A4-4215-8F76-C145D0FEFB41}"/>
              </a:ext>
            </a:extLst>
          </p:cNvPr>
          <p:cNvSpPr txBox="1"/>
          <p:nvPr/>
        </p:nvSpPr>
        <p:spPr>
          <a:xfrm>
            <a:off x="1951182" y="1448752"/>
            <a:ext cx="92456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i="1" dirty="0"/>
          </a:p>
          <a:p>
            <a:r>
              <a:rPr lang="cs-CZ" sz="2000" b="1" dirty="0"/>
              <a:t>Územní rozhodnutí s nabytím právní moci nebo územní souhlas nebo účinná veřejnoprávní smlouva nahrazující územní řízení</a:t>
            </a:r>
          </a:p>
          <a:p>
            <a:endParaRPr lang="cs-CZ" sz="2000" b="1" dirty="0"/>
          </a:p>
          <a:p>
            <a:r>
              <a:rPr lang="cs-CZ" sz="2000" b="1" dirty="0"/>
              <a:t>Žádost o stavební povolení nebo ohlášení, případně stavební povolení s nabytím právní moci nebo  souhlas s provedením ohlášeného stavebního záměru nebo veřejnoprávní smlouva nahrazující stavební povolení</a:t>
            </a:r>
          </a:p>
          <a:p>
            <a:pPr marL="285750" indent="-285750">
              <a:buFontTx/>
              <a:buChar char="-"/>
            </a:pPr>
            <a:r>
              <a:rPr lang="cs-CZ" dirty="0"/>
              <a:t>Žadatel popisuje územní a stavební řízení v daném projektu v kapitole 10 Studie proveditelnosti</a:t>
            </a:r>
          </a:p>
          <a:p>
            <a:endParaRPr lang="cs-CZ" sz="2000" dirty="0"/>
          </a:p>
          <a:p>
            <a:r>
              <a:rPr lang="cs-CZ" sz="2000" b="1" dirty="0"/>
              <a:t>Projektová dokumentace pro vydání stavebního povolení nebo pro ohlášení stavby</a:t>
            </a:r>
          </a:p>
          <a:p>
            <a:r>
              <a:rPr lang="cs-CZ" sz="2000" b="1" dirty="0"/>
              <a:t>Položkový rozpočet stavby</a:t>
            </a:r>
          </a:p>
          <a:p>
            <a:r>
              <a:rPr lang="cs-CZ" sz="2000" b="1" dirty="0"/>
              <a:t>Výpočet čistých peněžních příjmů</a:t>
            </a:r>
          </a:p>
          <a:p>
            <a:r>
              <a:rPr lang="cs-CZ" sz="2000" b="1" dirty="0"/>
              <a:t>Čestné prohlášení o skutečném majiteli</a:t>
            </a:r>
          </a:p>
          <a:p>
            <a:r>
              <a:rPr lang="cs-CZ" sz="2000" b="1" dirty="0"/>
              <a:t>Pro Infrastrukturu základních škol - Výpis  z Rejstříku škol a školských zařízení</a:t>
            </a:r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xmlns="" val="179373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3" t="9149" b="-1"/>
          <a:stretch/>
        </p:blipFill>
        <p:spPr>
          <a:xfrm>
            <a:off x="4159637" y="779929"/>
            <a:ext cx="4080123" cy="5990489"/>
          </a:xfrm>
          <a:prstGeom prst="rect">
            <a:avLst/>
          </a:prstGeom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726289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91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Infrastruktura </a:t>
            </a:r>
            <a:r>
              <a:rPr lang="cs-CZ" b="1" dirty="0"/>
              <a:t>pro celoživotní vzdělávání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Povinné přílohy MAS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17657CCF-76A4-4215-8F76-C145D0FEFB41}"/>
              </a:ext>
            </a:extLst>
          </p:cNvPr>
          <p:cNvSpPr txBox="1"/>
          <p:nvPr/>
        </p:nvSpPr>
        <p:spPr>
          <a:xfrm>
            <a:off x="1877291" y="2002934"/>
            <a:ext cx="924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Přílohu MAS (č. 16) dokládá žadatel v relevantních případech pouze z hlediska věcného hodnocení.</a:t>
            </a:r>
          </a:p>
          <a:p>
            <a:pPr marL="342900" indent="-342900">
              <a:buFontTx/>
              <a:buChar char="-"/>
            </a:pPr>
            <a:endParaRPr lang="cs-CZ" sz="2000" b="1" dirty="0"/>
          </a:p>
          <a:p>
            <a:endParaRPr lang="cs-CZ" sz="2000" b="1" dirty="0"/>
          </a:p>
          <a:p>
            <a:r>
              <a:rPr lang="cs-CZ" sz="2000" b="1" dirty="0"/>
              <a:t>Smlouva o partnerství a vzájemné spolupráci za účelem realizace projektu (příloha č. 3 výzvy, příloha č. 16)</a:t>
            </a:r>
            <a:endParaRPr lang="cs-CZ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375295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91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/>
            </a:r>
            <a:br>
              <a:rPr lang="cs-CZ" sz="2000" b="1" dirty="0" smtClean="0">
                <a:solidFill>
                  <a:srgbClr val="FF0000"/>
                </a:solidFill>
              </a:rPr>
            </a:br>
            <a:r>
              <a:rPr lang="cs-CZ" sz="2000" b="1" dirty="0" smtClean="0">
                <a:solidFill>
                  <a:srgbClr val="FF0000"/>
                </a:solidFill>
              </a:rPr>
              <a:t/>
            </a:r>
            <a:br>
              <a:rPr lang="cs-CZ" sz="2000" b="1" dirty="0" smtClean="0">
                <a:solidFill>
                  <a:srgbClr val="FF0000"/>
                </a:solidFill>
              </a:rPr>
            </a:br>
            <a:r>
              <a:rPr lang="cs-CZ" sz="2000" b="1" dirty="0" smtClean="0">
                <a:solidFill>
                  <a:srgbClr val="FF0000"/>
                </a:solidFill>
              </a:rPr>
              <a:t>Povinné </a:t>
            </a:r>
            <a:r>
              <a:rPr lang="cs-CZ" sz="2000" b="1" dirty="0">
                <a:solidFill>
                  <a:srgbClr val="FF0000"/>
                </a:solidFill>
              </a:rPr>
              <a:t>přílohy MAS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17657CCF-76A4-4215-8F76-C145D0FEFB41}"/>
              </a:ext>
            </a:extLst>
          </p:cNvPr>
          <p:cNvSpPr txBox="1"/>
          <p:nvPr/>
        </p:nvSpPr>
        <p:spPr>
          <a:xfrm>
            <a:off x="1877291" y="2002934"/>
            <a:ext cx="9245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Přílohy MAS (č. 15) dokládá žadatel v relevantních případech pouze z hlediska věcného hodnocení.</a:t>
            </a:r>
          </a:p>
          <a:p>
            <a:pPr marL="342900" indent="-342900">
              <a:buFontTx/>
              <a:buChar char="-"/>
            </a:pPr>
            <a:endParaRPr lang="cs-CZ" sz="2000" b="1" dirty="0"/>
          </a:p>
          <a:p>
            <a:pPr marL="342900" indent="-342900">
              <a:buFontTx/>
              <a:buChar char="-"/>
            </a:pPr>
            <a:endParaRPr lang="cs-CZ" sz="2000" b="1" dirty="0"/>
          </a:p>
          <a:p>
            <a:r>
              <a:rPr lang="cs-CZ" sz="2000" b="1" dirty="0"/>
              <a:t>Čestné prohlášení žadatele – Předškolní vzdělávání, Základní školy a Celoživotní vzdělávání (příloha č.2 výzvy, příloha č. 15)</a:t>
            </a:r>
          </a:p>
          <a:p>
            <a:endParaRPr lang="cs-CZ" sz="2000" b="1" dirty="0"/>
          </a:p>
          <a:p>
            <a:pPr marL="457200" indent="-457200">
              <a:buAutoNum type="arabicPeriod"/>
            </a:pP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xmlns="" val="20366256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9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Indikátory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25B7A30C-3C0F-41E8-951D-5C04AD61C879}"/>
              </a:ext>
            </a:extLst>
          </p:cNvPr>
          <p:cNvSpPr txBox="1"/>
          <p:nvPr/>
        </p:nvSpPr>
        <p:spPr>
          <a:xfrm>
            <a:off x="434109" y="1308555"/>
            <a:ext cx="1132378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Žadatel je povinen vybrat indikátory, které odpovídají zvolené aktivitě a náplni projektu. Plánovaná hodnota indikátoru je závazná.</a:t>
            </a:r>
          </a:p>
          <a:p>
            <a:r>
              <a:rPr lang="cs-CZ" dirty="0"/>
              <a:t>Podrobné informace k jednotlivým indikátorům a závazná pravidla jejich vykazování a výpočtu obsahují metodické listy indikátorů </a:t>
            </a:r>
            <a:r>
              <a:rPr lang="cs-CZ" dirty="0">
                <a:solidFill>
                  <a:srgbClr val="FF0000"/>
                </a:solidFill>
              </a:rPr>
              <a:t>v příloze č. 3 Specifických Pravidel. </a:t>
            </a:r>
          </a:p>
          <a:p>
            <a:endParaRPr lang="cs-CZ" dirty="0"/>
          </a:p>
          <a:p>
            <a:r>
              <a:rPr lang="cs-CZ" b="1" dirty="0"/>
              <a:t>Povinný k výběru a k naplnění pro všechny projekty výzvy</a:t>
            </a:r>
            <a:r>
              <a:rPr lang="cs-CZ" dirty="0"/>
              <a:t>. Žadatel v žádosti o podporu vyplňuje cílovou hodnotu a datum, ke kterému se zavazuje ji naplnit. K naplnění cílové hodnoty indikátoru musí dojít nejpozději k datu ukončení realizace projektu. </a:t>
            </a:r>
          </a:p>
          <a:p>
            <a:endParaRPr lang="cs-CZ" dirty="0"/>
          </a:p>
          <a:p>
            <a:r>
              <a:rPr lang="cs-CZ" dirty="0"/>
              <a:t>Indikátory výstupu</a:t>
            </a:r>
          </a:p>
          <a:p>
            <a:endParaRPr lang="cs-CZ" dirty="0"/>
          </a:p>
          <a:p>
            <a:r>
              <a:rPr lang="cs-CZ" dirty="0"/>
              <a:t>• 5 00 01 – Kapacita podporovaných zařízení péče o děti nebo vzdělávacích zařízení</a:t>
            </a:r>
          </a:p>
          <a:p>
            <a:r>
              <a:rPr lang="cs-CZ" dirty="0"/>
              <a:t>• 5 00 00 – Počet podpořených vzdělávacích zařízení</a:t>
            </a:r>
          </a:p>
          <a:p>
            <a:endParaRPr lang="cs-CZ" dirty="0"/>
          </a:p>
          <a:p>
            <a:r>
              <a:rPr lang="cs-CZ" dirty="0"/>
              <a:t>Projekty nevykazují žádný </a:t>
            </a:r>
            <a:r>
              <a:rPr lang="cs-CZ" b="1" dirty="0"/>
              <a:t>indikátor výsledku</a:t>
            </a:r>
            <a:r>
              <a:rPr lang="cs-CZ" dirty="0"/>
              <a:t>, a proto </a:t>
            </a:r>
            <a:r>
              <a:rPr lang="cs-CZ" b="1" dirty="0"/>
              <a:t>je nutné, </a:t>
            </a:r>
            <a:r>
              <a:rPr lang="cs-CZ" dirty="0"/>
              <a:t>aby žadatel plánované výsledky projektu stručně slovně popsal na záložce „Popis projektu“ v MS2014+ při vyplňování žádosti. Do textového pole s názvem „Co je cílem projektu“ žadatel stručně popíše cíle projektu, očekávané výsledky a změny, které mají být prostřednictvím projektu dosaženy </a:t>
            </a:r>
          </a:p>
          <a:p>
            <a:endParaRPr lang="cs-CZ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33020829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9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Hodnocení projektů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41654F5-AAAC-4096-9264-6B8AAADF69BC}"/>
              </a:ext>
            </a:extLst>
          </p:cNvPr>
          <p:cNvSpPr txBox="1"/>
          <p:nvPr/>
        </p:nvSpPr>
        <p:spPr>
          <a:xfrm>
            <a:off x="2022764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25B7A30C-3C0F-41E8-951D-5C04AD61C879}"/>
              </a:ext>
            </a:extLst>
          </p:cNvPr>
          <p:cNvSpPr txBox="1"/>
          <p:nvPr/>
        </p:nvSpPr>
        <p:spPr>
          <a:xfrm>
            <a:off x="1080655" y="2019755"/>
            <a:ext cx="99752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MAS  - Hodnotící kritéria – přílohy č. 1, 2 a 3 textu Výzvy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Kritéria formálních náležitostí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Kritéria hodnocení přijatelnosti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Kritéria pro věcné hodnocení</a:t>
            </a:r>
          </a:p>
          <a:p>
            <a:pPr lvl="1"/>
            <a:endParaRPr lang="cs-CZ" sz="2000" dirty="0"/>
          </a:p>
          <a:p>
            <a:pPr lvl="1"/>
            <a:endParaRPr lang="cs-CZ" sz="2000" dirty="0"/>
          </a:p>
          <a:p>
            <a:r>
              <a:rPr lang="cs-CZ" sz="2000" b="1" dirty="0"/>
              <a:t>CRR – Závěrečné ověření způsobilosti projektů</a:t>
            </a:r>
          </a:p>
          <a:p>
            <a:endParaRPr lang="cs-CZ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Závěrečné ověření způsobilosti projektů provede CRR v souladu s postupem uvedeným v kapitole 3.4 Obecných pravidel a ve specifických pravidlech u jednotlivých aktivit v </a:t>
            </a:r>
            <a:r>
              <a:rPr lang="cs-CZ" sz="2000" b="1" dirty="0"/>
              <a:t>kapitole Hodnocení a výběr projektů - </a:t>
            </a:r>
            <a:r>
              <a:rPr lang="pl-PL" b="1" dirty="0"/>
              <a:t>Hodnocení žádosti o podporu na CRR 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xmlns="" val="22818616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1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Upozornění pro žadatele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41654F5-AAAC-4096-9264-6B8AAADF69BC}"/>
              </a:ext>
            </a:extLst>
          </p:cNvPr>
          <p:cNvSpPr txBox="1"/>
          <p:nvPr/>
        </p:nvSpPr>
        <p:spPr>
          <a:xfrm>
            <a:off x="2050473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25B7A30C-3C0F-41E8-951D-5C04AD61C879}"/>
              </a:ext>
            </a:extLst>
          </p:cNvPr>
          <p:cNvSpPr txBox="1"/>
          <p:nvPr/>
        </p:nvSpPr>
        <p:spPr>
          <a:xfrm>
            <a:off x="2050473" y="2509268"/>
            <a:ext cx="85898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Realizace projektu nesmí být ukončena před podáním žádosti o podporu.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Etapy projektu mohou být minimálně tříměsíční.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Pozorně pročíst Podmínky rozhodnutí o poskytnutí dotace.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Postupovat nejen v souladu se specifickými pravidly, ale také s Obecnými pravidly pro žadatele a příjemce.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Žádosti o podporu finalizovat v IS KP14+ dříve než v posledních hodinách před ukončením příjmu žádostí ve výzvě.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Projekt musí být obsahovat aktivity dle správního obvodu ORP.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362140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1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Upozornění pro žadatele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41654F5-AAAC-4096-9264-6B8AAADF69BC}"/>
              </a:ext>
            </a:extLst>
          </p:cNvPr>
          <p:cNvSpPr txBox="1"/>
          <p:nvPr/>
        </p:nvSpPr>
        <p:spPr>
          <a:xfrm>
            <a:off x="2050473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25B7A30C-3C0F-41E8-951D-5C04AD61C879}"/>
              </a:ext>
            </a:extLst>
          </p:cNvPr>
          <p:cNvSpPr txBox="1"/>
          <p:nvPr/>
        </p:nvSpPr>
        <p:spPr>
          <a:xfrm>
            <a:off x="2050473" y="2509268"/>
            <a:ext cx="858982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Nutné doložit všechny relevantní povinné přílohy k žádosti.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Nutnost souladu údajů uváděných v žádosti o podporu v ISKP14+ a v povinných přílohách k žádosti.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Jednoznačně vymezovat způsobilé výdaje projektu, a to jak jednotlivě, tak ve skupině výdajů na hlavní aktivity (min. 85 %) a vedlejší aktivity projektu (max. 15%).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Hodnoty indikátorů musí odpovídat postupům stanoveným v metodických listech indikátorů, které jsou přílohou specifických pravidel.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Respektovat stanovená pravidla veřejné podpory.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Úspěšný projekt musí nezbytně splňovat všechna obecná a specifická kritéria přijatelnosti.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764505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5A3E2F1A-6D2A-45EE-9BFE-AE9F0463EED5}"/>
              </a:ext>
            </a:extLst>
          </p:cNvPr>
          <p:cNvSpPr txBox="1"/>
          <p:nvPr/>
        </p:nvSpPr>
        <p:spPr>
          <a:xfrm>
            <a:off x="3274540" y="2854410"/>
            <a:ext cx="7883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/>
              <a:t>Děkujeme za pozornost</a:t>
            </a:r>
          </a:p>
        </p:txBody>
      </p:sp>
      <p:pic>
        <p:nvPicPr>
          <p:cNvPr id="14338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2106" y="0"/>
            <a:ext cx="4219575" cy="695325"/>
          </a:xfrm>
          <a:prstGeom prst="rect">
            <a:avLst/>
          </a:prstGeom>
          <a:noFill/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xmlns:lc="http://schemas.openxmlformats.org/drawingml/2006/lockedCanvas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 xmlns:pic="http://schemas.openxmlformats.org/drawingml/2006/picture" xmlns:lc="http://schemas.openxmlformats.org/drawingml/2006/lockedCanvas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9466730" y="161365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31400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4829" y="653012"/>
            <a:ext cx="4343862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Oprávnění žadatelé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63713" y="1561234"/>
            <a:ext cx="895562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/>
              <a:t>Společné pro všechny aktivity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800" dirty="0"/>
              <a:t>kraje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800" dirty="0"/>
              <a:t>organizace zřizované nebo zakládané kraji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800" dirty="0"/>
              <a:t>obce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800" dirty="0"/>
              <a:t>organizace zřizované obcemi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800" dirty="0"/>
              <a:t>nestátní neziskové organizace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800" dirty="0"/>
              <a:t>církve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800" dirty="0"/>
              <a:t>církevní organizace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800" dirty="0"/>
              <a:t>organizační složky státu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800" dirty="0"/>
              <a:t>příspěvkové organizace organizačních složek státu </a:t>
            </a:r>
            <a:r>
              <a:rPr lang="cs-CZ" sz="2800" b="1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Tx/>
              <a:buChar char="-"/>
            </a:pPr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754098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4829" y="653012"/>
            <a:ext cx="4343862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Oprávnění žadatelé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74643" y="1323160"/>
            <a:ext cx="1012466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cs-CZ" sz="2800" b="1" dirty="0"/>
              <a:t>Aktivita Infrastruktura pro předškolní vzdělávání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800" dirty="0"/>
              <a:t>zařízení péče o děti do 3 let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800" dirty="0"/>
              <a:t>školy a školská zařízení v oblasti předškolního vzdělávání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800" dirty="0"/>
              <a:t>další subjekty podílející se na realizaci vzdělávacích aktivit v oblasti předškolního vzdělávání a péče o děti</a:t>
            </a:r>
          </a:p>
          <a:p>
            <a:pPr marL="457200" indent="-457200"/>
            <a:r>
              <a:rPr lang="cs-CZ" sz="2800" b="1" dirty="0"/>
              <a:t>Aktivita Infrastruktura základních škol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/>
              <a:t>školy a školská zařízení v oblasti základního vzdělávání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/>
              <a:t> další subjekty podílející se na realizaci vzdělávacích aktivit</a:t>
            </a:r>
          </a:p>
          <a:p>
            <a:pPr marL="457200" indent="-457200"/>
            <a:r>
              <a:rPr lang="cs-CZ" sz="2800" b="1" dirty="0"/>
              <a:t>Aktivita Infrastruktura pro celoživotní vzdělávání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/>
              <a:t>školy a školská zařízení v oblasti před školního, základního a středního vzdělávání a vyšší odborné školy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/>
              <a:t>další subjekty podílející se na realizaci vzdělávacích aktivit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754098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4829" y="653012"/>
            <a:ext cx="4343862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Cílové skupiny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50461" y="1879286"/>
            <a:ext cx="895562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cs-CZ" sz="2800" dirty="0"/>
              <a:t>Aktivita </a:t>
            </a:r>
            <a:r>
              <a:rPr lang="cs-CZ" sz="2800" b="1" dirty="0"/>
              <a:t>Infrastruktura pro předškolní vzdělávání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b="1" dirty="0"/>
              <a:t> </a:t>
            </a:r>
            <a:r>
              <a:rPr lang="cs-CZ" sz="2800" dirty="0"/>
              <a:t>děti do 3 let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/>
              <a:t> děti v předškolním vzdělávání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/>
              <a:t> osoby sociálně vyloučené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/>
              <a:t> osoby ohrožené sociálním vyloučením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/>
              <a:t> osoby se speciálními vzdělávacími potřebami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/>
              <a:t>pedagogičtí pracovníci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/>
              <a:t>pracovníci a dobrovolní pracovníci organizací působících v oblasti vzdělávání nebo asistenčních služeb 	</a:t>
            </a:r>
          </a:p>
          <a:p>
            <a:pPr marL="457200" indent="-457200">
              <a:buFontTx/>
              <a:buChar char="-"/>
            </a:pPr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1009876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4829" y="653012"/>
            <a:ext cx="4343862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Cílové skupiny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50461" y="1879286"/>
            <a:ext cx="895562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Aktivita </a:t>
            </a:r>
            <a:r>
              <a:rPr lang="cs-CZ" sz="2800" b="1" dirty="0"/>
              <a:t>Infrastruktura základních škol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/>
              <a:t> </a:t>
            </a:r>
            <a:r>
              <a:rPr lang="cs-CZ" sz="2800" dirty="0"/>
              <a:t>žáci (studenti)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/>
              <a:t> osoby sociálně vyloučené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/>
              <a:t>osoby ohrožené sociálním vyloučením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/>
              <a:t> osoby se speciálními vzdělávacími potřebami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/>
              <a:t>pedagogičtí pracovníci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/>
              <a:t> pracovníci a dobrovolní pracovníci organizací působících v oblasti vzdělávání nebo asistenčních služeb	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/>
              <a:t>	</a:t>
            </a:r>
          </a:p>
          <a:p>
            <a:pPr marL="457200" indent="-457200">
              <a:buFontTx/>
              <a:buChar char="-"/>
            </a:pPr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10098767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3442</TotalTime>
  <Words>4050</Words>
  <Application>Microsoft Office PowerPoint</Application>
  <PresentationFormat>Vlastní</PresentationFormat>
  <Paragraphs>530</Paragraphs>
  <Slides>56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56</vt:i4>
      </vt:variant>
    </vt:vector>
  </HeadingPairs>
  <TitlesOfParts>
    <vt:vector size="58" baseType="lpstr">
      <vt:lpstr>Motiv Office</vt:lpstr>
      <vt:lpstr>Vlastní návrh</vt:lpstr>
      <vt:lpstr>Seminář pro žadatele v rámci realizace SCLLD MAS Český les</vt:lpstr>
      <vt:lpstr>Program semináře</vt:lpstr>
      <vt:lpstr>15. Výzva  „MAS Český les – IROP – Rozvíjení kvality infrastruktury pro vzdělávání a zefektivnění její dostupnosti III.“  VAZBA NA VÝZVU ŘO IROP Č. 68 „ZVYŠOVÁNÍ KVALITY A DOSTUPNOSTI INFRASTRUKTURY PRO VZDĚLÁVÁNÍ A CELOŽIVOTNÍ UČENÍ – INTEGROVANÉ PROJEKTY CLLD.“  </vt:lpstr>
      <vt:lpstr> Základní údaje </vt:lpstr>
      <vt:lpstr>Snímek 5</vt:lpstr>
      <vt:lpstr> Oprávnění žadatelé </vt:lpstr>
      <vt:lpstr> Oprávnění žadatelé </vt:lpstr>
      <vt:lpstr> Cílové skupiny </vt:lpstr>
      <vt:lpstr> Cílové skupiny </vt:lpstr>
      <vt:lpstr> Cílové skupiny </vt:lpstr>
      <vt:lpstr> Závazné dokumenty pro žadatele </vt:lpstr>
      <vt:lpstr> Hodnocení Obecná pravidla kap. 2.8 Orientační harmonogram administrace projektů  </vt:lpstr>
      <vt:lpstr> Specifický cíl 2.4: Zvýšení kvality a dostupnosti infrastruktury pro vzdělávání a celoživotní učení  – výzva č. 68 </vt:lpstr>
      <vt:lpstr> Infrastruktura pro předškolní vzdělávání (podporované projekty)</vt:lpstr>
      <vt:lpstr>  Infrastruktura pro předškolní vzdělávání (podporované projekty)</vt:lpstr>
      <vt:lpstr>  Infrastruktura pro předškolní vzdělávání Způsobilé výdaje </vt:lpstr>
      <vt:lpstr>  Infrastruktura pro předškolní vzdělávání Způsobilé výdaje - Hlavní </vt:lpstr>
      <vt:lpstr>  Infrastruktura pro předškolní vzdělávání Způsobilé výdaje - Hlavní </vt:lpstr>
      <vt:lpstr>  Infrastruktura pro předškolní vzdělávání Způsobilé výdaje - Hlavní </vt:lpstr>
      <vt:lpstr>  Infrastruktura pro předškolní vzdělávání Způsobilé výdaje - Hlavní </vt:lpstr>
      <vt:lpstr>  Infrastruktura pro předškolní vzdělávání Povinné přílohy </vt:lpstr>
      <vt:lpstr>  Infrastruktura pro předškolní vzdělávání Povinné přílohy IROP </vt:lpstr>
      <vt:lpstr> Infrastruktura pro předškolní vzdělávání Povinné přílohy IROP </vt:lpstr>
      <vt:lpstr> Infrastruktura základních škol (podporované projekty)</vt:lpstr>
      <vt:lpstr> Infrastruktura základních škol (podporované projekty)</vt:lpstr>
      <vt:lpstr>  Infrastruktura základních škol Klíčové kompetence s vazbou na (*RVP ZV)</vt:lpstr>
      <vt:lpstr>Podmínka bezbariérovosti</vt:lpstr>
      <vt:lpstr>  Infrastruktura základních škol Způsobilé výdaje </vt:lpstr>
      <vt:lpstr> Infrastruktura základních škol Způsobilé výdaje - Hlavní </vt:lpstr>
      <vt:lpstr> Infrastruktura základních škol Způsobilé výdaje - Hlavní </vt:lpstr>
      <vt:lpstr>  Infrastruktura základních škol Způsobilé výdaje - Hlavní </vt:lpstr>
      <vt:lpstr>  Infrastruktura základních škol Způsobilé výdaje - Vedlejší </vt:lpstr>
      <vt:lpstr>  Infrastruktura základních škol DPH </vt:lpstr>
      <vt:lpstr>  Infrastruktura základních škol Nezpůsobilé výdaje </vt:lpstr>
      <vt:lpstr>  Infrastruktura základních škol Povinné přílohy </vt:lpstr>
      <vt:lpstr>  Infrastruktura základních škol Povinné přílohy IROP </vt:lpstr>
      <vt:lpstr>  Infrastruktura základních škol Povinné přílohy IROP </vt:lpstr>
      <vt:lpstr>Infrastruktura pro celoživotní vzdělávání (podporované projekty)</vt:lpstr>
      <vt:lpstr>Infrastruktura pro celoživotní vzdělávání (klíčové kompetence)</vt:lpstr>
      <vt:lpstr>Podmínka bezbariérovosti</vt:lpstr>
      <vt:lpstr> Infrastruktura pro celoživotní vzdělávání Způsobilé výdaje </vt:lpstr>
      <vt:lpstr>  Infrastruktura pro celoživotní vzdělávání Způsobilé výdaje - Hlavní </vt:lpstr>
      <vt:lpstr>  Infrastruktura pro celoživotní vzdělávání Způsobilé výdaje – Hlavní aktivita </vt:lpstr>
      <vt:lpstr> Infrastruktura pro celoživotní vzdělávání Způsobilé výdaje – Vedlejší aktivita </vt:lpstr>
      <vt:lpstr> Infrastruktura pro celoživotní vzdělávání DPH </vt:lpstr>
      <vt:lpstr> Infrastruktura pro celoživotní vzdělávání Nezpůsobilé výdaje </vt:lpstr>
      <vt:lpstr> Infrastruktura pro celoživotní vzdělávání Povinné přílohy </vt:lpstr>
      <vt:lpstr> Infrastruktura pro celoživotní vzdělávání Povinné přílohy IROP – stejné jako ZŠ </vt:lpstr>
      <vt:lpstr> Infrastruktura pro celoživotní vzdělávání Povinné přílohy IROP </vt:lpstr>
      <vt:lpstr> Infrastruktura pro celoživotní vzdělávání Povinné přílohy MAS </vt:lpstr>
      <vt:lpstr>  Povinné přílohy MAS </vt:lpstr>
      <vt:lpstr>Indikátory</vt:lpstr>
      <vt:lpstr>Hodnocení projektů</vt:lpstr>
      <vt:lpstr>Upozornění pro žadatele</vt:lpstr>
      <vt:lpstr>Upozornění pro žadatele</vt:lpstr>
      <vt:lpstr>Snímek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pro žadatele v rámci realizace SCLLD MAS Český les</dc:title>
  <dc:creator>Filip Unzeitig</dc:creator>
  <cp:lastModifiedBy>Olga Pulchartová</cp:lastModifiedBy>
  <cp:revision>99</cp:revision>
  <cp:lastPrinted>2017-07-31T08:08:06Z</cp:lastPrinted>
  <dcterms:created xsi:type="dcterms:W3CDTF">2017-07-26T13:09:51Z</dcterms:created>
  <dcterms:modified xsi:type="dcterms:W3CDTF">2020-03-24T09:40:14Z</dcterms:modified>
</cp:coreProperties>
</file>