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  <p:sldId id="280" r:id="rId9"/>
    <p:sldId id="265" r:id="rId10"/>
    <p:sldId id="266" r:id="rId11"/>
    <p:sldId id="267" r:id="rId12"/>
    <p:sldId id="268" r:id="rId13"/>
    <p:sldId id="271" r:id="rId14"/>
    <p:sldId id="275" r:id="rId15"/>
    <p:sldId id="315" r:id="rId16"/>
    <p:sldId id="316" r:id="rId17"/>
    <p:sldId id="317" r:id="rId18"/>
    <p:sldId id="276" r:id="rId19"/>
    <p:sldId id="318" r:id="rId20"/>
    <p:sldId id="278" r:id="rId21"/>
    <p:sldId id="319" r:id="rId22"/>
    <p:sldId id="279" r:id="rId23"/>
    <p:sldId id="287" r:id="rId24"/>
    <p:sldId id="320" r:id="rId25"/>
    <p:sldId id="321" r:id="rId26"/>
    <p:sldId id="313" r:id="rId27"/>
    <p:sldId id="306" r:id="rId28"/>
    <p:sldId id="285" r:id="rId29"/>
    <p:sldId id="281" r:id="rId30"/>
    <p:sldId id="282" r:id="rId31"/>
    <p:sldId id="256" r:id="rId32"/>
  </p:sldIdLst>
  <p:sldSz cx="12192000" cy="6858000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102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" y="307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7D52AF5-747F-4706-8FFD-D50B63EEC6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43DD938-FDB9-4E54-97EF-DF2F999825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C2A4A-3517-48E7-9981-7A61C2108C0C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7F0563-779F-4149-ABEB-A8BC267488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782C1A8-729C-4852-85A4-6A3583AFF9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BCD1A-6FC8-429D-AB5F-7E4FDE9601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675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6E10F6-4AD4-4C4D-98C2-004AB43D8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7938BB-C77E-4D34-A7C1-8DE0EEE27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A4CE87-DF67-4BE7-8BCA-2D3646DD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80A915-B453-4DA2-BF7A-2D8710F83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FEAE48-A98E-486D-8D15-B2ACE4D2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9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F05DEA-20CB-4A73-905F-175BBDD2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D01AFE-21D7-43EA-9E94-CE27C1E35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37A5D7-9B37-4F4B-9959-CECC8559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E62970-9B88-44C8-A5B1-8F5C633BC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DE1E96-BF03-449C-8E17-F10FFE15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136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63A1330-0EF4-48D9-9C62-7468B925E1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9D46084-4CCD-41DC-A5BB-01F9DA70D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852AC7-8735-4CBB-B1A9-823648E08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17D545-BCA3-4BB1-B6E3-1527AC97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199F44-6BD5-4585-B1FF-B74EB10EE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3615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2B7E2E-1043-4399-91CB-264B751A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9EE504-0855-4B3F-A4BB-69D5BFD74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2CD5B0-55C3-4FD9-AC07-019DE56FF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DEA6FF-858A-4CED-B9FC-3BE01E4F7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F651D8-E523-445D-B70F-2565C275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594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A54EAE-AC08-468C-8130-CCC154A9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1828BFA-D30F-4779-8389-409FE421D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2AD497-62D0-4AFF-8589-2C9BF55B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8E610F-D558-4466-8CE8-EE7BCF860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3AEFC8-522E-4F9B-B7E2-7144F09C2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607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1AE784-EAFC-4C09-8917-D391F4C55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EEA23DF-2553-423B-A1A3-6462AC6E30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4CC840D-EE65-44A6-8450-A3A664A2C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6FF790-7070-495B-AA0C-A0D0C9DA9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00F37C4-6CB7-4707-AA34-9B6D19A87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5CBC80-DF8B-479A-B909-D843BF14C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378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E8A670-00B3-46B5-BBBF-DCA327314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B424EBF-13CA-438C-AC2B-C357F39D2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47DE518-F9A3-40CA-889C-E8BCE04CD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44B1AFA-4B27-47A9-A7E9-62C77A1A26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3BABA32-707F-4E66-9F03-DEC7A461C6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00111D4-A2A9-45A5-A7DB-BCCB2D07F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D7949A5-9B73-41B7-88DD-23231177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7A12960-D529-4D9C-B495-21973BBD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80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8CBB60-86B9-4F67-A51A-B3CA9C578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34489F9-6E11-422F-8E8D-47513E5E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14F9E48-114E-4AE7-9ACB-A6C7FA103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6BEA274-6566-4D78-AC87-50AA37ED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782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DD03299-FACC-4E32-9C0A-2CC8EAB2B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2F3E680-5A36-434F-BBC7-F5747655F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0DC26D7-6FDA-4BDA-8F6B-8B36F7B3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08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2568CC-635D-4E8D-A119-089B21069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280DB2-4BD3-46B5-9587-CFAC9C610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46F73BF-0740-40CF-86E6-00FF89FC8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5AE3A0-6A5F-498B-AB3C-2FE0BD60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316B531-7194-4454-B80D-93E2A60E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50F52B-FCE7-4A56-9768-AC776D470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44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55E24E-0FE4-4F71-AE7A-1F4FF29D4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782CF3F-9B32-4244-8A73-0F732F973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A969B85-BABA-4777-8C54-D03E96F2C1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8CF909-7994-4FE3-90E8-F576F0590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08792A-0689-4F5A-A438-F79C953C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0475032-941D-404A-9079-9DD0DEC29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92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3A8D1AF4-2F62-46AB-8757-AD9BFFE90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9749708-1DCD-470C-A52C-E9A0DCDFF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6C07B2-7C0E-47E1-9CAE-CF6C191FF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04F2F-A492-49A5-A3B5-8C4FB75DEE40}" type="datetimeFigureOut">
              <a:rPr lang="cs-CZ" smtClean="0"/>
              <a:t>04.08.2017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EDF829-39B4-48B3-8E0C-EFA882D4C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FC2F4F-7620-4190-8AE4-160796E95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971FC-DD08-4823-BC7D-02FFD5FF1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347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ceskyles.cz/strategie-2014-2020/irop/vyzvy-mas/3-vyzva/" TargetMode="External"/><Relationship Id="rId2" Type="http://schemas.openxmlformats.org/officeDocument/2006/relationships/hyperlink" Target="http://www.strukturalni-fondy.cz/cs/Microsites/IROP/Vyzvy/Vyzva-c-55-Kulturni-dedictvi-integrovane-projekty-CLLD" TargetMode="Externa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512606"/>
            <a:ext cx="9144000" cy="2387600"/>
          </a:xfrm>
        </p:spPr>
        <p:txBody>
          <a:bodyPr>
            <a:normAutofit/>
          </a:bodyPr>
          <a:lstStyle/>
          <a:p>
            <a:r>
              <a:rPr lang="cs-CZ" sz="5400" b="1" dirty="0"/>
              <a:t>Seminář pro žadatele v rámci realizace SCLLD MAS Český les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92593"/>
            <a:ext cx="9144000" cy="688608"/>
          </a:xfrm>
        </p:spPr>
        <p:txBody>
          <a:bodyPr>
            <a:normAutofit fontScale="92500"/>
          </a:bodyPr>
          <a:lstStyle/>
          <a:p>
            <a:r>
              <a:rPr lang="cs-CZ" sz="3600" b="1" dirty="0"/>
              <a:t>Integrovaný regionální operační program (IROP)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689188" y="1339400"/>
            <a:ext cx="8813623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Název projektu: </a:t>
            </a:r>
            <a:r>
              <a:rPr lang="cs-CZ" dirty="0"/>
              <a:t>REŽIJNÍ VÝDAJE MAS ČESKÝ LES, Z. S</a:t>
            </a:r>
            <a:endParaRPr lang="cs-CZ" sz="1600" dirty="0"/>
          </a:p>
          <a:p>
            <a:pPr algn="ctr"/>
            <a:r>
              <a:rPr lang="cs-CZ" sz="1600" b="1" dirty="0"/>
              <a:t>Registrační číslo projektu: </a:t>
            </a:r>
            <a:r>
              <a:rPr lang="cs-CZ" sz="1600" dirty="0"/>
              <a:t>CZ.06.4.59/0.0/0.0/15_003/0001944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914" y="240392"/>
            <a:ext cx="6666171" cy="1099008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3889513" y="4987465"/>
            <a:ext cx="4412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3. 8. 2017 – Domažlice</a:t>
            </a:r>
          </a:p>
        </p:txBody>
      </p:sp>
    </p:spTree>
    <p:extLst>
      <p:ext uri="{BB962C8B-B14F-4D97-AF65-F5344CB8AC3E}">
        <p14:creationId xmlns:p14="http://schemas.microsoft.com/office/powerpoint/2010/main" val="96698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Hodnocení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633512" y="1916230"/>
            <a:ext cx="676910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1. MAS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Přijatelnost a formální náležitosti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Věcné hodnocení – minimální bodová hranice (VK)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Doporučení k výběru projektů (VR) – </a:t>
            </a:r>
            <a:r>
              <a:rPr lang="cs-CZ" sz="1000" dirty="0"/>
              <a:t>(do 30 dnů od ukončení věcného hodnocení)</a:t>
            </a:r>
          </a:p>
          <a:p>
            <a:endParaRPr lang="cs-CZ" b="1" dirty="0"/>
          </a:p>
          <a:p>
            <a:endParaRPr lang="cs-CZ" b="1" dirty="0"/>
          </a:p>
          <a:p>
            <a:pPr algn="ctr"/>
            <a:r>
              <a:rPr lang="cs-CZ" b="1" dirty="0"/>
              <a:t>2. CRR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Kritéria pro závěrečné hodnocení způsobilosti (</a:t>
            </a:r>
            <a:r>
              <a:rPr lang="cs-CZ" dirty="0" err="1"/>
              <a:t>Spec</a:t>
            </a:r>
            <a:r>
              <a:rPr lang="cs-CZ" dirty="0"/>
              <a:t>. pravidla) – Provádí CCR do 24 pracovních dní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Vydání Rozhodnutí o poskytnutí dotace – cca 4 měsíce od ukončení výběru na MAS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sz="2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322008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1200" y="923638"/>
            <a:ext cx="10520218" cy="1819564"/>
          </a:xfrm>
        </p:spPr>
        <p:txBody>
          <a:bodyPr>
            <a:normAutofit/>
          </a:bodyPr>
          <a:lstStyle/>
          <a:p>
            <a:pPr algn="ctr"/>
            <a:r>
              <a:rPr lang="cs-CZ" sz="3100" b="1" dirty="0"/>
              <a:t>Specifický cíl 1.4: Zvýšení kvality a dostupnosti infrastruktury pro vzdělávání a celoživotní učení </a:t>
            </a:r>
            <a:br>
              <a:rPr lang="cs-CZ" sz="3100" b="1" dirty="0"/>
            </a:br>
            <a:r>
              <a:rPr lang="cs-CZ" sz="3100" b="1" dirty="0"/>
              <a:t>– výzva č. 55</a:t>
            </a: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493498" y="3920522"/>
            <a:ext cx="89556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Aktivita - Památky</a:t>
            </a:r>
          </a:p>
          <a:p>
            <a:pPr algn="ctr"/>
            <a:endParaRPr lang="cs-CZ" sz="2800" b="1" dirty="0">
              <a:solidFill>
                <a:srgbClr val="FF000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785348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2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/>
            </a:br>
            <a:r>
              <a:rPr lang="cs-CZ" sz="2000" b="1" dirty="0"/>
              <a:t>(podporované projekty)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1781620" y="1904083"/>
            <a:ext cx="9331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podpora revitalizace souboru vybraných památek                                     evidovaných v Indikativním seznamu národních kulturních památek k 1.1.2014  a seznamu národních kulturních památek k 1.1.2014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F118D97-A0BE-4575-97D3-DF4734677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015863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600035" y="1514764"/>
            <a:ext cx="792018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Hlavní aktivita – min. 85 % z celkových způsobilých výdajů</a:t>
            </a:r>
          </a:p>
          <a:p>
            <a:endParaRPr lang="cs-CZ" b="1" u="sng" dirty="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Stavba, rekonstrukce a stavební úpravy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Obnova zahrad a parků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 err="1"/>
              <a:t>Rekonstukce</a:t>
            </a:r>
            <a:r>
              <a:rPr lang="cs-CZ" b="1" u="sng" dirty="0"/>
              <a:t> expozic a depozitářů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Konzervátorsko-restaurátorské práce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……</a:t>
            </a:r>
          </a:p>
          <a:p>
            <a:endParaRPr lang="cs-CZ" b="1" u="sng" dirty="0"/>
          </a:p>
          <a:p>
            <a:endParaRPr lang="cs-CZ" b="1" u="sng" dirty="0"/>
          </a:p>
          <a:p>
            <a:r>
              <a:rPr lang="cs-CZ" b="1" u="sng" dirty="0"/>
              <a:t>Vedlejší aktivita –  </a:t>
            </a:r>
            <a:r>
              <a:rPr lang="cs-CZ" b="1" u="sng" dirty="0" err="1"/>
              <a:t>max</a:t>
            </a:r>
            <a:r>
              <a:rPr lang="cs-CZ" b="1" u="sng" dirty="0"/>
              <a:t> do 15 % z celkových způsobilých výdajů</a:t>
            </a:r>
          </a:p>
          <a:p>
            <a:endParaRPr lang="cs-CZ" b="1" u="sng" dirty="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Osobní náklady projektového týmu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Projektová dokumentace, studie proveditelnosti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Restaurátorské záměry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Zpracování výběrového a zadávacího řízení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b="1" u="sng" dirty="0"/>
              <a:t>…….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endParaRPr lang="cs-CZ" b="1" u="sng" dirty="0"/>
          </a:p>
          <a:p>
            <a:r>
              <a:rPr lang="cs-CZ" b="1" dirty="0"/>
              <a:t>Dokladování způsobilých výdajů projektu </a:t>
            </a:r>
            <a:r>
              <a:rPr lang="cs-CZ" dirty="0"/>
              <a:t>v příloze č. 12 Specifických Pravidel. </a:t>
            </a:r>
            <a:endParaRPr lang="cs-CZ" b="1" u="sng" dirty="0"/>
          </a:p>
          <a:p>
            <a:endParaRPr lang="cs-CZ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B475C5C-7E34-470A-BF99-7D6C6DF06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994292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156691" y="1514764"/>
            <a:ext cx="787861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restaurování a konzervace nemovitého a movitého kulturního dědictví,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stavební obnova nemovitého kulturního dědictví,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rekonstrukce, přístavby,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budování inženýrských sítí,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odstranění nevyhovujících částí staveb,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obnova parků a zahrad: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arboristické práce: kácení, prořezy, prostřihy, nové výsadby, ošetření zeleně;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čištění ploch: likvidace náletů, hubení invazních rostlin a škůdců, frézování pařezů, obnova a zakládání travních a okrasných ploch, včetně vodních ploch, obnova a realizace cestního systému, terénní úpravy, oplocení a ohrazení, odvodnění ploch, obnova prvků zahradní architektury;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venkovní mobiliář: lavičky, stolky, odpadkové koše, informační tabule, zahradní technika nezbytná pro zajištění udržitelnosti projektu,</a:t>
            </a:r>
          </a:p>
          <a:p>
            <a:pPr lvl="1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493573B-0F39-4CF4-8275-DD9C3E6BC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447205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22764" y="1975833"/>
            <a:ext cx="787861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odstraňování přístupových bariér</a:t>
            </a:r>
            <a:r>
              <a:rPr lang="cs-CZ" sz="2000" dirty="0"/>
              <a:t> (budování, úprava a obnova přístupových cest a prvků, určených pro pohyb návštěvníků, budování výtahů a bezbariérových prvků pro návštěvníky s omezenou hybností),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rekonstrukce stávajících expozic a depozitářů a budování nových </a:t>
            </a:r>
            <a:r>
              <a:rPr lang="cs-CZ" sz="2000" dirty="0"/>
              <a:t>expozic a depozitářů, sociálního zázemí, pořízení nezbytného vybavení a zařízení,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restaurování-konzervace movitých předmětů</a:t>
            </a:r>
            <a:r>
              <a:rPr lang="cs-CZ" sz="2000" dirty="0"/>
              <a:t>, které jsou součástí podporovaných památek,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zvýšení ochrany památky a jejího zabezpečení (pořízení bezpečnostních prvků a zařízení),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digitalizace památek a mobiliáře,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pořízení HW a SW nezbytného pro digitalizaci památek, mobiliáře a zabezpečení, </a:t>
            </a:r>
          </a:p>
          <a:p>
            <a:endParaRPr lang="cs-CZ" sz="2000" dirty="0"/>
          </a:p>
          <a:p>
            <a:pPr lvl="1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493573B-0F39-4CF4-8275-DD9C3E6BC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195562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22764" y="1975833"/>
            <a:ext cx="787861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odstraňování přístupových bariér (budování, úprava a obnova přístupových cest a prvků, určených pro pohyb návštěvníků, budování výtahů a bezbariérových prvků pro návštěvníky s omezenou hybností),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rekonstrukce stávajících expozic a depozitářů a budování nových expozic a depozitářů, sociálního zázemí, pořízení nezbytného vybavení a zařízení,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restaurování-konzervace movitých předmětů, které jsou součástí podporovaných památek,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zvýšení ochrany památky a jejího zabezpečení (pořízení bezpečnostních prvků a zařízení),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digitalizace památek a mobiliáře,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pořízení HW a SW nezbytného pro digitalizaci památek, mobiliáře a zabezpečení, </a:t>
            </a:r>
          </a:p>
          <a:p>
            <a:endParaRPr lang="cs-CZ" sz="2000" dirty="0"/>
          </a:p>
          <a:p>
            <a:pPr lvl="1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493573B-0F39-4CF4-8275-DD9C3E6BC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849550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860" y="1892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87419" y="1884096"/>
            <a:ext cx="787861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modernizace, popř. výstavba nezbytných objektů technického a technologického zázemí (pořízení technologického zařízení a strojů, umožňujících funkčnost, zpřístupnění a plnohodnotné využívání památky) a objektů sociálního zázemí návštěvnické infrastruktury (WC, šatna, pokladna, informační centrum, klidová zóna určená pro návštěvníky památky),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konzervátorsko-restaurátorské dílny - pořízení nezbytného vybavení a zařízení</a:t>
            </a:r>
            <a:r>
              <a:rPr lang="cs-CZ" sz="20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DPH je způsobilým výdajem, pokud nemá žadatel jakožto plátce DPH k podporovaným aktivitám nárok na odpočet vstupu; nebo je-li způsobilým výdajem plnění, ke kterému se vztahuje; nebo pokud je žadatel neplátce DPH. </a:t>
            </a:r>
          </a:p>
          <a:p>
            <a:endParaRPr lang="cs-CZ" sz="2000" dirty="0"/>
          </a:p>
          <a:p>
            <a:pPr lvl="1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493573B-0F39-4CF4-8275-DD9C3E6BC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259741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89EBDF8-959E-4296-93D4-998084FC1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2AAFEC0-F6C4-4F7E-AAD5-591D38D4CF59}"/>
              </a:ext>
            </a:extLst>
          </p:cNvPr>
          <p:cNvSpPr txBox="1"/>
          <p:nvPr/>
        </p:nvSpPr>
        <p:spPr>
          <a:xfrm>
            <a:off x="2022764" y="1292342"/>
            <a:ext cx="787861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projektová dokumentace stavby</a:t>
            </a:r>
            <a:r>
              <a:rPr lang="cs-CZ" sz="20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dokumentace k procesu EIA,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studie proveditelnosti </a:t>
            </a:r>
            <a:r>
              <a:rPr lang="cs-CZ" sz="2000" dirty="0"/>
              <a:t>(podle přílohy č. 2  </a:t>
            </a:r>
            <a:r>
              <a:rPr lang="cs-CZ" sz="2000" dirty="0" err="1"/>
              <a:t>Spec</a:t>
            </a:r>
            <a:r>
              <a:rPr lang="cs-CZ" sz="2000" dirty="0"/>
              <a:t>. Pravidel),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zabezpečení výstavby (technický dozor investora, BOZP, autorský dozor),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výdaje spojené s inženýrskou činností (zahrnující projednání a podání projektových dokumentací stavby a souvisejících žádostí pro příslušná správní řízení),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osobní náklady členů projektového týmu </a:t>
            </a:r>
            <a:r>
              <a:rPr lang="cs-CZ" sz="2000" dirty="0"/>
              <a:t>(hrubá mzda, výdaje plynoucí z DPČ, DPP, zákonné odvody, sociální a zdravotní pojištění placené zaměstnavatelem za zaměstnance, příspěvky do FKSP, zákonné pojištění odpovědnosti, náhrady za čerpanou dovolenou, náhrady za nemoc hrazené zaměstnavatelem),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pořízení odborných a znaleckých posudků a analýz,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pořízení restaurátorských záměrů, libret a projektové dokumentace k expozicím, zpracování zadávacích podmínek k zakázkám a organizace výběrových a zadávacích řízení, </a:t>
            </a:r>
          </a:p>
        </p:txBody>
      </p:sp>
    </p:spTree>
    <p:extLst>
      <p:ext uri="{BB962C8B-B14F-4D97-AF65-F5344CB8AC3E}">
        <p14:creationId xmlns:p14="http://schemas.microsoft.com/office/powerpoint/2010/main" val="1286891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860" y="1263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89EBDF8-959E-4296-93D4-998084FC1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2AAFEC0-F6C4-4F7E-AAD5-591D38D4CF59}"/>
              </a:ext>
            </a:extLst>
          </p:cNvPr>
          <p:cNvSpPr txBox="1"/>
          <p:nvPr/>
        </p:nvSpPr>
        <p:spPr>
          <a:xfrm>
            <a:off x="2170351" y="1699430"/>
            <a:ext cx="787861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přeprava, instalace a deinstalace předmětů</a:t>
            </a:r>
            <a:r>
              <a:rPr lang="pt-BR" sz="20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pořízení exponátů, modelů a kopií,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povinná publicita </a:t>
            </a:r>
            <a:r>
              <a:rPr lang="cs-CZ" sz="2000" dirty="0"/>
              <a:t>(výdaje na povinné informační a propagační nástroje podle kap. 13 Obecných pravidel),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DPH, pokud nemá žadatel jakožto plátce DPH k podporovaným vedlejším aktivitám nárok na odpočet vstupu; nebo je-li způsobilým výdajem plnění, ke kterému se vztahuje; nebo pokud je žadatel neplátce DPH, </a:t>
            </a:r>
          </a:p>
        </p:txBody>
      </p:sp>
    </p:spTree>
    <p:extLst>
      <p:ext uri="{BB962C8B-B14F-4D97-AF65-F5344CB8AC3E}">
        <p14:creationId xmlns:p14="http://schemas.microsoft.com/office/powerpoint/2010/main" val="23076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2459" y="365007"/>
            <a:ext cx="5847080" cy="1325563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256861"/>
            <a:ext cx="9504680" cy="3146413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Úvod a představení MAS</a:t>
            </a:r>
          </a:p>
          <a:p>
            <a:pPr lvl="0"/>
            <a:r>
              <a:rPr lang="cs-CZ" sz="3200" dirty="0"/>
              <a:t>Představení výzvy – parametry výzvy, způsobilé výdaje atd. </a:t>
            </a:r>
          </a:p>
          <a:p>
            <a:pPr lvl="0"/>
            <a:r>
              <a:rPr lang="cs-CZ" sz="3200" dirty="0"/>
              <a:t>Kritéria hodnocení a závěrečného ověření</a:t>
            </a:r>
          </a:p>
          <a:p>
            <a:pPr lvl="0"/>
            <a:r>
              <a:rPr lang="cs-CZ" sz="3200" dirty="0"/>
              <a:t>Povinné přílohy žádosti o podporu, indikátory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94335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73" y="1892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Nezpůsobilé výdaje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22764" y="1699430"/>
            <a:ext cx="85066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výdaje na realizaci části projektu, která zasahuje </a:t>
            </a:r>
            <a:r>
              <a:rPr lang="cs-CZ" sz="2000" b="1" dirty="0"/>
              <a:t>mimo území MAS </a:t>
            </a:r>
            <a:r>
              <a:rPr lang="cs-CZ" sz="2000" dirty="0"/>
              <a:t>vymezené v integrované strategii CLLD,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/>
              <a:t>výdaje bez přímého vztahu k projektu</a:t>
            </a:r>
            <a:r>
              <a:rPr lang="pl-PL" sz="20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výdaje na </a:t>
            </a:r>
            <a:r>
              <a:rPr lang="cs-CZ" sz="2000" b="1" dirty="0"/>
              <a:t>nákup nemovitosti nad cenu zjištěnou znaleckým posudkem a nákup pozemku nad stanoveným limitem 10% celkových ZV</a:t>
            </a:r>
            <a:r>
              <a:rPr lang="cs-CZ" sz="2000" dirty="0"/>
              <a:t>,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výdaj, který nesouvisí s cíli projektu </a:t>
            </a:r>
            <a:r>
              <a:rPr lang="cs-CZ" sz="2000" dirty="0"/>
              <a:t>nebo který není možno doložit písemnými doklady,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pojištění majetku financovaného z IROP </a:t>
            </a:r>
            <a:r>
              <a:rPr lang="cs-CZ" sz="2000" dirty="0"/>
              <a:t>ani jiného majetku,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provize,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A0AA49C-E56A-41C6-9919-F48EF8E17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16650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73" y="1892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Nezpůsobilé výdaje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392219" y="1423854"/>
            <a:ext cx="85066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odpisy dlouhodobého hmotného a nehmotného majetku</a:t>
            </a:r>
            <a:r>
              <a:rPr lang="cs-CZ" sz="20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DPH, pokud má příjemce nárok na odpočet daně na vstupu; pokud u organizace existuje dvojí režim, musí příjemce rozhodnout, zda navrhovaný projekt spadá pod aktivity podléhající režimu DPH s nárokem na odpočet nebo pod aktivity, kde daň není uplatňovaná,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splátky půjček a úvěrů, sankce a penále</a:t>
            </a:r>
            <a:r>
              <a:rPr lang="cs-CZ" sz="20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výdaje na záruky, pojištění, úroky, bankovní poplatky, kursové ztráty, celní a správní poplatky,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náklady na spotřebu energií a ostatní provozní náklady,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výdaje na nákup služeb bezprostředně nesouvisejících s realizací projektu,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vzdělávání zaměstnanců,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vybavení kanceláří, vybavení stravovacích zařízení</a:t>
            </a:r>
            <a:r>
              <a:rPr lang="cs-CZ" sz="20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cestovné,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webové prezentace, webový design,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a další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A0AA49C-E56A-41C6-9919-F48EF8E17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051986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7657CCF-76A4-4215-8F76-C145D0FEFB41}"/>
              </a:ext>
            </a:extLst>
          </p:cNvPr>
          <p:cNvSpPr txBox="1"/>
          <p:nvPr/>
        </p:nvSpPr>
        <p:spPr>
          <a:xfrm>
            <a:off x="1828801" y="1873779"/>
            <a:ext cx="9245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Povinné přílohy žadatel nahrává na příslušné záložky žádosti o podporu v MS2014+. Více informací je uvedeno v příloze č. 1 </a:t>
            </a:r>
            <a:r>
              <a:rPr lang="cs-CZ" sz="2400" dirty="0" err="1"/>
              <a:t>Spec</a:t>
            </a:r>
            <a:r>
              <a:rPr lang="cs-CZ" sz="2400" dirty="0"/>
              <a:t>. Pravidel.</a:t>
            </a:r>
          </a:p>
          <a:p>
            <a:endParaRPr lang="cs-CZ" sz="2400" dirty="0"/>
          </a:p>
          <a:p>
            <a:r>
              <a:rPr lang="cs-CZ" sz="2400" dirty="0"/>
              <a:t>Pokud je některá povinná příloha pro žadatele nerelevantní, žadatel nahraje jako přílohu dokument, ve kterém uvede zdůvodnění nedoložení povinné přílohy.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8F76CF3-1616-4EF1-901C-E14AC9444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529929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860" y="2921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7657CCF-76A4-4215-8F76-C145D0FEFB41}"/>
              </a:ext>
            </a:extLst>
          </p:cNvPr>
          <p:cNvSpPr txBox="1"/>
          <p:nvPr/>
        </p:nvSpPr>
        <p:spPr>
          <a:xfrm>
            <a:off x="1886528" y="1677818"/>
            <a:ext cx="92456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Plná moc  </a:t>
            </a:r>
          </a:p>
          <a:p>
            <a:r>
              <a:rPr lang="cs-CZ" dirty="0"/>
              <a:t>– dokládá se v případě přenesení pravomocí na jinou osobu</a:t>
            </a:r>
          </a:p>
          <a:p>
            <a:endParaRPr lang="cs-CZ" dirty="0"/>
          </a:p>
          <a:p>
            <a:r>
              <a:rPr lang="cs-CZ" b="1" dirty="0"/>
              <a:t>Z</a:t>
            </a:r>
            <a:r>
              <a:rPr lang="cs-CZ" sz="2000" b="1" dirty="0"/>
              <a:t>adávací a výběrová řízení</a:t>
            </a:r>
          </a:p>
          <a:p>
            <a:r>
              <a:rPr lang="cs-CZ" dirty="0"/>
              <a:t> – dokládá se uzavřená smlouva na plnění zakázky</a:t>
            </a:r>
          </a:p>
          <a:p>
            <a:endParaRPr lang="cs-CZ" dirty="0"/>
          </a:p>
          <a:p>
            <a:r>
              <a:rPr lang="cs-CZ" sz="2000" b="1" dirty="0"/>
              <a:t>Studie proveditelnosti</a:t>
            </a:r>
          </a:p>
          <a:p>
            <a:r>
              <a:rPr lang="cs-CZ" dirty="0"/>
              <a:t> – slouží k posouzení potřebnosti a realizovatelnosti projektu   (příloha č.2 </a:t>
            </a:r>
            <a:r>
              <a:rPr lang="cs-CZ" dirty="0" err="1"/>
              <a:t>Spec</a:t>
            </a:r>
            <a:r>
              <a:rPr lang="cs-CZ" dirty="0"/>
              <a:t>. Pravidel)</a:t>
            </a:r>
          </a:p>
          <a:p>
            <a:endParaRPr lang="cs-CZ" i="1" dirty="0"/>
          </a:p>
          <a:p>
            <a:r>
              <a:rPr lang="cs-CZ" sz="2000" b="1" dirty="0"/>
              <a:t>Doklad o prokázání právních vztahů k majetku, který je předmětem projektu </a:t>
            </a:r>
          </a:p>
          <a:p>
            <a:r>
              <a:rPr lang="cs-CZ" dirty="0"/>
              <a:t> – dokládají se výpisy z katastru nemovitostí a list vlastnictví k nemovitosti</a:t>
            </a:r>
          </a:p>
          <a:p>
            <a:endParaRPr lang="cs-CZ" dirty="0"/>
          </a:p>
          <a:p>
            <a:r>
              <a:rPr lang="cs-CZ" sz="2000" b="1" dirty="0"/>
              <a:t>Žádost o stavební povolení nebo ohlášení, případně stavební povolení nebo souhlas s provedením ohlášeného stavebního záměru nebo veřejnoprávní smlouva nahrazující stavební povolení</a:t>
            </a:r>
            <a:endParaRPr lang="cs-CZ" b="1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3B85B8-8DC4-4838-9DF2-10FE63392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758933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860" y="2921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7657CCF-76A4-4215-8F76-C145D0FEFB41}"/>
              </a:ext>
            </a:extLst>
          </p:cNvPr>
          <p:cNvSpPr txBox="1"/>
          <p:nvPr/>
        </p:nvSpPr>
        <p:spPr>
          <a:xfrm>
            <a:off x="1877292" y="1353640"/>
            <a:ext cx="9245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r>
              <a:rPr lang="cs-CZ" sz="2000" b="1" dirty="0"/>
              <a:t>Projektová dokumentace pro vydání stavebního povolení nebo pro ohlášení stavby</a:t>
            </a:r>
          </a:p>
          <a:p>
            <a:endParaRPr lang="cs-CZ" sz="2000" b="1" dirty="0"/>
          </a:p>
          <a:p>
            <a:r>
              <a:rPr lang="cs-CZ" sz="2000" b="1" dirty="0"/>
              <a:t>Položkový rozpočet stavby</a:t>
            </a:r>
          </a:p>
          <a:p>
            <a:endParaRPr lang="cs-CZ" sz="2000" b="1" dirty="0"/>
          </a:p>
          <a:p>
            <a:r>
              <a:rPr lang="cs-CZ" sz="2000" b="1" dirty="0"/>
              <a:t>Doklady o právní subjektivitě žadatele</a:t>
            </a:r>
          </a:p>
          <a:p>
            <a:pPr marL="342900" indent="-342900">
              <a:buFontTx/>
              <a:buChar char="-"/>
            </a:pPr>
            <a:r>
              <a:rPr lang="cs-CZ" sz="2000" dirty="0"/>
              <a:t>n</a:t>
            </a:r>
            <a:r>
              <a:rPr lang="cs-CZ" dirty="0"/>
              <a:t>edokládají pouze subjekty zřízené státem (kraje, obce a jejich organizace, organizační složky státu(OSS), příspěvkové organizace OSS, státní podniky, státní organizace</a:t>
            </a:r>
          </a:p>
          <a:p>
            <a:endParaRPr lang="cs-CZ" dirty="0"/>
          </a:p>
          <a:p>
            <a:r>
              <a:rPr lang="cs-CZ" sz="2000" b="1" dirty="0"/>
              <a:t>Výpis z rejstříku trestů</a:t>
            </a:r>
          </a:p>
          <a:p>
            <a:pPr marL="285750" indent="-285750">
              <a:buFontTx/>
              <a:buChar char="-"/>
            </a:pPr>
            <a:r>
              <a:rPr lang="cs-CZ" dirty="0"/>
              <a:t>dokládají všichni statutární zástupci</a:t>
            </a:r>
          </a:p>
          <a:p>
            <a:endParaRPr lang="cs-CZ" dirty="0"/>
          </a:p>
          <a:p>
            <a:r>
              <a:rPr lang="cs-CZ" sz="2000" b="1" dirty="0"/>
              <a:t>Souhlasné závazné stanovisko příslušného orgánu památkové péče podle § 14 zákona č. 20/1987 Sb., o státní památkové péči, v platném znění </a:t>
            </a:r>
          </a:p>
          <a:p>
            <a:r>
              <a:rPr lang="cs-CZ" sz="2000" dirty="0"/>
              <a:t>- s</a:t>
            </a:r>
            <a:r>
              <a:rPr lang="cs-CZ" dirty="0"/>
              <a:t>tanovisko dokládají žadatelé u nemovitých památek a u movitých národních kulturních památek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3B85B8-8DC4-4838-9DF2-10FE63392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3441603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860" y="2921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7657CCF-76A4-4215-8F76-C145D0FEFB41}"/>
              </a:ext>
            </a:extLst>
          </p:cNvPr>
          <p:cNvSpPr txBox="1"/>
          <p:nvPr/>
        </p:nvSpPr>
        <p:spPr>
          <a:xfrm>
            <a:off x="1877292" y="1353640"/>
            <a:ext cx="92456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r>
              <a:rPr lang="cs-CZ" sz="2000" b="1" dirty="0"/>
              <a:t>Projektová dokumentace pro vydání stavebního povolení nebo pro ohlášení stavby</a:t>
            </a:r>
          </a:p>
          <a:p>
            <a:endParaRPr lang="cs-CZ" sz="2000" b="1" dirty="0"/>
          </a:p>
          <a:p>
            <a:r>
              <a:rPr lang="cs-CZ" sz="2000" b="1" dirty="0"/>
              <a:t>Položkový rozpočet stavby</a:t>
            </a:r>
          </a:p>
          <a:p>
            <a:endParaRPr lang="cs-CZ" sz="2000" b="1" dirty="0"/>
          </a:p>
          <a:p>
            <a:r>
              <a:rPr lang="cs-CZ" sz="2000" b="1" dirty="0"/>
              <a:t>Doklady o právní subjektivitě žadatele</a:t>
            </a:r>
          </a:p>
          <a:p>
            <a:pPr marL="342900" indent="-342900">
              <a:buFontTx/>
              <a:buChar char="-"/>
            </a:pPr>
            <a:r>
              <a:rPr lang="cs-CZ" sz="2000" dirty="0"/>
              <a:t>n</a:t>
            </a:r>
            <a:r>
              <a:rPr lang="cs-CZ" dirty="0"/>
              <a:t>edokládají pouze subjekty zřízené státem (kraje, obce a jejich organizace, organizační složky státu(OSS), příspěvkové organizace OSS, státní podniky, státní organizace</a:t>
            </a:r>
          </a:p>
          <a:p>
            <a:endParaRPr lang="cs-CZ" dirty="0"/>
          </a:p>
          <a:p>
            <a:r>
              <a:rPr lang="cs-CZ" sz="2000" b="1" dirty="0"/>
              <a:t>Výpis z rejstříku trestů</a:t>
            </a:r>
          </a:p>
          <a:p>
            <a:pPr marL="285750" indent="-285750">
              <a:buFontTx/>
              <a:buChar char="-"/>
            </a:pPr>
            <a:r>
              <a:rPr lang="cs-CZ" dirty="0"/>
              <a:t>dokládají všichni statutární zástupci</a:t>
            </a:r>
          </a:p>
          <a:p>
            <a:endParaRPr lang="cs-CZ" dirty="0"/>
          </a:p>
          <a:p>
            <a:r>
              <a:rPr lang="cs-CZ" sz="2000" b="1" dirty="0"/>
              <a:t>Souhlasné závazné stanovisko příslušného orgánu památkové péče podle § 14 zákona č. 20/1987 Sb., o státní památkové péči, v platném znění </a:t>
            </a:r>
          </a:p>
          <a:p>
            <a:r>
              <a:rPr lang="cs-CZ" sz="2000" dirty="0"/>
              <a:t>- s</a:t>
            </a:r>
            <a:r>
              <a:rPr lang="cs-CZ" dirty="0"/>
              <a:t>tanovisko dokládají žadatelé u nemovitých památek a u movitých národních kulturních památek</a:t>
            </a:r>
            <a:endParaRPr lang="cs-CZ" sz="2000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3B85B8-8DC4-4838-9DF2-10FE63392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925061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Památky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7657CCF-76A4-4215-8F76-C145D0FEFB41}"/>
              </a:ext>
            </a:extLst>
          </p:cNvPr>
          <p:cNvSpPr txBox="1"/>
          <p:nvPr/>
        </p:nvSpPr>
        <p:spPr>
          <a:xfrm>
            <a:off x="1941946" y="1810464"/>
            <a:ext cx="924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Čestné prohlášení o skutečném majiteli</a:t>
            </a:r>
          </a:p>
          <a:p>
            <a:r>
              <a:rPr lang="cs-CZ" dirty="0"/>
              <a:t>- Pokud je žadatelem právnická osoba mimo veřejnoprávní právnické osoby</a:t>
            </a:r>
          </a:p>
          <a:p>
            <a:endParaRPr lang="cs-CZ" b="1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3B85B8-8DC4-4838-9DF2-10FE63392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9602015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Indikátory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508000" y="1884096"/>
            <a:ext cx="1132378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Žadatel je povinen vybrat indikátory, které odpovídají zvolené aktivitě a náplni projektu. Plánovaná hodnota indikátoru je závazná.</a:t>
            </a:r>
          </a:p>
          <a:p>
            <a:r>
              <a:rPr lang="cs-CZ" b="1" dirty="0"/>
              <a:t>Podrobné informace k jednotlivým indikátorům a závazná pravidla jejich vykazování a výpočtu obsahují metodické listy indikátorů </a:t>
            </a:r>
            <a:r>
              <a:rPr lang="cs-CZ" b="1" dirty="0">
                <a:solidFill>
                  <a:srgbClr val="FF0000"/>
                </a:solidFill>
              </a:rPr>
              <a:t>v příloze č. 4 - 7 Specifických Pravidel. </a:t>
            </a:r>
          </a:p>
          <a:p>
            <a:endParaRPr lang="cs-CZ" dirty="0"/>
          </a:p>
          <a:p>
            <a:r>
              <a:rPr lang="cs-CZ" b="1" dirty="0"/>
              <a:t>Indikátor výstupu</a:t>
            </a:r>
          </a:p>
          <a:p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9 10 05 - Zvýšení očekávaného počtu návštěv podporovaných kulturních a přírodních památek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9 05 01 - Počet revitalizovaných památkových objektů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sz="2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4C9A30-C772-4915-A9E0-C64E3CDD6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3020829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Hodnocení projektů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1080655" y="2019755"/>
            <a:ext cx="99752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MAS  - Hodnotící kritéria – příloha č. 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Kritéria formálních náležitostí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Kritéria hodnocení přijatelnosti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Kritéria pro věcné hodnocení</a:t>
            </a:r>
          </a:p>
          <a:p>
            <a:pPr lvl="1"/>
            <a:endParaRPr lang="cs-CZ" sz="2000" dirty="0"/>
          </a:p>
          <a:p>
            <a:pPr lvl="1"/>
            <a:endParaRPr lang="cs-CZ" sz="2000" dirty="0"/>
          </a:p>
          <a:p>
            <a:r>
              <a:rPr lang="cs-CZ" sz="2000" b="1" dirty="0"/>
              <a:t>CRR – Závěrečné ověření způsobilosti projektů</a:t>
            </a:r>
          </a:p>
          <a:p>
            <a:endParaRPr lang="cs-CZ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Závěrečné ověření způsobilosti projektů provede CRR v souladu s postupem uvedeným v kapitole 3.4 Obecných pravidel a ve specifických pravidlech v </a:t>
            </a:r>
            <a:r>
              <a:rPr lang="cs-CZ" b="1" dirty="0"/>
              <a:t>kapitole Hodnocení a výběr projektů - </a:t>
            </a:r>
            <a:r>
              <a:rPr lang="pl-PL" b="1" dirty="0"/>
              <a:t>Hodnocení žádosti o podporu na CRR </a:t>
            </a:r>
            <a:endParaRPr lang="cs-CZ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4C9A30-C772-4915-A9E0-C64E3CDD6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281861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1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Upozornění pro žadatele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50473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50473" y="2509268"/>
            <a:ext cx="85898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Realizace projektu nesmí být ukončena před podáním žádosti o podporu.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Etapy projektu mohou být minimálně tříměsíční.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Pozorně pročíst Podmínky rozhodnutí o poskytnutí dotace.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Postupovat nejen v souladu se specifickými pravidly, ale také s Obecnými pravidly pro žadatele a příjemce.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Žádosti o podporu finalizovat v IS KP14+ dříve než v posledních hodinách před ukončením příjmu žádostí ve výzvě.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2FB9462-EAD3-4AD0-902D-AD807C039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536214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33219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Aktivity MAS Český les, z. </a:t>
            </a:r>
            <a:r>
              <a:rPr lang="cs-CZ" b="1"/>
              <a:t>s.</a:t>
            </a:r>
            <a:endParaRPr lang="cs-CZ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692400" y="1933242"/>
            <a:ext cx="791463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Realizace SCLLD 2014 – 2020 :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IROP - Integrovaný operační program (82,4 mil.)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OPZ - Operační program zaměstnanosti (10 mil.)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OPŽP - Operační program životního prostředí (22,7 mil)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PRV – ukončena 1. výzva - Program rozvoje venkova (75,9 mil)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7872457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1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Upozornění pro žadatele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1654F5-AAAC-4096-9264-6B8AAADF69BC}"/>
              </a:ext>
            </a:extLst>
          </p:cNvPr>
          <p:cNvSpPr txBox="1"/>
          <p:nvPr/>
        </p:nvSpPr>
        <p:spPr>
          <a:xfrm>
            <a:off x="2050473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5B7A30C-3C0F-41E8-951D-5C04AD61C879}"/>
              </a:ext>
            </a:extLst>
          </p:cNvPr>
          <p:cNvSpPr txBox="1"/>
          <p:nvPr/>
        </p:nvSpPr>
        <p:spPr>
          <a:xfrm>
            <a:off x="2050473" y="2509268"/>
            <a:ext cx="858982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Nutné doložit všechny relevantní povinné přílohy k žádosti.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Nutnost souladu údajů uváděných v žádosti o podporu v ISKP14+ a v povinných přílohách k žádosti.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Jednoznačně vymezovat způsobilé výdaje projektu, a to jak jednotlivě, tak ve skupině výdajů na hlavní aktivity (min. 85 %) a vedlejší aktivity projektu (max. 15%).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Hodnoty indikátorů musí odpovídat postupům stanoveným v metodických listech indikátorů, které jsou přílohou specifických pravidel.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Respektovat stanovená pravidla veřejné podpory.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Úspěšný projekt musí nezbytně splňovat všechna obecná a specifická kritéria přijatelnosti.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E6F9ABF-591F-4093-856E-719085CD3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7764505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A3E2F1A-6D2A-45EE-9BFE-AE9F0463EED5}"/>
              </a:ext>
            </a:extLst>
          </p:cNvPr>
          <p:cNvSpPr txBox="1"/>
          <p:nvPr/>
        </p:nvSpPr>
        <p:spPr>
          <a:xfrm>
            <a:off x="3274540" y="2854410"/>
            <a:ext cx="78836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4231400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30E42E-FA96-43DD-B6FC-6903295E5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72" y="1366982"/>
            <a:ext cx="11113655" cy="5043055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3. Výzva </a:t>
            </a:r>
            <a:br>
              <a:rPr lang="cs-CZ" dirty="0"/>
            </a:br>
            <a:r>
              <a:rPr lang="cs-CZ" dirty="0"/>
              <a:t>„</a:t>
            </a:r>
            <a:r>
              <a:rPr lang="cs-CZ" b="1" dirty="0"/>
              <a:t>MAS Český les – IROP – Rozvíjení kvality infrastruktury pro vzdělávání a zefektivnění její dostupnosti“</a:t>
            </a:r>
            <a:br>
              <a:rPr lang="cs-CZ" b="1" dirty="0"/>
            </a:br>
            <a:br>
              <a:rPr lang="cs-CZ" dirty="0"/>
            </a:br>
            <a:r>
              <a:rPr lang="cs-CZ" sz="2700" dirty="0"/>
              <a:t>VAZBA NA VÝZVU ŘO IROP Č. 55 </a:t>
            </a:r>
            <a:r>
              <a:rPr lang="cs-CZ" sz="2700" b="1" dirty="0"/>
              <a:t>„KULTURNÍ DĚDICTVÍ – INTEGROVANÉ PROJEKTY CLLD.“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4842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Základní údaje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0461" y="1879286"/>
            <a:ext cx="895562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Vyhlášení výzvy: 4. srpna 2017</a:t>
            </a:r>
            <a:endParaRPr lang="cs-CZ" sz="20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Příjem žádostí: 4. srpna 20217 – 4. října 2017 do 14:00 hod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Způsob podání: MS2014+ / IS KP14+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Celková částka alokace z EFRR: 19 000 000 Kč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Výše podpory: 95 %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Min. výše způsobilých výdajů: 1 000 000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Max. výše způsobilých výdajů: 3 000 000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Datum ukončení realizace projektu: 31. 8. 2019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Udržitelnost projektu: 5 let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Uzemní vymezení: celé území MAS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308008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" t="9149" b="-1"/>
          <a:stretch/>
        </p:blipFill>
        <p:spPr>
          <a:xfrm>
            <a:off x="3688079" y="87581"/>
            <a:ext cx="4551681" cy="668283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672628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Oprávnění žadatelé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830389" y="2521059"/>
            <a:ext cx="89556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vlastníci památek nebo subjekty s právem hospodaření (podle zápisu v katastru nemovitostí) kromě fyzických osob nepodnikajících</a:t>
            </a:r>
          </a:p>
          <a:p>
            <a:endParaRPr lang="cs-CZ" sz="2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75409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Cílové skupiny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3654830" y="2280914"/>
            <a:ext cx="57662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návštěvníci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vlastníci památek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subjekty s právem hospodaření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místní obyvatelé a podnikatelé                                                            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009876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Závazné dokumenty pro žadatele</a:t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655404" y="1435154"/>
            <a:ext cx="7227181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Obecná pravidla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závazná pro všechny specifické cíle a výzvy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zadávání zakázek, změna projektu, povinná publicita..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b="1" dirty="0"/>
              <a:t>Specifická pravidla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pro každou výzvu samostatný dokument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podporované aktivity, způsobilé výdaje, hodnoticí kritéria, povinné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přílohy – vzory, …..</a:t>
            </a:r>
          </a:p>
          <a:p>
            <a:r>
              <a:rPr lang="cs-CZ" sz="1400" dirty="0">
                <a:hlinkClick r:id="rId2"/>
              </a:rPr>
              <a:t>http://www.strukturalni-fondy.cz/cs/Microsites/IROP/Vyzvy/Vyzva-c-55-Kulturni-dedictvi-integrovane-projekty-CLLD</a:t>
            </a:r>
            <a:endParaRPr lang="cs-CZ" sz="1400" dirty="0"/>
          </a:p>
          <a:p>
            <a:endParaRPr lang="cs-CZ" dirty="0"/>
          </a:p>
          <a:p>
            <a:r>
              <a:rPr lang="cs-CZ" b="1" dirty="0"/>
              <a:t>Výzva 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termín pro příjem žádostí a realizaci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min. a max. výše způsobilých výdajů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žadatelé, aktivity, povinné přílohy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kritéria pro hodnocení projektů (součást navazující dokumentace)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Přílohy MAS (pokud jsou)</a:t>
            </a:r>
          </a:p>
          <a:p>
            <a:r>
              <a:rPr lang="cs-CZ" sz="1400" dirty="0">
                <a:hlinkClick r:id="rId3"/>
              </a:rPr>
              <a:t>http://www.masceskyles.cz/strategie-2014-2020/irop/vyzvy-mas/3-vyzva/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154620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4171</TotalTime>
  <Words>1966</Words>
  <Application>Microsoft Office PowerPoint</Application>
  <PresentationFormat>Širokoúhlá obrazovka</PresentationFormat>
  <Paragraphs>254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Wingdings</vt:lpstr>
      <vt:lpstr>Motiv Office</vt:lpstr>
      <vt:lpstr>Seminář pro žadatele v rámci realizace SCLLD MAS Český les</vt:lpstr>
      <vt:lpstr>Program semináře</vt:lpstr>
      <vt:lpstr>Aktivity MAS Český les, z. s.</vt:lpstr>
      <vt:lpstr>3. Výzva  „MAS Český les – IROP – Rozvíjení kvality infrastruktury pro vzdělávání a zefektivnění její dostupnosti“  VAZBA NA VÝZVU ŘO IROP Č. 55 „KULTURNÍ DĚDICTVÍ – INTEGROVANÉ PROJEKTY CLLD.“  </vt:lpstr>
      <vt:lpstr> Základní údaje </vt:lpstr>
      <vt:lpstr>Prezentace aplikace PowerPoint</vt:lpstr>
      <vt:lpstr> Oprávnění žadatelé </vt:lpstr>
      <vt:lpstr> Cílové skupiny </vt:lpstr>
      <vt:lpstr> Závazné dokumenty pro žadatele </vt:lpstr>
      <vt:lpstr> Hodnocení </vt:lpstr>
      <vt:lpstr>Specifický cíl 1.4: Zvýšení kvality a dostupnosti infrastruktury pro vzdělávání a celoživotní učení  – výzva č. 55</vt:lpstr>
      <vt:lpstr>Památky (podporované projekty)</vt:lpstr>
      <vt:lpstr>Památky Způsobilé výdaje </vt:lpstr>
      <vt:lpstr>Památky Způsobilé výdaje – Hlavní aktivita </vt:lpstr>
      <vt:lpstr>Památky Způsobilé výdaje – Hlavní aktivita </vt:lpstr>
      <vt:lpstr>Památky Způsobilé výdaje – Hlavní aktivita </vt:lpstr>
      <vt:lpstr>Památky Způsobilé výdaje – Hlavní aktivita</vt:lpstr>
      <vt:lpstr>Památky Způsobilé výdaje – Vedlejší aktivita </vt:lpstr>
      <vt:lpstr>Památky Způsobilé výdaje – Vedlejší aktivita</vt:lpstr>
      <vt:lpstr>Památky Nezpůsobilé výdaje</vt:lpstr>
      <vt:lpstr>Památky Nezpůsobilé výdaje</vt:lpstr>
      <vt:lpstr>Památky Povinné přílohy</vt:lpstr>
      <vt:lpstr>Památky Povinné přílohy IROP</vt:lpstr>
      <vt:lpstr>Památky Povinné přílohy IROP</vt:lpstr>
      <vt:lpstr>Památky Povinné přílohy IROP</vt:lpstr>
      <vt:lpstr>Památky Povinné přílohy IROP</vt:lpstr>
      <vt:lpstr>Indikátory</vt:lpstr>
      <vt:lpstr>Hodnocení projektů</vt:lpstr>
      <vt:lpstr>Upozornění pro žadatele</vt:lpstr>
      <vt:lpstr>Upozornění pro žadatele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v rámci realizace SCLLD MAS Český les</dc:title>
  <dc:creator>Filip Unzeitig</dc:creator>
  <cp:lastModifiedBy>Filip Unzeitig</cp:lastModifiedBy>
  <cp:revision>102</cp:revision>
  <cp:lastPrinted>2017-07-31T08:08:06Z</cp:lastPrinted>
  <dcterms:created xsi:type="dcterms:W3CDTF">2017-07-26T13:09:51Z</dcterms:created>
  <dcterms:modified xsi:type="dcterms:W3CDTF">2017-08-04T05:41:54Z</dcterms:modified>
</cp:coreProperties>
</file>